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omments/modernComment_100_0.xml" ContentType="application/vnd.ms-powerpoint.comments+xml"/>
  <Override PartName="/ppt/comments/modernComment_151_EFAD2B13.xml" ContentType="application/vnd.ms-powerpoint.comments+xml"/>
  <Override PartName="/ppt/comments/modernComment_166_1810D471.xml" ContentType="application/vnd.ms-powerpoint.comments+xml"/>
  <Override PartName="/ppt/comments/modernComment_186_F7BBC616.xml" ContentType="application/vnd.ms-powerpoint.comments+xml"/>
  <Override PartName="/ppt/comments/modernComment_189_7725B9DE.xml" ContentType="application/vnd.ms-powerpoint.comments+xml"/>
  <Override PartName="/ppt/comments/modernComment_18A_8F02496.xml" ContentType="application/vnd.ms-powerpoint.comment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1"/>
  </p:sldMasterIdLst>
  <p:notesMasterIdLst>
    <p:notesMasterId r:id="rId2"/>
  </p:notesMasterIdLst>
  <p:sldIdLst>
    <p:sldId id="256" r:id="rId3"/>
    <p:sldId id="337" r:id="rId4"/>
    <p:sldId id="257" r:id="rId5"/>
    <p:sldId id="338" r:id="rId6"/>
    <p:sldId id="339" r:id="rId7"/>
    <p:sldId id="340" r:id="rId8"/>
    <p:sldId id="341" r:id="rId9"/>
    <p:sldId id="342" r:id="rId10"/>
    <p:sldId id="374" r:id="rId11"/>
    <p:sldId id="343" r:id="rId12"/>
    <p:sldId id="345" r:id="rId13"/>
    <p:sldId id="346" r:id="rId14"/>
    <p:sldId id="347" r:id="rId15"/>
    <p:sldId id="349" r:id="rId16"/>
    <p:sldId id="375" r:id="rId17"/>
    <p:sldId id="350" r:id="rId18"/>
    <p:sldId id="351" r:id="rId19"/>
    <p:sldId id="395" r:id="rId20"/>
    <p:sldId id="352" r:id="rId21"/>
    <p:sldId id="385" r:id="rId22"/>
    <p:sldId id="384"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418" r:id="rId46"/>
    <p:sldId id="419" r:id="rId47"/>
    <p:sldId id="420" r:id="rId48"/>
    <p:sldId id="421" r:id="rId49"/>
    <p:sldId id="353" r:id="rId50"/>
    <p:sldId id="354" r:id="rId51"/>
    <p:sldId id="356" r:id="rId52"/>
    <p:sldId id="357" r:id="rId53"/>
    <p:sldId id="358" r:id="rId54"/>
    <p:sldId id="390" r:id="rId55"/>
    <p:sldId id="391" r:id="rId56"/>
    <p:sldId id="392" r:id="rId57"/>
    <p:sldId id="393" r:id="rId58"/>
    <p:sldId id="394" r:id="rId59"/>
    <p:sldId id="360" r:id="rId60"/>
    <p:sldId id="361" r:id="rId61"/>
    <p:sldId id="376" r:id="rId62"/>
    <p:sldId id="386" r:id="rId63"/>
    <p:sldId id="377" r:id="rId64"/>
    <p:sldId id="362" r:id="rId65"/>
    <p:sldId id="387" r:id="rId66"/>
    <p:sldId id="388" r:id="rId67"/>
    <p:sldId id="389" r:id="rId68"/>
    <p:sldId id="378" r:id="rId69"/>
    <p:sldId id="379" r:id="rId70"/>
    <p:sldId id="367" r:id="rId71"/>
    <p:sldId id="368" r:id="rId72"/>
    <p:sldId id="380" r:id="rId73"/>
    <p:sldId id="381" r:id="rId74"/>
    <p:sldId id="372" r:id="rId75"/>
    <p:sldId id="335" r:id="rId76"/>
  </p:sldIdLst>
  <p:sldSz cx="12192000" cy="6858000"/>
  <p:notesSz cx="6858000" cy="9144000"/>
  <p:embeddedFontLst>
    <p:embeddedFont>
      <p:font typeface="Arial Black" panose="020B0A04020102020204" pitchFamily="34" charset="0"/>
      <p:regular r:id="rId78"/>
      <p:bold r:id="rId79"/>
    </p:embeddedFont>
    <p:embeddedFont>
      <p:font typeface="Cambria Math" panose="02040503050406030204" pitchFamily="18" charset="0"/>
      <p:regular r:id="rId80"/>
    </p:embeddedFont>
  </p:embeddedFontLst>
  <p:custDataLst>
    <p:tags r:id="rId7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hAaGW/iI3t5Nke3br5mi12w6eJu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D5FE6D-BFFE-FDE8-F29C-EF90C9DAB8BC}" name="brayan parra" initials="bp" userId="ad9909b75f4454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fill>
          <a:solidFill>
            <a:schemeClr val="accent5">
              <a:alpha val="20000"/>
            </a:schemeClr>
          </a:solidFill>
        </a:fill>
      </a:tcStyle>
    </a:band1H>
    <a:band1V>
      <a:tcStyle>
        <a:fill>
          <a:solidFill>
            <a:schemeClr val="accent5">
              <a:alpha val="20000"/>
            </a:schemeClr>
          </a:solidFill>
        </a:fill>
      </a:tcStyle>
    </a:band1V>
    <a:lastCol>
      <a:tcTxStyle b="on"/>
    </a:lastCol>
    <a:firstCol>
      <a:tcTxStyle b="on"/>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640"/>
  </p:normalViewPr>
  <p:slideViewPr>
    <p:cSldViewPr snapToGrid="0">
      <p:cViewPr varScale="1">
        <p:scale>
          <a:sx n="105" d="100"/>
          <a:sy n="105" d="100"/>
        </p:scale>
        <p:origin x="53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tags" Target="tags/tag1.xml" /><Relationship Id="rId78" Type="http://schemas.openxmlformats.org/officeDocument/2006/relationships/font" Target="fonts/font1.fntdata" /><Relationship Id="rId79" Type="http://schemas.openxmlformats.org/officeDocument/2006/relationships/font" Target="fonts/font2.fntdata" /><Relationship Id="rId8" Type="http://schemas.openxmlformats.org/officeDocument/2006/relationships/slide" Target="slides/slide6.xml" /><Relationship Id="rId80" Type="http://schemas.openxmlformats.org/officeDocument/2006/relationships/font" Target="fonts/font3.fntdata" /><Relationship Id="rId81" Type="http://schemas.openxmlformats.org/officeDocument/2006/relationships/presProps" Target="presProps.xml" /><Relationship Id="rId82" Type="http://schemas.openxmlformats.org/officeDocument/2006/relationships/viewProps" Target="viewProps.xml" /><Relationship Id="rId83" Type="http://schemas.openxmlformats.org/officeDocument/2006/relationships/theme" Target="theme/theme1.xml" /><Relationship Id="rId84" Type="http://schemas.openxmlformats.org/officeDocument/2006/relationships/tableStyles" Target="tableStyles.xml" /><Relationship Id="rId89" Type="http://customschemas.google.com/relationships/presentationmetadata" Target="metadata" /><Relationship Id="rId9" Type="http://schemas.openxmlformats.org/officeDocument/2006/relationships/slide" Target="slides/slide7.xml" /><Relationship Id="rId94" Type="http://schemas.microsoft.com/office/2018/10/relationships/authors" Target="authors.xml" /></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D6CB86F-1ECE-EB45-B34E-A3F2CC49A27E}" authorId="{30D5FE6D-BFFE-FDE8-F29C-EF90C9DAB8BC}" created="2024-10-21T15:56:36.357">
    <ac:deMkLst xmlns:ac="http://schemas.microsoft.com/office/drawing/2013/main/command">
      <pc:docMk xmlns:pc="http://schemas.microsoft.com/office/powerpoint/2013/main/command"/>
      <pc:sldMk xmlns:pc="http://schemas.microsoft.com/office/powerpoint/2013/main/command" cId="0" sldId="256"/>
      <ac:spMk id="5" creationId="{EE635832-B7B0-45BA-904A-152359B14956}"/>
    </ac:deMkLst>
    <p188:txBody>
      <a:bodyPr/>
      <a:lstStyle/>
      <a:p>
        <a:r>
          <a:rPr lang="es-CO"/>
          <a:t>Organizar este título para evitar que quede encima. En la otra versión que mandé, lo había ajustado</a:t>
        </a:r>
      </a:p>
    </p188:txBody>
  </p188:cm>
</p188:cmLst>
</file>

<file path=ppt/comments/modernComment_151_EFAD2B13.xml><?xml version="1.0" encoding="utf-8"?>
<p188:cmLst xmlns:a="http://schemas.openxmlformats.org/drawingml/2006/main" xmlns:r="http://schemas.openxmlformats.org/officeDocument/2006/relationships" xmlns:p188="http://schemas.microsoft.com/office/powerpoint/2018/8/main">
  <p188:cm id="{A66DB500-977B-4347-AAC5-5D49FBAB0AC8}" authorId="{30D5FE6D-BFFE-FDE8-F29C-EF90C9DAB8BC}" created="2024-10-21T15:53:44.405">
    <pc:sldMkLst xmlns:pc="http://schemas.microsoft.com/office/powerpoint/2013/main/command">
      <pc:docMk/>
      <pc:sldMk cId="4021103379" sldId="337"/>
    </pc:sldMkLst>
    <p188:txBody>
      <a:bodyPr/>
      <a:lstStyle/>
      <a:p>
        <a:r>
          <a:rPr lang="es-CO"/>
          <a:t>Inge, se debe colocar numeración a las diapositivas </a:t>
        </a:r>
      </a:p>
    </p188:txBody>
  </p188:cm>
</p188:cmLst>
</file>

<file path=ppt/comments/modernComment_166_1810D471.xml><?xml version="1.0" encoding="utf-8"?>
<p188:cmLst xmlns:a="http://schemas.openxmlformats.org/drawingml/2006/main" xmlns:r="http://schemas.openxmlformats.org/officeDocument/2006/relationships" xmlns:p188="http://schemas.microsoft.com/office/powerpoint/2018/8/main">
  <p188:cm id="{8505D683-EDD3-344B-BDBD-CF5B56238F0C}" authorId="{30D5FE6D-BFFE-FDE8-F29C-EF90C9DAB8BC}" created="2024-10-21T15:54:43.279">
    <pc:sldMkLst xmlns:pc="http://schemas.microsoft.com/office/powerpoint/2013/main/command">
      <pc:docMk/>
      <pc:sldMk cId="403756145" sldId="358"/>
    </pc:sldMkLst>
    <p188:txBody>
      <a:bodyPr/>
      <a:lstStyle/>
      <a:p>
        <a:r>
          <a:rPr lang="es-CO"/>
          <a:t>Había mencionado algo sobre esto. Que no hay que dejar espacios. Aumentar el tamaño de la letra </a:t>
        </a:r>
      </a:p>
    </p188:txBody>
  </p188:cm>
</p188:cmLst>
</file>

<file path=ppt/comments/modernComment_186_F7BBC616.xml><?xml version="1.0" encoding="utf-8"?>
<p188:cmLst xmlns:a="http://schemas.openxmlformats.org/drawingml/2006/main" xmlns:r="http://schemas.openxmlformats.org/officeDocument/2006/relationships" xmlns:p188="http://schemas.microsoft.com/office/powerpoint/2018/8/main">
  <p188:cm id="{26288198-B499-6B45-A2A2-A65FBAB2638F}" authorId="{30D5FE6D-BFFE-FDE8-F29C-EF90C9DAB8BC}" created="2024-10-21T15:54:57.726">
    <ac:deMkLst xmlns:ac="http://schemas.microsoft.com/office/drawing/2013/main/command">
      <pc:docMk xmlns:pc="http://schemas.microsoft.com/office/powerpoint/2013/main/command"/>
      <pc:sldMk xmlns:pc="http://schemas.microsoft.com/office/powerpoint/2013/main/command" cId="4156278294" sldId="390"/>
      <ac:spMk id="12" creationId="{6FBA32D2-CA4D-431E-BEF4-68FC12F31973}"/>
    </ac:deMkLst>
    <p188:txBody>
      <a:bodyPr/>
      <a:lstStyle/>
      <a:p>
        <a:r>
          <a:rPr lang="es-CO"/>
          <a:t>Aplica aquí el comentario anterior </a:t>
        </a:r>
      </a:p>
    </p188:txBody>
  </p188:cm>
</p188:cmLst>
</file>

<file path=ppt/comments/modernComment_189_7725B9DE.xml><?xml version="1.0" encoding="utf-8"?>
<p188:cmLst xmlns:a="http://schemas.openxmlformats.org/drawingml/2006/main" xmlns:r="http://schemas.openxmlformats.org/officeDocument/2006/relationships" xmlns:p188="http://schemas.microsoft.com/office/powerpoint/2018/8/main">
  <p188:cm id="{AB8BA9D6-630D-194F-BE8F-FCD80B193F98}" authorId="{30D5FE6D-BFFE-FDE8-F29C-EF90C9DAB8BC}" created="2024-10-21T15:55:31.413">
    <ac:deMkLst xmlns:ac="http://schemas.microsoft.com/office/drawing/2013/main/command">
      <pc:docMk xmlns:pc="http://schemas.microsoft.com/office/powerpoint/2013/main/command"/>
      <pc:sldMk xmlns:pc="http://schemas.microsoft.com/office/powerpoint/2013/main/command" cId="1998961118" sldId="393"/>
      <ac:spMk id="3" creationId="{0B9CDBAF-C23C-46B5-BCA6-DC561C42F795}"/>
    </ac:deMkLst>
    <p188:txBody>
      <a:bodyPr/>
      <a:lstStyle/>
      <a:p>
        <a:r>
          <a:rPr lang="es-CO"/>
          <a:t>Aumentar el tamaño de la letra. Evitar dejar esos espacios en blanco </a:t>
        </a:r>
      </a:p>
    </p188:txBody>
  </p188:cm>
</p188:cmLst>
</file>

<file path=ppt/comments/modernComment_18A_8F02496.xml><?xml version="1.0" encoding="utf-8"?>
<p188:cmLst xmlns:a="http://schemas.openxmlformats.org/drawingml/2006/main" xmlns:r="http://schemas.openxmlformats.org/officeDocument/2006/relationships" xmlns:p188="http://schemas.microsoft.com/office/powerpoint/2018/8/main">
  <p188:cm id="{E3C0F86E-8D04-0747-A09C-6AB0F9292839}" authorId="{30D5FE6D-BFFE-FDE8-F29C-EF90C9DAB8BC}" created="2024-10-21T15:55:16.383">
    <pc:sldMkLst xmlns:pc="http://schemas.microsoft.com/office/powerpoint/2013/main/command">
      <pc:docMk/>
      <pc:sldMk cId="149955734" sldId="394"/>
    </pc:sldMkLst>
    <p188:txBody>
      <a:bodyPr/>
      <a:lstStyle/>
      <a:p>
        <a:r>
          <a:rPr lang="es-CO"/>
          <a:t>Centrar y aumentar tamaño de letra </a:t>
        </a:r>
      </a:p>
    </p188:txBody>
  </p188:cm>
</p188:cmLst>
</file>

<file path=ppt/diagrams/colors1.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4A8B7CEE-3650-4741-BAF2-FFA28EFB3845}"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s-CO"/>
        </a:p>
      </dgm:t>
    </dgm:pt>
    <dgm:pt modelId="{10CBDBC9-5413-4DF9-AC0C-BBB37838C9EC}" type="parTrans" cxnId="{A1AF1EAF-1DD7-44B8-A336-0BAD4995891F}">
      <dgm:prSet custT="1"/>
      <dgm:spPr/>
      <dgm:t>
        <a:bodyPr/>
        <a:lstStyle/>
        <a:p>
          <a:endParaRPr lang="es-CO" sz="3200" b="1">
            <a:solidFill>
              <a:schemeClr val="tx1"/>
            </a:solidFill>
          </a:endParaRPr>
        </a:p>
      </dgm:t>
    </dgm:pt>
    <dgm:pt modelId="{B11D6A36-4487-47F6-84C3-207AAC664A0F}">
      <dgm:prSet custT="1"/>
      <dgm:spPr/>
      <dgm:t>
        <a:bodyPr/>
        <a:lstStyle/>
        <a:p>
          <a:r>
            <a:rPr lang="es-MX" sz="1200" b="1" i="0">
              <a:solidFill>
                <a:schemeClr val="tx1"/>
              </a:solidFill>
            </a:rPr>
            <a:t>SECCIÓN 1. OBJETO Y ÁMBITO DE APLICACIÓN - Art. 2.2.9.7.1 y 2.2.9.7.1.1</a:t>
          </a:r>
          <a:endParaRPr lang="es-CO" sz="1200" b="1">
            <a:solidFill>
              <a:schemeClr val="tx1"/>
            </a:solidFill>
          </a:endParaRPr>
        </a:p>
      </dgm:t>
    </dgm:pt>
    <dgm:pt modelId="{5FBC5A23-FF69-4889-BE94-F63CEA27E579}" type="sibTrans" cxnId="{A1AF1EAF-1DD7-44B8-A336-0BAD4995891F}">
      <dgm:prSet custT="1"/>
      <dgm:spPr/>
      <dgm:t>
        <a:bodyPr/>
        <a:lstStyle/>
        <a:p>
          <a:endParaRPr lang="es-CO" sz="3200" b="1">
            <a:solidFill>
              <a:schemeClr val="tx1"/>
            </a:solidFill>
          </a:endParaRPr>
        </a:p>
      </dgm:t>
    </dgm:pt>
    <dgm:pt modelId="{2147B7EF-81CF-47CF-9187-283BE823E34D}" type="parTrans" cxnId="{ED0190C2-2AB1-442A-A4CE-C5B99DF6CB4E}">
      <dgm:prSet custT="1"/>
      <dgm:spPr/>
      <dgm:t>
        <a:bodyPr/>
        <a:lstStyle/>
        <a:p>
          <a:endParaRPr lang="es-CO" sz="3200" b="1">
            <a:solidFill>
              <a:schemeClr val="tx1"/>
            </a:solidFill>
          </a:endParaRPr>
        </a:p>
      </dgm:t>
    </dgm:pt>
    <dgm:pt modelId="{A5CF0A81-19F6-4C13-8C1B-4F762F82B037}">
      <dgm:prSet custT="1"/>
      <dgm:spPr/>
      <dgm:t>
        <a:bodyPr/>
        <a:lstStyle/>
        <a:p>
          <a:r>
            <a:rPr lang="es-MX" sz="1200" b="1" i="0">
              <a:solidFill>
                <a:schemeClr val="tx1"/>
              </a:solidFill>
            </a:rPr>
            <a:t>SECCIÓN 2. DEFINICIONES - Art. 2.2.9.7.2.1 al 2.2.9.7.2.5 </a:t>
          </a:r>
          <a:endParaRPr lang="es-CO" sz="1200" b="1">
            <a:solidFill>
              <a:schemeClr val="tx1"/>
            </a:solidFill>
          </a:endParaRPr>
        </a:p>
      </dgm:t>
    </dgm:pt>
    <dgm:pt modelId="{D86BDD66-A906-4B29-9B1B-46C62F2156ED}" type="sibTrans" cxnId="{ED0190C2-2AB1-442A-A4CE-C5B99DF6CB4E}">
      <dgm:prSet custT="1"/>
      <dgm:spPr/>
      <dgm:t>
        <a:bodyPr/>
        <a:lstStyle/>
        <a:p>
          <a:endParaRPr lang="es-CO" sz="3200" b="1">
            <a:solidFill>
              <a:schemeClr val="tx1"/>
            </a:solidFill>
          </a:endParaRPr>
        </a:p>
      </dgm:t>
    </dgm:pt>
    <dgm:pt modelId="{59DC5BA0-C9C9-4239-BBA4-917381ECFB83}" type="parTrans" cxnId="{18D6D0FA-11DC-422D-A4C2-9B9F662317A3}">
      <dgm:prSet custT="1"/>
      <dgm:spPr/>
      <dgm:t>
        <a:bodyPr/>
        <a:lstStyle/>
        <a:p>
          <a:endParaRPr lang="es-CO" sz="3200" b="1">
            <a:solidFill>
              <a:schemeClr val="tx1"/>
            </a:solidFill>
          </a:endParaRPr>
        </a:p>
      </dgm:t>
    </dgm:pt>
    <dgm:pt modelId="{EF562E94-9632-46E2-9C07-DD2B6191C47E}">
      <dgm:prSet custT="1"/>
      <dgm:spPr/>
      <dgm:t>
        <a:bodyPr/>
        <a:lstStyle/>
        <a:p>
          <a:r>
            <a:rPr lang="es-MX" sz="1200" b="1" i="0">
              <a:solidFill>
                <a:schemeClr val="tx1"/>
              </a:solidFill>
            </a:rPr>
            <a:t>SECCIÓN 3. ESTABLECIMIENTO DE METAS DE CARGA CONTAMINANTE - Art. 2.2.9.7.3.1 al 2.2.9.7.3.6</a:t>
          </a:r>
          <a:endParaRPr lang="es-CO" sz="1200" b="1">
            <a:solidFill>
              <a:schemeClr val="tx1"/>
            </a:solidFill>
          </a:endParaRPr>
        </a:p>
      </dgm:t>
    </dgm:pt>
    <dgm:pt modelId="{C9030BB7-709C-44B5-AB96-522FE4B2B63D}" type="sibTrans" cxnId="{18D6D0FA-11DC-422D-A4C2-9B9F662317A3}">
      <dgm:prSet custT="1"/>
      <dgm:spPr/>
      <dgm:t>
        <a:bodyPr/>
        <a:lstStyle/>
        <a:p>
          <a:endParaRPr lang="es-CO" sz="3200" b="1">
            <a:solidFill>
              <a:schemeClr val="tx1"/>
            </a:solidFill>
          </a:endParaRPr>
        </a:p>
      </dgm:t>
    </dgm:pt>
    <dgm:pt modelId="{D850F250-7E4E-49E2-BE71-F0F879067965}" type="parTrans" cxnId="{E6E09741-707A-45DA-9564-97171D3E4661}">
      <dgm:prSet custT="1"/>
      <dgm:spPr/>
      <dgm:t>
        <a:bodyPr/>
        <a:lstStyle/>
        <a:p>
          <a:endParaRPr lang="es-CO" sz="3200" b="1">
            <a:solidFill>
              <a:schemeClr val="tx1"/>
            </a:solidFill>
          </a:endParaRPr>
        </a:p>
      </dgm:t>
    </dgm:pt>
    <dgm:pt modelId="{C6D98A77-4117-43EE-8775-BFD0106E25D8}">
      <dgm:prSet custT="1"/>
      <dgm:spPr/>
      <dgm:t>
        <a:bodyPr/>
        <a:lstStyle/>
        <a:p>
          <a:r>
            <a:rPr lang="es-MX" sz="1200" b="1" i="0">
              <a:solidFill>
                <a:schemeClr val="tx1"/>
              </a:solidFill>
            </a:rPr>
            <a:t>SECCIÓN 4. CÁLCULO DE LA TARIFA DE TASA RETRIBUTIVA POR VERTIMIENTOS PUNTUALES - Art. 2.2.9.7.4.1 al 2.2.9.7.4.4 </a:t>
          </a:r>
          <a:endParaRPr lang="es-CO" sz="1200" b="1">
            <a:solidFill>
              <a:schemeClr val="tx1"/>
            </a:solidFill>
          </a:endParaRPr>
        </a:p>
      </dgm:t>
    </dgm:pt>
    <dgm:pt modelId="{7918F88C-83DA-4E54-A636-E7C6CA7C02FF}" type="sibTrans" cxnId="{E6E09741-707A-45DA-9564-97171D3E4661}">
      <dgm:prSet custT="1"/>
      <dgm:spPr/>
      <dgm:t>
        <a:bodyPr/>
        <a:lstStyle/>
        <a:p>
          <a:endParaRPr lang="es-CO" sz="3200" b="1">
            <a:solidFill>
              <a:schemeClr val="tx1"/>
            </a:solidFill>
          </a:endParaRPr>
        </a:p>
      </dgm:t>
    </dgm:pt>
    <dgm:pt modelId="{96A78C13-7882-4B76-87D0-FEBA70B627EE}" type="parTrans" cxnId="{133F3905-9887-4D7D-99BE-ECF748043F90}">
      <dgm:prSet custT="1"/>
      <dgm:spPr/>
      <dgm:t>
        <a:bodyPr/>
        <a:lstStyle/>
        <a:p>
          <a:endParaRPr lang="es-CO" sz="3200" b="1">
            <a:solidFill>
              <a:schemeClr val="tx1"/>
            </a:solidFill>
          </a:endParaRPr>
        </a:p>
      </dgm:t>
    </dgm:pt>
    <dgm:pt modelId="{FB09E36D-C48F-4CDB-9BFC-2EDF293E796C}">
      <dgm:prSet custT="1"/>
      <dgm:spPr/>
      <dgm:t>
        <a:bodyPr/>
        <a:lstStyle/>
        <a:p>
          <a:r>
            <a:rPr lang="es-MX" sz="1200" b="1" i="0">
              <a:solidFill>
                <a:schemeClr val="tx1"/>
              </a:solidFill>
            </a:rPr>
            <a:t>SECCIÓN 5. SOBRE EL MONTO Y RECAUDO DE LAS TASAS RETRIBUTIVAS - Art. 2.2.9.7.5.1 al 2.2.9.7.5.8 </a:t>
          </a:r>
          <a:endParaRPr lang="es-CO" sz="1200" b="1">
            <a:solidFill>
              <a:schemeClr val="tx1"/>
            </a:solidFill>
          </a:endParaRPr>
        </a:p>
      </dgm:t>
    </dgm:pt>
    <dgm:pt modelId="{882715E4-252E-42A0-AB95-40F259D062CB}" type="sibTrans" cxnId="{133F3905-9887-4D7D-99BE-ECF748043F90}">
      <dgm:prSet custT="1"/>
      <dgm:spPr/>
      <dgm:t>
        <a:bodyPr/>
        <a:lstStyle/>
        <a:p>
          <a:endParaRPr lang="es-CO" sz="3200" b="1">
            <a:solidFill>
              <a:schemeClr val="tx1"/>
            </a:solidFill>
          </a:endParaRPr>
        </a:p>
      </dgm:t>
    </dgm:pt>
    <dgm:pt modelId="{16FFE2E3-49F2-4DF9-9B4C-89C5CA7EFCF6}" type="parTrans" cxnId="{7F4F6073-B40A-4492-9E63-C4BB37FAA1E7}">
      <dgm:prSet custT="1"/>
      <dgm:spPr/>
      <dgm:t>
        <a:bodyPr/>
        <a:lstStyle/>
        <a:p>
          <a:endParaRPr lang="es-CO" sz="3200" b="1">
            <a:solidFill>
              <a:schemeClr val="tx1"/>
            </a:solidFill>
          </a:endParaRPr>
        </a:p>
      </dgm:t>
    </dgm:pt>
    <dgm:pt modelId="{F8140BB9-0961-4916-A58B-64DE52200C47}">
      <dgm:prSet custT="1"/>
      <dgm:spPr/>
      <dgm:t>
        <a:bodyPr/>
        <a:lstStyle/>
        <a:p>
          <a:r>
            <a:rPr lang="es-MX" sz="1200" b="1" i="0">
              <a:solidFill>
                <a:schemeClr val="tx1"/>
              </a:solidFill>
            </a:rPr>
            <a:t>SESIÓN 6. DISPOSICIONES FINALES - Art. 2.2.9.7.6.1</a:t>
          </a:r>
          <a:endParaRPr lang="es-CO" sz="1200" b="1">
            <a:solidFill>
              <a:schemeClr val="tx1"/>
            </a:solidFill>
          </a:endParaRPr>
        </a:p>
      </dgm:t>
    </dgm:pt>
    <dgm:pt modelId="{79578CB2-C5E4-4275-878A-F6303BC4552B}" type="sibTrans" cxnId="{7F4F6073-B40A-4492-9E63-C4BB37FAA1E7}">
      <dgm:prSet custT="1"/>
      <dgm:spPr/>
      <dgm:t>
        <a:bodyPr/>
        <a:lstStyle/>
        <a:p>
          <a:endParaRPr lang="es-CO" sz="3200" b="1">
            <a:solidFill>
              <a:schemeClr val="tx1"/>
            </a:solidFill>
          </a:endParaRPr>
        </a:p>
      </dgm:t>
    </dgm:pt>
    <dgm:pt modelId="{8B61EF94-3521-4A8C-8EDC-AA6DE1780C03}" type="pres">
      <dgm:prSet presAssocID="{4A8B7CEE-3650-4741-BAF2-FFA28EFB3845}" presName="Name0">
        <dgm:presLayoutVars>
          <dgm:dir/>
          <dgm:animLvl val="lvl"/>
          <dgm:resizeHandles val="exact"/>
        </dgm:presLayoutVars>
      </dgm:prSet>
      <dgm:spPr/>
      <dgm:t>
        <a:bodyPr/>
        <a:lstStyle/>
        <a:p/>
      </dgm:t>
    </dgm:pt>
    <dgm:pt modelId="{B7617933-D78E-46E0-9DDD-E560ED8C23D7}" type="pres">
      <dgm:prSet presAssocID="{B11D6A36-4487-47F6-84C3-207AAC664A0F}" presName="linNode"/>
      <dgm:spPr/>
      <dgm:t>
        <a:bodyPr/>
        <a:lstStyle/>
        <a:p/>
      </dgm:t>
    </dgm:pt>
    <dgm:pt modelId="{860CBCA3-B3F0-40ED-BDCA-F838713C07C2}" type="pres">
      <dgm:prSet presAssocID="{B11D6A36-4487-47F6-84C3-207AAC664A0F}" presName="parentText" presStyleLbl="node1" presStyleCnt="6">
        <dgm:presLayoutVars>
          <dgm:chMax val="1"/>
          <dgm:bulletEnabled val="1"/>
        </dgm:presLayoutVars>
      </dgm:prSet>
      <dgm:spPr/>
      <dgm:t>
        <a:bodyPr/>
        <a:lstStyle/>
        <a:p/>
      </dgm:t>
    </dgm:pt>
    <dgm:pt modelId="{59CDB821-4F3B-445C-AA66-AD2A561CAD25}" type="pres">
      <dgm:prSet presAssocID="{5FBC5A23-FF69-4889-BE94-F63CEA27E579}" presName="sp"/>
      <dgm:spPr/>
      <dgm:t>
        <a:bodyPr/>
        <a:lstStyle/>
        <a:p/>
      </dgm:t>
    </dgm:pt>
    <dgm:pt modelId="{2ACF1999-D3BE-4695-84F7-6E62E3618DF5}" type="pres">
      <dgm:prSet presAssocID="{A5CF0A81-19F6-4C13-8C1B-4F762F82B037}" presName="linNode"/>
      <dgm:spPr/>
      <dgm:t>
        <a:bodyPr/>
        <a:lstStyle/>
        <a:p/>
      </dgm:t>
    </dgm:pt>
    <dgm:pt modelId="{35A6D120-02BF-4849-8FC2-FD2316C85AD4}" type="pres">
      <dgm:prSet presAssocID="{A5CF0A81-19F6-4C13-8C1B-4F762F82B037}" presName="parentText" presStyleLbl="node1" presStyleIdx="1" presStyleCnt="6">
        <dgm:presLayoutVars>
          <dgm:chMax val="1"/>
          <dgm:bulletEnabled val="1"/>
        </dgm:presLayoutVars>
      </dgm:prSet>
      <dgm:spPr/>
      <dgm:t>
        <a:bodyPr/>
        <a:lstStyle/>
        <a:p/>
      </dgm:t>
    </dgm:pt>
    <dgm:pt modelId="{FE0B2DDC-D259-41E1-BC78-88193A651867}" type="pres">
      <dgm:prSet presAssocID="{D86BDD66-A906-4B29-9B1B-46C62F2156ED}" presName="sp"/>
      <dgm:spPr/>
      <dgm:t>
        <a:bodyPr/>
        <a:lstStyle/>
        <a:p/>
      </dgm:t>
    </dgm:pt>
    <dgm:pt modelId="{DD0CE689-6634-444F-A42A-DEA3251A84FE}" type="pres">
      <dgm:prSet presAssocID="{EF562E94-9632-46E2-9C07-DD2B6191C47E}" presName="linNode"/>
      <dgm:spPr/>
      <dgm:t>
        <a:bodyPr/>
        <a:lstStyle/>
        <a:p/>
      </dgm:t>
    </dgm:pt>
    <dgm:pt modelId="{F701121F-1F5D-4D2B-9561-A76F5D0E7150}" type="pres">
      <dgm:prSet presAssocID="{EF562E94-9632-46E2-9C07-DD2B6191C47E}" presName="parentText" presStyleLbl="node1" presStyleIdx="2" presStyleCnt="6">
        <dgm:presLayoutVars>
          <dgm:chMax val="1"/>
          <dgm:bulletEnabled val="1"/>
        </dgm:presLayoutVars>
      </dgm:prSet>
      <dgm:spPr/>
      <dgm:t>
        <a:bodyPr/>
        <a:lstStyle/>
        <a:p/>
      </dgm:t>
    </dgm:pt>
    <dgm:pt modelId="{E81106BB-29BC-48F0-BF6E-14897088E770}" type="pres">
      <dgm:prSet presAssocID="{C9030BB7-709C-44B5-AB96-522FE4B2B63D}" presName="sp"/>
      <dgm:spPr/>
      <dgm:t>
        <a:bodyPr/>
        <a:lstStyle/>
        <a:p/>
      </dgm:t>
    </dgm:pt>
    <dgm:pt modelId="{635FA0D3-C4DC-4A7F-9CAD-5043F1736AD1}" type="pres">
      <dgm:prSet presAssocID="{C6D98A77-4117-43EE-8775-BFD0106E25D8}" presName="linNode"/>
      <dgm:spPr/>
      <dgm:t>
        <a:bodyPr/>
        <a:lstStyle/>
        <a:p/>
      </dgm:t>
    </dgm:pt>
    <dgm:pt modelId="{740AA2F3-D55A-4740-A192-9D1D7450F81E}" type="pres">
      <dgm:prSet presAssocID="{C6D98A77-4117-43EE-8775-BFD0106E25D8}" presName="parentText" presStyleLbl="node1" presStyleIdx="3" presStyleCnt="6">
        <dgm:presLayoutVars>
          <dgm:chMax val="1"/>
          <dgm:bulletEnabled val="1"/>
        </dgm:presLayoutVars>
      </dgm:prSet>
      <dgm:spPr/>
      <dgm:t>
        <a:bodyPr/>
        <a:lstStyle/>
        <a:p/>
      </dgm:t>
    </dgm:pt>
    <dgm:pt modelId="{FD746134-22CA-488F-B2C1-DBB6233792E2}" type="pres">
      <dgm:prSet presAssocID="{7918F88C-83DA-4E54-A636-E7C6CA7C02FF}" presName="sp"/>
      <dgm:spPr/>
      <dgm:t>
        <a:bodyPr/>
        <a:lstStyle/>
        <a:p/>
      </dgm:t>
    </dgm:pt>
    <dgm:pt modelId="{39921996-4FA9-4B2D-B9EB-0CF9965437DF}" type="pres">
      <dgm:prSet presAssocID="{FB09E36D-C48F-4CDB-9BFC-2EDF293E796C}" presName="linNode"/>
      <dgm:spPr/>
      <dgm:t>
        <a:bodyPr/>
        <a:lstStyle/>
        <a:p/>
      </dgm:t>
    </dgm:pt>
    <dgm:pt modelId="{7EF8853D-59EB-4EE8-B384-DC3C55D1A9BF}" type="pres">
      <dgm:prSet presAssocID="{FB09E36D-C48F-4CDB-9BFC-2EDF293E796C}" presName="parentText" presStyleLbl="node1" presStyleIdx="4" presStyleCnt="6">
        <dgm:presLayoutVars>
          <dgm:chMax val="1"/>
          <dgm:bulletEnabled val="1"/>
        </dgm:presLayoutVars>
      </dgm:prSet>
      <dgm:spPr/>
      <dgm:t>
        <a:bodyPr/>
        <a:lstStyle/>
        <a:p/>
      </dgm:t>
    </dgm:pt>
    <dgm:pt modelId="{90C4D5ED-FEE3-4FFE-9709-3D2974B41D9C}" type="pres">
      <dgm:prSet presAssocID="{882715E4-252E-42A0-AB95-40F259D062CB}" presName="sp"/>
      <dgm:spPr/>
      <dgm:t>
        <a:bodyPr/>
        <a:lstStyle/>
        <a:p/>
      </dgm:t>
    </dgm:pt>
    <dgm:pt modelId="{D7B68D39-529D-4EC1-96E5-E5B794FE255E}" type="pres">
      <dgm:prSet presAssocID="{F8140BB9-0961-4916-A58B-64DE52200C47}" presName="linNode"/>
      <dgm:spPr/>
      <dgm:t>
        <a:bodyPr/>
        <a:lstStyle/>
        <a:p/>
      </dgm:t>
    </dgm:pt>
    <dgm:pt modelId="{3381AC61-31A1-4498-8725-A903E2C1A8F8}" type="pres">
      <dgm:prSet presAssocID="{F8140BB9-0961-4916-A58B-64DE52200C47}" presName="parentText" presStyleLbl="node1" presStyleIdx="5" presStyleCnt="6">
        <dgm:presLayoutVars>
          <dgm:chMax val="1"/>
          <dgm:bulletEnabled val="1"/>
        </dgm:presLayoutVars>
      </dgm:prSet>
      <dgm:spPr/>
      <dgm:t>
        <a:bodyPr/>
        <a:lstStyle/>
        <a:p/>
      </dgm:t>
    </dgm:pt>
  </dgm:ptLst>
  <dgm:cxnLst>
    <dgm:cxn modelId="{A1AF1EAF-1DD7-44B8-A336-0BAD4995891F}" srcId="{4A8B7CEE-3650-4741-BAF2-FFA28EFB3845}" destId="{B11D6A36-4487-47F6-84C3-207AAC664A0F}" srcOrd="0" destOrd="0" parTransId="{10CBDBC9-5413-4DF9-AC0C-BBB37838C9EC}" sibTransId="{5FBC5A23-FF69-4889-BE94-F63CEA27E579}"/>
    <dgm:cxn modelId="{ED0190C2-2AB1-442A-A4CE-C5B99DF6CB4E}" srcId="{4A8B7CEE-3650-4741-BAF2-FFA28EFB3845}" destId="{A5CF0A81-19F6-4C13-8C1B-4F762F82B037}" srcOrd="1" destOrd="0" parTransId="{2147B7EF-81CF-47CF-9187-283BE823E34D}" sibTransId="{D86BDD66-A906-4B29-9B1B-46C62F2156ED}"/>
    <dgm:cxn modelId="{18D6D0FA-11DC-422D-A4C2-9B9F662317A3}" srcId="{4A8B7CEE-3650-4741-BAF2-FFA28EFB3845}" destId="{EF562E94-9632-46E2-9C07-DD2B6191C47E}" srcOrd="2" destOrd="0" parTransId="{59DC5BA0-C9C9-4239-BBA4-917381ECFB83}" sibTransId="{C9030BB7-709C-44B5-AB96-522FE4B2B63D}"/>
    <dgm:cxn modelId="{E6E09741-707A-45DA-9564-97171D3E4661}" srcId="{4A8B7CEE-3650-4741-BAF2-FFA28EFB3845}" destId="{C6D98A77-4117-43EE-8775-BFD0106E25D8}" srcOrd="3" destOrd="0" parTransId="{D850F250-7E4E-49E2-BE71-F0F879067965}" sibTransId="{7918F88C-83DA-4E54-A636-E7C6CA7C02FF}"/>
    <dgm:cxn modelId="{133F3905-9887-4D7D-99BE-ECF748043F90}" srcId="{4A8B7CEE-3650-4741-BAF2-FFA28EFB3845}" destId="{FB09E36D-C48F-4CDB-9BFC-2EDF293E796C}" srcOrd="4" destOrd="0" parTransId="{96A78C13-7882-4B76-87D0-FEBA70B627EE}" sibTransId="{882715E4-252E-42A0-AB95-40F259D062CB}"/>
    <dgm:cxn modelId="{7F4F6073-B40A-4492-9E63-C4BB37FAA1E7}" srcId="{4A8B7CEE-3650-4741-BAF2-FFA28EFB3845}" destId="{F8140BB9-0961-4916-A58B-64DE52200C47}" srcOrd="5" destOrd="0" parTransId="{16FFE2E3-49F2-4DF9-9B4C-89C5CA7EFCF6}" sibTransId="{79578CB2-C5E4-4275-878A-F6303BC4552B}"/>
    <dgm:cxn modelId="{4FBF7888-58C9-4EE7-8DDF-4499E0EF36B7}" type="presOf" srcId="{4A8B7CEE-3650-4741-BAF2-FFA28EFB3845}" destId="{8B61EF94-3521-4A8C-8EDC-AA6DE1780C03}" srcOrd="0" destOrd="0" presId="urn:microsoft.com/office/officeart/2005/8/layout/vList5"/>
    <dgm:cxn modelId="{7520F3E6-46CE-4113-B8E8-999B83CCC8D3}" type="presParOf" srcId="{8B61EF94-3521-4A8C-8EDC-AA6DE1780C03}" destId="{B7617933-D78E-46E0-9DDD-E560ED8C23D7}" srcOrd="0" destOrd="0" presId="urn:microsoft.com/office/officeart/2005/8/layout/vList5"/>
    <dgm:cxn modelId="{083E7E28-395F-4E13-973E-5D4B4290EEE7}" type="presParOf" srcId="{B7617933-D78E-46E0-9DDD-E560ED8C23D7}" destId="{860CBCA3-B3F0-40ED-BDCA-F838713C07C2}" srcOrd="0" destOrd="0" presId="urn:microsoft.com/office/officeart/2005/8/layout/vList5"/>
    <dgm:cxn modelId="{A6DB69F0-E545-41D6-867F-04F01A3E2312}" type="presOf" srcId="{B11D6A36-4487-47F6-84C3-207AAC664A0F}" destId="{860CBCA3-B3F0-40ED-BDCA-F838713C07C2}" srcOrd="0" destOrd="0" presId="urn:microsoft.com/office/officeart/2005/8/layout/vList5"/>
    <dgm:cxn modelId="{5D4619DD-2085-4E88-8838-338A88305598}" type="presParOf" srcId="{8B61EF94-3521-4A8C-8EDC-AA6DE1780C03}" destId="{59CDB821-4F3B-445C-AA66-AD2A561CAD25}" srcOrd="1" destOrd="0" presId="urn:microsoft.com/office/officeart/2005/8/layout/vList5"/>
    <dgm:cxn modelId="{049F9DD1-24CD-429F-A69B-EB221D307E2C}" type="presParOf" srcId="{8B61EF94-3521-4A8C-8EDC-AA6DE1780C03}" destId="{2ACF1999-D3BE-4695-84F7-6E62E3618DF5}" srcOrd="2" destOrd="0" presId="urn:microsoft.com/office/officeart/2005/8/layout/vList5"/>
    <dgm:cxn modelId="{B4291221-233C-4A59-91B9-C20E5FA83824}" type="presParOf" srcId="{2ACF1999-D3BE-4695-84F7-6E62E3618DF5}" destId="{35A6D120-02BF-4849-8FC2-FD2316C85AD4}" srcOrd="0" destOrd="0" presId="urn:microsoft.com/office/officeart/2005/8/layout/vList5"/>
    <dgm:cxn modelId="{6F53181E-75B1-43C4-94BD-98E9E26ED11F}" type="presOf" srcId="{A5CF0A81-19F6-4C13-8C1B-4F762F82B037}" destId="{35A6D120-02BF-4849-8FC2-FD2316C85AD4}" srcOrd="0" destOrd="0" presId="urn:microsoft.com/office/officeart/2005/8/layout/vList5"/>
    <dgm:cxn modelId="{5B48C876-7DFF-419D-9E14-718322A31A53}" type="presParOf" srcId="{8B61EF94-3521-4A8C-8EDC-AA6DE1780C03}" destId="{FE0B2DDC-D259-41E1-BC78-88193A651867}" srcOrd="3" destOrd="0" presId="urn:microsoft.com/office/officeart/2005/8/layout/vList5"/>
    <dgm:cxn modelId="{E25C9B95-5013-43B5-B65B-45A26A1DC3F8}" type="presParOf" srcId="{8B61EF94-3521-4A8C-8EDC-AA6DE1780C03}" destId="{DD0CE689-6634-444F-A42A-DEA3251A84FE}" srcOrd="4" destOrd="0" presId="urn:microsoft.com/office/officeart/2005/8/layout/vList5"/>
    <dgm:cxn modelId="{A24553B3-9049-4004-8067-2827D0715D77}" type="presParOf" srcId="{DD0CE689-6634-444F-A42A-DEA3251A84FE}" destId="{F701121F-1F5D-4D2B-9561-A76F5D0E7150}" srcOrd="0" destOrd="0" presId="urn:microsoft.com/office/officeart/2005/8/layout/vList5"/>
    <dgm:cxn modelId="{1FFC7735-1513-4CA1-8123-8651081F0FDC}" type="presOf" srcId="{EF562E94-9632-46E2-9C07-DD2B6191C47E}" destId="{F701121F-1F5D-4D2B-9561-A76F5D0E7150}" srcOrd="0" destOrd="0" presId="urn:microsoft.com/office/officeart/2005/8/layout/vList5"/>
    <dgm:cxn modelId="{20466951-9727-4EB5-A240-A488FC083826}" type="presParOf" srcId="{8B61EF94-3521-4A8C-8EDC-AA6DE1780C03}" destId="{E81106BB-29BC-48F0-BF6E-14897088E770}" srcOrd="5" destOrd="0" presId="urn:microsoft.com/office/officeart/2005/8/layout/vList5"/>
    <dgm:cxn modelId="{E2BEBD99-CC9A-4B83-B5B1-DDBE50965E06}" type="presParOf" srcId="{8B61EF94-3521-4A8C-8EDC-AA6DE1780C03}" destId="{635FA0D3-C4DC-4A7F-9CAD-5043F1736AD1}" srcOrd="6" destOrd="0" presId="urn:microsoft.com/office/officeart/2005/8/layout/vList5"/>
    <dgm:cxn modelId="{0BDAC085-0F42-46A8-BD37-AF1F63C23A29}" type="presParOf" srcId="{635FA0D3-C4DC-4A7F-9CAD-5043F1736AD1}" destId="{740AA2F3-D55A-4740-A192-9D1D7450F81E}" srcOrd="0" destOrd="0" presId="urn:microsoft.com/office/officeart/2005/8/layout/vList5"/>
    <dgm:cxn modelId="{DDBD561F-EADC-4935-BA06-B9F52F9C5512}" type="presOf" srcId="{C6D98A77-4117-43EE-8775-BFD0106E25D8}" destId="{740AA2F3-D55A-4740-A192-9D1D7450F81E}" srcOrd="0" destOrd="0" presId="urn:microsoft.com/office/officeart/2005/8/layout/vList5"/>
    <dgm:cxn modelId="{CF37CA73-4B21-400D-96FB-F2DD47E866F6}" type="presParOf" srcId="{8B61EF94-3521-4A8C-8EDC-AA6DE1780C03}" destId="{FD746134-22CA-488F-B2C1-DBB6233792E2}" srcOrd="7" destOrd="0" presId="urn:microsoft.com/office/officeart/2005/8/layout/vList5"/>
    <dgm:cxn modelId="{7C20E894-2131-43FA-9842-90EEABC4B655}" type="presParOf" srcId="{8B61EF94-3521-4A8C-8EDC-AA6DE1780C03}" destId="{39921996-4FA9-4B2D-B9EB-0CF9965437DF}" srcOrd="8" destOrd="0" presId="urn:microsoft.com/office/officeart/2005/8/layout/vList5"/>
    <dgm:cxn modelId="{32EE0A5E-5E18-45A5-AF1F-543C2AF1BE12}" type="presParOf" srcId="{39921996-4FA9-4B2D-B9EB-0CF9965437DF}" destId="{7EF8853D-59EB-4EE8-B384-DC3C55D1A9BF}" srcOrd="0" destOrd="0" presId="urn:microsoft.com/office/officeart/2005/8/layout/vList5"/>
    <dgm:cxn modelId="{9A0DDB8B-185D-4611-BDF9-5BB5B72C1F6C}" type="presOf" srcId="{FB09E36D-C48F-4CDB-9BFC-2EDF293E796C}" destId="{7EF8853D-59EB-4EE8-B384-DC3C55D1A9BF}" srcOrd="0" destOrd="0" presId="urn:microsoft.com/office/officeart/2005/8/layout/vList5"/>
    <dgm:cxn modelId="{F871C531-456B-4D9E-8F45-1BEA8444EAF2}" type="presParOf" srcId="{8B61EF94-3521-4A8C-8EDC-AA6DE1780C03}" destId="{90C4D5ED-FEE3-4FFE-9709-3D2974B41D9C}" srcOrd="9" destOrd="0" presId="urn:microsoft.com/office/officeart/2005/8/layout/vList5"/>
    <dgm:cxn modelId="{9A873EDE-7FB5-4500-8EBC-4DA6C76904B0}" type="presParOf" srcId="{8B61EF94-3521-4A8C-8EDC-AA6DE1780C03}" destId="{D7B68D39-529D-4EC1-96E5-E5B794FE255E}" srcOrd="10" destOrd="0" presId="urn:microsoft.com/office/officeart/2005/8/layout/vList5"/>
    <dgm:cxn modelId="{9A295B3A-D5F0-4791-9452-4FD4053F2199}" type="presParOf" srcId="{D7B68D39-529D-4EC1-96E5-E5B794FE255E}" destId="{3381AC61-31A1-4498-8725-A903E2C1A8F8}" srcOrd="0" destOrd="0" presId="urn:microsoft.com/office/officeart/2005/8/layout/vList5"/>
    <dgm:cxn modelId="{BA626B43-A4F1-431F-B19E-F24E68DA5FAA}" type="presOf" srcId="{F8140BB9-0961-4916-A58B-64DE52200C47}" destId="{3381AC61-31A1-4498-8725-A903E2C1A8F8}" srcOrd="0" destOrd="0" presId="urn:microsoft.com/office/officeart/2005/8/layout/vList5"/>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10.xml><?xml version="1.0" encoding="utf-8"?>
<dgm:dataModel xmlns:a="http://schemas.openxmlformats.org/drawingml/2006/main" xmlns:r="http://schemas.openxmlformats.org/officeDocument/2006/relationships" xmlns:dgm="http://schemas.openxmlformats.org/drawingml/2006/diagram">
  <dgm:ptLst>
    <dgm:pt modelId="{F1221242-9B79-4E65-91EB-47084D653328}"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CO"/>
        </a:p>
      </dgm:t>
    </dgm:pt>
    <dgm:pt modelId="{5A5E1C4B-A893-4773-B111-70D536A14727}" type="parTrans" cxnId="{E2551A9B-9662-4301-93BF-7F1FF654E8F1}">
      <dgm:prSet/>
      <dgm:spPr/>
      <dgm:t>
        <a:bodyPr/>
        <a:lstStyle/>
        <a:p>
          <a:endParaRPr lang="es-CO"/>
        </a:p>
      </dgm:t>
    </dgm:pt>
    <dgm:pt modelId="{101ADE1F-30B1-48A5-889F-78F7233B6B4B}">
      <dgm:prSet/>
      <dgm:spPr/>
      <dgm:t>
        <a:bodyPr/>
        <a:lstStyle/>
        <a:p>
          <a:r>
            <a:rPr lang="es-MX" b="0" i="0"/>
            <a:t>Vertimientos puntuales directos e indirectos al recurso hídrico, son sujeto pasivo de la Tasa Retributiva</a:t>
          </a:r>
          <a:endParaRPr lang="es-CO"/>
        </a:p>
      </dgm:t>
    </dgm:pt>
    <dgm:pt modelId="{4168883B-1EE5-4918-871F-1FE13F340C91}" type="sibTrans" cxnId="{E2551A9B-9662-4301-93BF-7F1FF654E8F1}">
      <dgm:prSet/>
      <dgm:spPr/>
      <dgm:t>
        <a:bodyPr/>
        <a:lstStyle/>
        <a:p>
          <a:endParaRPr lang="es-CO"/>
        </a:p>
      </dgm:t>
    </dgm:pt>
    <dgm:pt modelId="{6BB1E274-58F5-4211-BD80-EEC209111ADD}" type="pres">
      <dgm:prSet presAssocID="{F1221242-9B79-4E65-91EB-47084D653328}" presName="linear">
        <dgm:presLayoutVars>
          <dgm:animLvl val="lvl"/>
          <dgm:resizeHandles val="exact"/>
        </dgm:presLayoutVars>
      </dgm:prSet>
      <dgm:spPr/>
      <dgm:t>
        <a:bodyPr/>
        <a:lstStyle/>
        <a:p/>
      </dgm:t>
    </dgm:pt>
    <dgm:pt modelId="{75C0C57D-B414-45A8-B17B-E7C7F5557C56}" type="pres">
      <dgm:prSet presAssocID="{101ADE1F-30B1-48A5-889F-78F7233B6B4B}" presName="parentText" presStyleLbl="node1" presStyleCnt="1">
        <dgm:presLayoutVars>
          <dgm:chMax val="0"/>
          <dgm:bulletEnabled val="1"/>
        </dgm:presLayoutVars>
      </dgm:prSet>
      <dgm:spPr/>
      <dgm:t>
        <a:bodyPr/>
        <a:lstStyle/>
        <a:p/>
      </dgm:t>
    </dgm:pt>
  </dgm:ptLst>
  <dgm:cxnLst>
    <dgm:cxn modelId="{E2551A9B-9662-4301-93BF-7F1FF654E8F1}" srcId="{F1221242-9B79-4E65-91EB-47084D653328}" destId="{101ADE1F-30B1-48A5-889F-78F7233B6B4B}" srcOrd="0" destOrd="0" parTransId="{5A5E1C4B-A893-4773-B111-70D536A14727}" sibTransId="{4168883B-1EE5-4918-871F-1FE13F340C91}"/>
    <dgm:cxn modelId="{985AB72F-4809-4A8D-8E58-9404CC8DCFD5}" type="presOf" srcId="{F1221242-9B79-4E65-91EB-47084D653328}" destId="{6BB1E274-58F5-4211-BD80-EEC209111ADD}" srcOrd="0" destOrd="0" presId="urn:microsoft.com/office/officeart/2005/8/layout/vList2"/>
    <dgm:cxn modelId="{26A96E34-7A38-4D7B-94D2-71CCB2D7BC7C}" type="presParOf" srcId="{6BB1E274-58F5-4211-BD80-EEC209111ADD}" destId="{75C0C57D-B414-45A8-B17B-E7C7F5557C56}" srcOrd="0" destOrd="0" presId="urn:microsoft.com/office/officeart/2005/8/layout/vList2"/>
    <dgm:cxn modelId="{0136E3CE-90DF-4B24-894A-5D0BBA94F2A6}" type="presOf" srcId="{101ADE1F-30B1-48A5-889F-78F7233B6B4B}" destId="{75C0C57D-B414-45A8-B17B-E7C7F5557C56}"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11.xml><?xml version="1.0" encoding="utf-8"?>
<dgm:dataModel xmlns:a="http://schemas.openxmlformats.org/drawingml/2006/main" xmlns:r="http://schemas.openxmlformats.org/officeDocument/2006/relationships" xmlns:dgm="http://schemas.openxmlformats.org/drawingml/2006/diagram">
  <dgm:ptLst>
    <dgm:pt modelId="{F40EE33A-E2B8-4193-B51E-A839AEEC9FB5}" type="doc">
      <dgm:prSet loTypeId="urn:microsoft.com/office/officeart/2008/layout/PictureAccentList" loCatId="list" qsTypeId="urn:microsoft.com/office/officeart/2005/8/quickstyle/simple3" qsCatId="simple" csTypeId="urn:microsoft.com/office/officeart/2005/8/colors/colorful5" csCatId="colorful" phldr="1"/>
      <dgm:spPr/>
      <dgm:t>
        <a:bodyPr/>
        <a:lstStyle/>
        <a:p/>
      </dgm:t>
    </dgm:pt>
    <dgm:pt modelId="{98C7B256-88D8-41D4-B48A-DD1FA87E1E1E}" type="parTrans" cxnId="{23BDB7B9-AA21-412D-A96D-3F14B5F45724}">
      <dgm:prSet custT="1"/>
      <dgm:spPr/>
      <dgm:t>
        <a:bodyPr/>
        <a:lstStyle/>
        <a:p>
          <a:endParaRPr lang="es-CO" sz="1400">
            <a:solidFill>
              <a:schemeClr val="tx1"/>
            </a:solidFill>
          </a:endParaRPr>
        </a:p>
      </dgm:t>
    </dgm:pt>
    <dgm:pt modelId="{B67D136A-5CF8-4DF6-A90E-35F3FB688EED}">
      <dgm:prSet phldrT="[Texto]" custT="1"/>
      <dgm:spPr/>
      <dgm:t>
        <a:bodyPr/>
        <a:lstStyle/>
        <a:p>
          <a:pPr algn="just"/>
          <a:r>
            <a:rPr lang="es-MX" sz="1400"/>
            <a:t>Tasa retributiva por vertimientos puntuales (Art 2.2.9.7.2.5). … “aquella que cobrará la AAC a los usuarios por la utilización directa e indirecta del recurso hídrico como receptor de vertimientos puntuales directos o indirectos y sus consecuencias nocivas, originados en actividades antrópicas o propiciadas por el hombre y actividades económicas o de servicios, sean o no lucrativas.” La tasa retributiva por vertimientos puntuales directos o indirectos, se cobrará por la totalidad de la carga contaminante descargada al recurso hídrico…. se aplicará incluso a la contaminación causada por encima de los límites permisibles sin perjuicio de la imposición de las medidas preventivas y sancionatorias a que haya lugar. El cobro de la tasa no implica bajo ninguna circunstancia la legalización del respectivo vertimiento. Parámetros contaminantes objeto del cobro: DBO5 y SST. </a:t>
          </a:r>
        </a:p>
        <a:p>
          <a:pPr algn="just"/>
          <a:endParaRPr lang="es-MX" sz="1400"/>
        </a:p>
        <a:p>
          <a:pPr algn="just"/>
          <a:r>
            <a:rPr lang="es-MX" sz="1400">
              <a:solidFill>
                <a:schemeClr val="tx1"/>
              </a:solidFill>
            </a:rPr>
            <a:t>Tarifa de la Tasa Retributiva… valor que se cobra por unidad de carga contaminante vertida al recurso hídrico. </a:t>
          </a:r>
        </a:p>
        <a:p>
          <a:pPr algn="just"/>
          <a:r>
            <a:rPr lang="es-MX" sz="1400">
              <a:solidFill>
                <a:schemeClr val="tx1"/>
              </a:solidFill>
            </a:rPr>
            <a:t>Usuario…. toda persona natural o jurídica, de derecho público o privado, que realiza vertimientos puntuales en forma directa o indirecta al recurso hídrico. </a:t>
          </a:r>
        </a:p>
        <a:p>
          <a:pPr algn="just"/>
          <a:r>
            <a:rPr lang="es-MX" sz="1400">
              <a:solidFill>
                <a:schemeClr val="tx1"/>
              </a:solidFill>
            </a:rPr>
            <a:t>Sujeto Activo (Art. 2.2.9.7.2.3) Son competentes para cobrar y recaudar: las autoridades ambientales señaladas en el artículo 4 del decreto. </a:t>
          </a:r>
        </a:p>
        <a:p>
          <a:pPr algn="just"/>
          <a:r>
            <a:rPr lang="es-MX" sz="1400">
              <a:solidFill>
                <a:schemeClr val="tx1"/>
              </a:solidFill>
            </a:rPr>
            <a:t>Sujeto Pasivo (Art.2.2.9.7.2.4). Están obligados al pago de la tasa retributiva todos los usuarios que realicen vertimientos puntuales directa o indirectamente al recurso hídrico. Cuando el usuario vierte a una red de alcantarillado ... Cobrar a la entidad que presta el servicio de alcantarillado.</a:t>
          </a:r>
        </a:p>
        <a:p>
          <a:pPr algn="just"/>
          <a:endParaRPr lang="es-MX" sz="1400">
            <a:solidFill>
              <a:schemeClr val="tx1"/>
            </a:solidFill>
          </a:endParaRPr>
        </a:p>
        <a:p>
          <a:pPr algn="just"/>
          <a:r>
            <a:rPr lang="es-MX" sz="1400">
              <a:solidFill>
                <a:schemeClr val="tx1"/>
              </a:solidFill>
            </a:rPr>
            <a:t>Parámetros contaminantes objeto de cobro: DBO5 y SST</a:t>
          </a:r>
          <a:endParaRPr lang="es-CO" sz="1400"/>
        </a:p>
      </dgm:t>
    </dgm:pt>
    <dgm:pt modelId="{24CE837C-81B7-4F2A-8F2A-17E4C6C845E8}" type="sibTrans" cxnId="{23BDB7B9-AA21-412D-A96D-3F14B5F45724}">
      <dgm:prSet custT="1"/>
      <dgm:spPr/>
      <dgm:t>
        <a:bodyPr/>
        <a:lstStyle/>
        <a:p>
          <a:endParaRPr lang="es-CO" sz="1400">
            <a:solidFill>
              <a:schemeClr val="tx1"/>
            </a:solidFill>
          </a:endParaRPr>
        </a:p>
      </dgm:t>
    </dgm:pt>
    <dgm:pt modelId="{7F47BED9-BD32-4417-AE07-6DD2652F7096}" type="pres">
      <dgm:prSet presAssocID="{F40EE33A-E2B8-4193-B51E-A839AEEC9FB5}" presName="layout">
        <dgm:presLayoutVars>
          <dgm:chMax/>
          <dgm:chPref/>
          <dgm:dir/>
          <dgm:animOne val="branch"/>
          <dgm:animLvl val="lvl"/>
          <dgm:resizeHandles/>
        </dgm:presLayoutVars>
      </dgm:prSet>
      <dgm:spPr/>
      <dgm:t>
        <a:bodyPr/>
        <a:lstStyle/>
        <a:p/>
      </dgm:t>
    </dgm:pt>
    <dgm:pt modelId="{28CF8EDC-591A-4033-83C5-1BE690CBF040}" type="pres">
      <dgm:prSet presAssocID="{B67D136A-5CF8-4DF6-A90E-35F3FB688EED}" presName="root">
        <dgm:presLayoutVars>
          <dgm:chMax/>
          <dgm:chPref val="4"/>
        </dgm:presLayoutVars>
      </dgm:prSet>
      <dgm:spPr/>
      <dgm:t>
        <a:bodyPr/>
        <a:lstStyle/>
        <a:p/>
      </dgm:t>
    </dgm:pt>
    <dgm:pt modelId="{A6A710B9-5E7F-41C8-B9BF-F832A3228023}" type="pres">
      <dgm:prSet presAssocID="{B67D136A-5CF8-4DF6-A90E-35F3FB688EED}" presName="rootComposite">
        <dgm:presLayoutVars/>
      </dgm:prSet>
      <dgm:spPr/>
      <dgm:t>
        <a:bodyPr/>
        <a:lstStyle/>
        <a:p/>
      </dgm:t>
    </dgm:pt>
    <dgm:pt modelId="{A39FEF0B-BDBB-4E0D-A461-D94BA90BBDA8}" type="pres">
      <dgm:prSet presAssocID="{B67D136A-5CF8-4DF6-A90E-35F3FB688EED}" presName="rootText" presStyleLbl="node0" presStyleCnt="1" custScaleX="192216" custScaleY="776139">
        <dgm:presLayoutVars>
          <dgm:chMax/>
          <dgm:chPref val="4"/>
        </dgm:presLayoutVars>
      </dgm:prSet>
      <dgm:spPr/>
      <dgm:t>
        <a:bodyPr/>
        <a:lstStyle/>
        <a:p/>
      </dgm:t>
    </dgm:pt>
    <dgm:pt modelId="{E4322110-3DF0-47F5-93A1-D07D9C0AED04}" type="pres">
      <dgm:prSet presAssocID="{B67D136A-5CF8-4DF6-A90E-35F3FB688EED}" presName="childShape">
        <dgm:presLayoutVars>
          <dgm:chMax val="0"/>
          <dgm:chPref val="0"/>
        </dgm:presLayoutVars>
      </dgm:prSet>
      <dgm:spPr/>
      <dgm:t>
        <a:bodyPr/>
        <a:lstStyle/>
        <a:p/>
      </dgm:t>
    </dgm:pt>
  </dgm:ptLst>
  <dgm:cxnLst>
    <dgm:cxn modelId="{23BDB7B9-AA21-412D-A96D-3F14B5F45724}" srcId="{F40EE33A-E2B8-4193-B51E-A839AEEC9FB5}" destId="{B67D136A-5CF8-4DF6-A90E-35F3FB688EED}" srcOrd="0" destOrd="0" parTransId="{98C7B256-88D8-41D4-B48A-DD1FA87E1E1E}" sibTransId="{24CE837C-81B7-4F2A-8F2A-17E4C6C845E8}"/>
    <dgm:cxn modelId="{86AD0A03-C339-4E90-935D-F2160FF0F55E}" type="presOf" srcId="{F40EE33A-E2B8-4193-B51E-A839AEEC9FB5}" destId="{7F47BED9-BD32-4417-AE07-6DD2652F7096}" srcOrd="0" destOrd="0" presId="urn:microsoft.com/office/officeart/2008/layout/PictureAccentList"/>
    <dgm:cxn modelId="{91D7ABEA-C6F3-4C85-9A5E-8D9016D8BDA3}" type="presParOf" srcId="{7F47BED9-BD32-4417-AE07-6DD2652F7096}" destId="{28CF8EDC-591A-4033-83C5-1BE690CBF040}" srcOrd="0" destOrd="0" presId="urn:microsoft.com/office/officeart/2008/layout/PictureAccentList"/>
    <dgm:cxn modelId="{C3BE27AB-3F08-4C34-827B-2508B5693C44}" type="presParOf" srcId="{28CF8EDC-591A-4033-83C5-1BE690CBF040}" destId="{A6A710B9-5E7F-41C8-B9BF-F832A3228023}" srcOrd="0" destOrd="0" presId="urn:microsoft.com/office/officeart/2008/layout/PictureAccentList"/>
    <dgm:cxn modelId="{3B408E48-2474-41B5-AAE5-61838F2BD681}" type="presParOf" srcId="{A6A710B9-5E7F-41C8-B9BF-F832A3228023}" destId="{A39FEF0B-BDBB-4E0D-A461-D94BA90BBDA8}" srcOrd="0" destOrd="0" presId="urn:microsoft.com/office/officeart/2008/layout/PictureAccentList"/>
    <dgm:cxn modelId="{194A9B13-5273-4AE5-9453-6C5B064E516F}" type="presOf" srcId="{B67D136A-5CF8-4DF6-A90E-35F3FB688EED}" destId="{A39FEF0B-BDBB-4E0D-A461-D94BA90BBDA8}" srcOrd="0" destOrd="0" presId="urn:microsoft.com/office/officeart/2008/layout/PictureAccentList"/>
    <dgm:cxn modelId="{E89D242D-F612-4DE2-9345-E59E6CF36A67}" type="presParOf" srcId="{28CF8EDC-591A-4033-83C5-1BE690CBF040}" destId="{E4322110-3DF0-47F5-93A1-D07D9C0AED0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2.xml><?xml version="1.0" encoding="utf-8"?>
<dgm:dataModel xmlns:a="http://schemas.openxmlformats.org/drawingml/2006/main" xmlns:r="http://schemas.openxmlformats.org/officeDocument/2006/relationships" xmlns:dgm="http://schemas.openxmlformats.org/drawingml/2006/diagram">
  <dgm:ptLst>
    <dgm:pt modelId="{3FEDD4B6-25E1-441D-9EC5-93D041DFC4ED}" type="doc">
      <dgm:prSet loTypeId="urn:microsoft.com/office/officeart/2008/layout/PictureAccentList" loCatId="list" qsTypeId="urn:microsoft.com/office/officeart/2005/8/quickstyle/simple3" qsCatId="simple" csTypeId="urn:microsoft.com/office/officeart/2005/8/colors/colorful5" csCatId="colorful" phldr="1"/>
      <dgm:spPr/>
      <dgm:t>
        <a:bodyPr/>
        <a:lstStyle/>
        <a:p>
          <a:endParaRPr lang="es-CO"/>
        </a:p>
      </dgm:t>
    </dgm:pt>
    <dgm:pt modelId="{D0DF5B15-6084-4D80-A5D1-26575175AB43}" type="parTrans" cxnId="{6D5F7640-09F4-4060-930A-717DE4FB5D0F}">
      <dgm:prSet custT="1"/>
      <dgm:spPr/>
      <dgm:t>
        <a:bodyPr/>
        <a:lstStyle/>
        <a:p>
          <a:endParaRPr lang="es-CO" sz="1400">
            <a:solidFill>
              <a:schemeClr val="tx1"/>
            </a:solidFill>
          </a:endParaRPr>
        </a:p>
      </dgm:t>
    </dgm:pt>
    <dgm:pt modelId="{12354DDA-D3BB-48CA-81C4-89C1E5A2A349}">
      <dgm:prSet custT="1"/>
      <dgm:spPr/>
      <dgm:t>
        <a:bodyPr/>
        <a:lstStyle/>
        <a:p>
          <a:pPr algn="just"/>
          <a:r>
            <a:rPr lang="es-MX" sz="1400" b="0" i="0"/>
            <a:t>La AAC establecerá cada cinco años, una meta global de carga contaminante para cada cuerpo de agua o tramo del mismo de conformidad con el procedimiento establecido en el artículo 2.2.9.7.3.5 ….. la cual será igual a la suma de las metas quinquenales individuales y grupales establecidas en el artículo 2.2.9.7.3.2 ….</a:t>
          </a:r>
          <a:endParaRPr lang="es-CO" sz="1400"/>
        </a:p>
      </dgm:t>
    </dgm:pt>
    <dgm:pt modelId="{3BA25FE7-34C3-4F55-9443-92574AFD83EB}" type="sibTrans" cxnId="{6D5F7640-09F4-4060-930A-717DE4FB5D0F}">
      <dgm:prSet custT="1"/>
      <dgm:spPr/>
      <dgm:t>
        <a:bodyPr/>
        <a:lstStyle/>
        <a:p>
          <a:endParaRPr lang="es-CO" sz="1400">
            <a:solidFill>
              <a:schemeClr val="tx1"/>
            </a:solidFill>
          </a:endParaRPr>
        </a:p>
      </dgm:t>
    </dgm:pt>
    <dgm:pt modelId="{448D0C06-B4F7-4C12-85FA-C3133C2C8010}" type="parTrans" cxnId="{28FBB1CD-4A70-41C0-B03C-D7FDDBB0AF82}">
      <dgm:prSet custT="1"/>
      <dgm:spPr/>
      <dgm:t>
        <a:bodyPr/>
        <a:lstStyle/>
        <a:p>
          <a:endParaRPr lang="es-CO" sz="1400">
            <a:solidFill>
              <a:schemeClr val="tx1"/>
            </a:solidFill>
          </a:endParaRPr>
        </a:p>
      </dgm:t>
    </dgm:pt>
    <dgm:pt modelId="{BAEED0A3-0074-4947-B9DA-E31A2BC6BE6B}">
      <dgm:prSet custT="1"/>
      <dgm:spPr/>
      <dgm:t>
        <a:bodyPr/>
        <a:lstStyle/>
        <a:p>
          <a:pPr algn="just"/>
          <a:r>
            <a:rPr lang="es-MX" sz="1400" b="0" i="0"/>
            <a:t>Meta Global para cada elemento, sustancia o parámetro objeto del cobro (Meta Global DBO5 y Meta Global SST)</a:t>
          </a:r>
          <a:endParaRPr lang="es-CO" sz="1400"/>
        </a:p>
      </dgm:t>
    </dgm:pt>
    <dgm:pt modelId="{0E0AC1E9-3987-4F42-B3B0-98569316186C}" type="sibTrans" cxnId="{28FBB1CD-4A70-41C0-B03C-D7FDDBB0AF82}">
      <dgm:prSet custT="1"/>
      <dgm:spPr/>
      <dgm:t>
        <a:bodyPr/>
        <a:lstStyle/>
        <a:p>
          <a:endParaRPr lang="es-CO" sz="1400">
            <a:solidFill>
              <a:schemeClr val="tx1"/>
            </a:solidFill>
          </a:endParaRPr>
        </a:p>
      </dgm:t>
    </dgm:pt>
    <dgm:pt modelId="{706161F1-7BF4-418F-BD2A-6349D289435F}" type="parTrans" cxnId="{892FD239-2F1C-4BF2-AB5C-5688B344A5CF}">
      <dgm:prSet custT="1"/>
      <dgm:spPr/>
      <dgm:t>
        <a:bodyPr/>
        <a:lstStyle/>
        <a:p>
          <a:endParaRPr lang="es-CO" sz="1400">
            <a:solidFill>
              <a:schemeClr val="tx1"/>
            </a:solidFill>
          </a:endParaRPr>
        </a:p>
      </dgm:t>
    </dgm:pt>
    <dgm:pt modelId="{3C49902E-8FE6-41C0-886E-97D8456F42B2}">
      <dgm:prSet custT="1"/>
      <dgm:spPr/>
      <dgm:t>
        <a:bodyPr/>
        <a:lstStyle/>
        <a:p>
          <a:pPr algn="just"/>
          <a:r>
            <a:rPr lang="es-MX" sz="1400" b="0" i="0"/>
            <a:t>Unidad de Medida: carga total de contaminante a ser vertida al final del quinquenio, expresada en Kilogramos/año. La meta global debe conducir al cumplimiento del objetivo de calidad..</a:t>
          </a:r>
          <a:endParaRPr lang="es-CO" sz="1400"/>
        </a:p>
      </dgm:t>
    </dgm:pt>
    <dgm:pt modelId="{7ADE54A0-8495-4543-8C9A-0731BA3E4C23}" type="sibTrans" cxnId="{892FD239-2F1C-4BF2-AB5C-5688B344A5CF}">
      <dgm:prSet custT="1"/>
      <dgm:spPr/>
      <dgm:t>
        <a:bodyPr/>
        <a:lstStyle/>
        <a:p>
          <a:endParaRPr lang="es-CO" sz="1400">
            <a:solidFill>
              <a:schemeClr val="tx1"/>
            </a:solidFill>
          </a:endParaRPr>
        </a:p>
      </dgm:t>
    </dgm:pt>
    <dgm:pt modelId="{E8B01AAC-2640-4BF7-B20A-4153403FF45A}" type="pres">
      <dgm:prSet presAssocID="{3FEDD4B6-25E1-441D-9EC5-93D041DFC4ED}" presName="layout">
        <dgm:presLayoutVars>
          <dgm:chMax/>
          <dgm:chPref/>
          <dgm:dir/>
          <dgm:animOne val="branch"/>
          <dgm:animLvl val="lvl"/>
          <dgm:resizeHandles/>
        </dgm:presLayoutVars>
      </dgm:prSet>
      <dgm:spPr/>
      <dgm:t>
        <a:bodyPr/>
        <a:lstStyle/>
        <a:p/>
      </dgm:t>
    </dgm:pt>
    <dgm:pt modelId="{69D51CED-C7F5-406D-88D5-FBDAB6676234}" type="pres">
      <dgm:prSet presAssocID="{12354DDA-D3BB-48CA-81C4-89C1E5A2A349}" presName="root">
        <dgm:presLayoutVars>
          <dgm:chMax/>
          <dgm:chPref val="4"/>
        </dgm:presLayoutVars>
      </dgm:prSet>
      <dgm:spPr/>
      <dgm:t>
        <a:bodyPr/>
        <a:lstStyle/>
        <a:p/>
      </dgm:t>
    </dgm:pt>
    <dgm:pt modelId="{B1A22B66-A467-4DF3-9B18-9F716814B607}" type="pres">
      <dgm:prSet presAssocID="{12354DDA-D3BB-48CA-81C4-89C1E5A2A349}" presName="rootComposite">
        <dgm:presLayoutVars/>
      </dgm:prSet>
      <dgm:spPr/>
      <dgm:t>
        <a:bodyPr/>
        <a:lstStyle/>
        <a:p/>
      </dgm:t>
    </dgm:pt>
    <dgm:pt modelId="{39B3F2A6-5262-4812-9C88-8E1ECAD9B314}" type="pres">
      <dgm:prSet presAssocID="{12354DDA-D3BB-48CA-81C4-89C1E5A2A349}" presName="rootText" presStyleLbl="node0" presStyleCnt="3" custScaleY="510677">
        <dgm:presLayoutVars>
          <dgm:chMax/>
          <dgm:chPref val="4"/>
        </dgm:presLayoutVars>
      </dgm:prSet>
      <dgm:spPr/>
      <dgm:t>
        <a:bodyPr/>
        <a:lstStyle/>
        <a:p/>
      </dgm:t>
    </dgm:pt>
    <dgm:pt modelId="{E15325E2-23E6-4CA9-8740-630BB41DA07B}" type="pres">
      <dgm:prSet presAssocID="{12354DDA-D3BB-48CA-81C4-89C1E5A2A349}" presName="childShape">
        <dgm:presLayoutVars>
          <dgm:chMax val="0"/>
          <dgm:chPref val="0"/>
        </dgm:presLayoutVars>
      </dgm:prSet>
      <dgm:spPr/>
      <dgm:t>
        <a:bodyPr/>
        <a:lstStyle/>
        <a:p/>
      </dgm:t>
    </dgm:pt>
    <dgm:pt modelId="{AB6C10F7-5DA9-4A55-969C-4CC560985D71}" type="pres">
      <dgm:prSet presAssocID="{BAEED0A3-0074-4947-B9DA-E31A2BC6BE6B}" presName="root">
        <dgm:presLayoutVars>
          <dgm:chMax/>
          <dgm:chPref val="4"/>
        </dgm:presLayoutVars>
      </dgm:prSet>
      <dgm:spPr/>
      <dgm:t>
        <a:bodyPr/>
        <a:lstStyle/>
        <a:p/>
      </dgm:t>
    </dgm:pt>
    <dgm:pt modelId="{A534B38C-E48B-4415-897F-187CEBEBCC2D}" type="pres">
      <dgm:prSet presAssocID="{BAEED0A3-0074-4947-B9DA-E31A2BC6BE6B}" presName="rootComposite">
        <dgm:presLayoutVars/>
      </dgm:prSet>
      <dgm:spPr/>
      <dgm:t>
        <a:bodyPr/>
        <a:lstStyle/>
        <a:p/>
      </dgm:t>
    </dgm:pt>
    <dgm:pt modelId="{E0E0C07A-6DD6-4F08-9B4C-569865488EFE}" type="pres">
      <dgm:prSet presAssocID="{BAEED0A3-0074-4947-B9DA-E31A2BC6BE6B}" presName="rootText" presStyleLbl="node0" presStyleIdx="1" presStyleCnt="3" custScaleY="481939">
        <dgm:presLayoutVars>
          <dgm:chMax/>
          <dgm:chPref val="4"/>
        </dgm:presLayoutVars>
      </dgm:prSet>
      <dgm:spPr/>
      <dgm:t>
        <a:bodyPr/>
        <a:lstStyle/>
        <a:p/>
      </dgm:t>
    </dgm:pt>
    <dgm:pt modelId="{5FA70A7D-B34C-450C-8FF5-6F394A34BD7C}" type="pres">
      <dgm:prSet presAssocID="{BAEED0A3-0074-4947-B9DA-E31A2BC6BE6B}" presName="childShape">
        <dgm:presLayoutVars>
          <dgm:chMax val="0"/>
          <dgm:chPref val="0"/>
        </dgm:presLayoutVars>
      </dgm:prSet>
      <dgm:spPr/>
      <dgm:t>
        <a:bodyPr/>
        <a:lstStyle/>
        <a:p/>
      </dgm:t>
    </dgm:pt>
    <dgm:pt modelId="{5C62A120-E74E-49FD-8F25-7F13613046E4}" type="pres">
      <dgm:prSet presAssocID="{3C49902E-8FE6-41C0-886E-97D8456F42B2}" presName="root">
        <dgm:presLayoutVars>
          <dgm:chMax/>
          <dgm:chPref val="4"/>
        </dgm:presLayoutVars>
      </dgm:prSet>
      <dgm:spPr/>
      <dgm:t>
        <a:bodyPr/>
        <a:lstStyle/>
        <a:p/>
      </dgm:t>
    </dgm:pt>
    <dgm:pt modelId="{CFD03BB8-BE1A-40D0-8AC4-F01E15FBB13D}" type="pres">
      <dgm:prSet presAssocID="{3C49902E-8FE6-41C0-886E-97D8456F42B2}" presName="rootComposite">
        <dgm:presLayoutVars/>
      </dgm:prSet>
      <dgm:spPr/>
      <dgm:t>
        <a:bodyPr/>
        <a:lstStyle/>
        <a:p/>
      </dgm:t>
    </dgm:pt>
    <dgm:pt modelId="{E161CB6B-35E6-4415-AC42-37869A5AD393}" type="pres">
      <dgm:prSet presAssocID="{3C49902E-8FE6-41C0-886E-97D8456F42B2}" presName="rootText" presStyleLbl="node0" presStyleIdx="2" presStyleCnt="3" custScaleY="476593">
        <dgm:presLayoutVars>
          <dgm:chMax/>
          <dgm:chPref val="4"/>
        </dgm:presLayoutVars>
      </dgm:prSet>
      <dgm:spPr/>
      <dgm:t>
        <a:bodyPr/>
        <a:lstStyle/>
        <a:p/>
      </dgm:t>
    </dgm:pt>
    <dgm:pt modelId="{A8834D8B-8C21-423C-B4B1-D3E70A3AED6C}" type="pres">
      <dgm:prSet presAssocID="{3C49902E-8FE6-41C0-886E-97D8456F42B2}" presName="childShape">
        <dgm:presLayoutVars>
          <dgm:chMax val="0"/>
          <dgm:chPref val="0"/>
        </dgm:presLayoutVars>
      </dgm:prSet>
      <dgm:spPr/>
      <dgm:t>
        <a:bodyPr/>
        <a:lstStyle/>
        <a:p/>
      </dgm:t>
    </dgm:pt>
  </dgm:ptLst>
  <dgm:cxnLst>
    <dgm:cxn modelId="{6D5F7640-09F4-4060-930A-717DE4FB5D0F}" srcId="{3FEDD4B6-25E1-441D-9EC5-93D041DFC4ED}" destId="{12354DDA-D3BB-48CA-81C4-89C1E5A2A349}" srcOrd="0" destOrd="0" parTransId="{D0DF5B15-6084-4D80-A5D1-26575175AB43}" sibTransId="{3BA25FE7-34C3-4F55-9443-92574AFD83EB}"/>
    <dgm:cxn modelId="{28FBB1CD-4A70-41C0-B03C-D7FDDBB0AF82}" srcId="{3FEDD4B6-25E1-441D-9EC5-93D041DFC4ED}" destId="{BAEED0A3-0074-4947-B9DA-E31A2BC6BE6B}" srcOrd="1" destOrd="0" parTransId="{448D0C06-B4F7-4C12-85FA-C3133C2C8010}" sibTransId="{0E0AC1E9-3987-4F42-B3B0-98569316186C}"/>
    <dgm:cxn modelId="{892FD239-2F1C-4BF2-AB5C-5688B344A5CF}" srcId="{3FEDD4B6-25E1-441D-9EC5-93D041DFC4ED}" destId="{3C49902E-8FE6-41C0-886E-97D8456F42B2}" srcOrd="2" destOrd="0" parTransId="{706161F1-7BF4-418F-BD2A-6349D289435F}" sibTransId="{7ADE54A0-8495-4543-8C9A-0731BA3E4C23}"/>
    <dgm:cxn modelId="{C80F65FE-7308-4802-86E8-600C00D00FDD}" type="presOf" srcId="{3FEDD4B6-25E1-441D-9EC5-93D041DFC4ED}" destId="{E8B01AAC-2640-4BF7-B20A-4153403FF45A}" srcOrd="0" destOrd="0" presId="urn:microsoft.com/office/officeart/2008/layout/PictureAccentList"/>
    <dgm:cxn modelId="{6ABA7DEC-EC79-45E7-BC68-EE329279D676}" type="presParOf" srcId="{E8B01AAC-2640-4BF7-B20A-4153403FF45A}" destId="{69D51CED-C7F5-406D-88D5-FBDAB6676234}" srcOrd="0" destOrd="0" presId="urn:microsoft.com/office/officeart/2008/layout/PictureAccentList"/>
    <dgm:cxn modelId="{94E45940-7746-477B-99B7-B64A3080DA8D}" type="presParOf" srcId="{69D51CED-C7F5-406D-88D5-FBDAB6676234}" destId="{B1A22B66-A467-4DF3-9B18-9F716814B607}" srcOrd="0" destOrd="0" presId="urn:microsoft.com/office/officeart/2008/layout/PictureAccentList"/>
    <dgm:cxn modelId="{F23A1BFD-C90E-4325-A81E-3D3FFEBDA72E}" type="presParOf" srcId="{B1A22B66-A467-4DF3-9B18-9F716814B607}" destId="{39B3F2A6-5262-4812-9C88-8E1ECAD9B314}" srcOrd="0" destOrd="0" presId="urn:microsoft.com/office/officeart/2008/layout/PictureAccentList"/>
    <dgm:cxn modelId="{38969926-1820-4A18-9B8B-6E08F1E71601}" type="presOf" srcId="{12354DDA-D3BB-48CA-81C4-89C1E5A2A349}" destId="{39B3F2A6-5262-4812-9C88-8E1ECAD9B314}" srcOrd="0" destOrd="0" presId="urn:microsoft.com/office/officeart/2008/layout/PictureAccentList"/>
    <dgm:cxn modelId="{436117CF-B4DD-4037-823E-8993FF2696AD}" type="presParOf" srcId="{69D51CED-C7F5-406D-88D5-FBDAB6676234}" destId="{E15325E2-23E6-4CA9-8740-630BB41DA07B}" srcOrd="1" destOrd="0" presId="urn:microsoft.com/office/officeart/2008/layout/PictureAccentList"/>
    <dgm:cxn modelId="{974F2AFF-21E8-4D67-961F-CC0DDA8352F8}" type="presParOf" srcId="{E8B01AAC-2640-4BF7-B20A-4153403FF45A}" destId="{AB6C10F7-5DA9-4A55-969C-4CC560985D71}" srcOrd="1" destOrd="0" presId="urn:microsoft.com/office/officeart/2008/layout/PictureAccentList"/>
    <dgm:cxn modelId="{9D4DD8BD-8250-4992-95EB-79E2F04666D7}" type="presParOf" srcId="{AB6C10F7-5DA9-4A55-969C-4CC560985D71}" destId="{A534B38C-E48B-4415-897F-187CEBEBCC2D}" srcOrd="0" destOrd="0" presId="urn:microsoft.com/office/officeart/2008/layout/PictureAccentList"/>
    <dgm:cxn modelId="{6670E8D2-16F2-48A8-B99B-BE65D21C509A}" type="presParOf" srcId="{A534B38C-E48B-4415-897F-187CEBEBCC2D}" destId="{E0E0C07A-6DD6-4F08-9B4C-569865488EFE}" srcOrd="0" destOrd="0" presId="urn:microsoft.com/office/officeart/2008/layout/PictureAccentList"/>
    <dgm:cxn modelId="{6A4A09C4-23C3-4755-A309-9DAAAFDEFA93}" type="presOf" srcId="{BAEED0A3-0074-4947-B9DA-E31A2BC6BE6B}" destId="{E0E0C07A-6DD6-4F08-9B4C-569865488EFE}" srcOrd="0" destOrd="0" presId="urn:microsoft.com/office/officeart/2008/layout/PictureAccentList"/>
    <dgm:cxn modelId="{C9AC32D4-67C6-403B-9CD3-B91DBB4AAE98}" type="presParOf" srcId="{AB6C10F7-5DA9-4A55-969C-4CC560985D71}" destId="{5FA70A7D-B34C-450C-8FF5-6F394A34BD7C}" srcOrd="1" destOrd="0" presId="urn:microsoft.com/office/officeart/2008/layout/PictureAccentList"/>
    <dgm:cxn modelId="{A116D62D-AA97-4519-A9C3-182F2EAB8A43}" type="presParOf" srcId="{E8B01AAC-2640-4BF7-B20A-4153403FF45A}" destId="{5C62A120-E74E-49FD-8F25-7F13613046E4}" srcOrd="2" destOrd="0" presId="urn:microsoft.com/office/officeart/2008/layout/PictureAccentList"/>
    <dgm:cxn modelId="{9798A183-79E3-45CB-80E4-A24537D68823}" type="presParOf" srcId="{5C62A120-E74E-49FD-8F25-7F13613046E4}" destId="{CFD03BB8-BE1A-40D0-8AC4-F01E15FBB13D}" srcOrd="0" destOrd="0" presId="urn:microsoft.com/office/officeart/2008/layout/PictureAccentList"/>
    <dgm:cxn modelId="{1891DF19-DABB-4CA1-BDF5-BAC61BAF6372}" type="presParOf" srcId="{CFD03BB8-BE1A-40D0-8AC4-F01E15FBB13D}" destId="{E161CB6B-35E6-4415-AC42-37869A5AD393}" srcOrd="0" destOrd="0" presId="urn:microsoft.com/office/officeart/2008/layout/PictureAccentList"/>
    <dgm:cxn modelId="{9EE51F34-2CAA-47E0-8D9E-6FA8999BE466}" type="presOf" srcId="{3C49902E-8FE6-41C0-886E-97D8456F42B2}" destId="{E161CB6B-35E6-4415-AC42-37869A5AD393}" srcOrd="0" destOrd="0" presId="urn:microsoft.com/office/officeart/2008/layout/PictureAccentList"/>
    <dgm:cxn modelId="{C8467412-7487-4BD0-84C1-44F1F44744B1}" type="presParOf" srcId="{5C62A120-E74E-49FD-8F25-7F13613046E4}" destId="{A8834D8B-8C21-423C-B4B1-D3E70A3AED6C}" srcOrd="1" destOrd="0" presId="urn:microsoft.com/office/officeart/2008/layout/PictureAccentList"/>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13.xml><?xml version="1.0" encoding="utf-8"?>
<dgm:dataModel xmlns:a="http://schemas.openxmlformats.org/drawingml/2006/main" xmlns:r="http://schemas.openxmlformats.org/officeDocument/2006/relationships" xmlns:dgm="http://schemas.openxmlformats.org/drawingml/2006/diagram">
  <dgm:ptLst>
    <dgm:pt modelId="{2FCD769A-8AFC-453F-86C3-42E73546D62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s-CO"/>
        </a:p>
      </dgm:t>
    </dgm:pt>
    <dgm:pt modelId="{AAC34F34-219B-4EF0-A6EB-01CEB52646B4}" type="parTrans" cxnId="{48D06321-EDAE-4813-AC76-740522A5A331}">
      <dgm:prSet custT="1"/>
      <dgm:spPr/>
      <dgm:t>
        <a:bodyPr/>
        <a:lstStyle/>
        <a:p>
          <a:endParaRPr lang="es-CO" sz="3600">
            <a:solidFill>
              <a:schemeClr val="tx1"/>
            </a:solidFill>
          </a:endParaRPr>
        </a:p>
      </dgm:t>
    </dgm:pt>
    <dgm:pt modelId="{0CD1427A-D158-442A-9EC1-68B69F576B9C}">
      <dgm:prSet custT="1"/>
      <dgm:spPr/>
      <dgm:t>
        <a:bodyPr/>
        <a:lstStyle/>
        <a:p>
          <a:r>
            <a:rPr lang="es-MX" sz="1400" b="0" i="0">
              <a:solidFill>
                <a:schemeClr val="tx1"/>
              </a:solidFill>
            </a:rPr>
            <a:t>Documentar estado del cuerpo de agua o tramo en términos de calidad y cantidad al final del quinquenio, expresada en Kilogramos/año. La meta global debe conducir al cumplimiento del objetivo de calidad.</a:t>
          </a:r>
          <a:endParaRPr lang="es-CO" sz="1400">
            <a:solidFill>
              <a:schemeClr val="tx1"/>
            </a:solidFill>
          </a:endParaRPr>
        </a:p>
      </dgm:t>
    </dgm:pt>
    <dgm:pt modelId="{A3431C04-C98D-4809-9CFD-31665B176125}" type="sibTrans" cxnId="{48D06321-EDAE-4813-AC76-740522A5A331}">
      <dgm:prSet custT="1"/>
      <dgm:spPr/>
      <dgm:t>
        <a:bodyPr/>
        <a:lstStyle/>
        <a:p>
          <a:endParaRPr lang="es-CO" sz="3600">
            <a:solidFill>
              <a:schemeClr val="tx1"/>
            </a:solidFill>
          </a:endParaRPr>
        </a:p>
      </dgm:t>
    </dgm:pt>
    <dgm:pt modelId="{D737BD14-1FC2-4BB8-8A22-BF9E25D117AF}" type="parTrans" cxnId="{C422719D-C8FA-44ED-AE6B-10E2BD03CC49}">
      <dgm:prSet custT="1"/>
      <dgm:spPr/>
      <dgm:t>
        <a:bodyPr/>
        <a:lstStyle/>
        <a:p>
          <a:endParaRPr lang="es-CO" sz="3600">
            <a:solidFill>
              <a:schemeClr val="tx1"/>
            </a:solidFill>
          </a:endParaRPr>
        </a:p>
      </dgm:t>
    </dgm:pt>
    <dgm:pt modelId="{A8EA6346-8FBE-45E9-880C-B513956781FD}">
      <dgm:prSet custT="1"/>
      <dgm:spPr/>
      <dgm:t>
        <a:bodyPr/>
        <a:lstStyle/>
        <a:p>
          <a:r>
            <a:rPr lang="es-MX" sz="1400" b="0" i="0">
              <a:solidFill>
                <a:schemeClr val="tx1"/>
              </a:solidFill>
            </a:rPr>
            <a:t>Identificar los usuarios que realizan vertimientos en cada cuerpo de agua, conocer concentración de sustancias contaminantes y caudal del efluente (autodeclaraciones).</a:t>
          </a:r>
          <a:endParaRPr lang="es-CO" sz="1400">
            <a:solidFill>
              <a:schemeClr val="tx1"/>
            </a:solidFill>
          </a:endParaRPr>
        </a:p>
      </dgm:t>
    </dgm:pt>
    <dgm:pt modelId="{18AFD9AA-E79D-4C1B-9945-536AE3783C4D}" type="sibTrans" cxnId="{C422719D-C8FA-44ED-AE6B-10E2BD03CC49}">
      <dgm:prSet custT="1"/>
      <dgm:spPr/>
      <dgm:t>
        <a:bodyPr/>
        <a:lstStyle/>
        <a:p>
          <a:endParaRPr lang="es-CO" sz="3600">
            <a:solidFill>
              <a:schemeClr val="tx1"/>
            </a:solidFill>
          </a:endParaRPr>
        </a:p>
      </dgm:t>
    </dgm:pt>
    <dgm:pt modelId="{C92A90D7-F844-41C8-BA2D-32F4C488993E}" type="parTrans" cxnId="{90D826C0-274A-4D3F-9BE5-870504202FCF}">
      <dgm:prSet custT="1"/>
      <dgm:spPr/>
      <dgm:t>
        <a:bodyPr/>
        <a:lstStyle/>
        <a:p>
          <a:endParaRPr lang="es-CO" sz="3600">
            <a:solidFill>
              <a:schemeClr val="tx1"/>
            </a:solidFill>
          </a:endParaRPr>
        </a:p>
      </dgm:t>
    </dgm:pt>
    <dgm:pt modelId="{262ED03F-46D6-4900-8572-4E7569F416A7}">
      <dgm:prSet custT="1"/>
      <dgm:spPr/>
      <dgm:t>
        <a:bodyPr/>
        <a:lstStyle/>
        <a:p>
          <a:r>
            <a:rPr lang="es-MX" sz="1400" b="0" i="0">
              <a:solidFill>
                <a:schemeClr val="tx1"/>
              </a:solidFill>
            </a:rPr>
            <a:t>Determinar si los usuarios identificados tienen o no PSMV, PV vigente, Plan de reconversión </a:t>
          </a:r>
          <a:endParaRPr lang="es-CO" sz="1400">
            <a:solidFill>
              <a:schemeClr val="tx1"/>
            </a:solidFill>
          </a:endParaRPr>
        </a:p>
      </dgm:t>
    </dgm:pt>
    <dgm:pt modelId="{B9E359A9-934F-4C27-976C-3355370C205E}" type="sibTrans" cxnId="{90D826C0-274A-4D3F-9BE5-870504202FCF}">
      <dgm:prSet custT="1"/>
      <dgm:spPr/>
      <dgm:t>
        <a:bodyPr/>
        <a:lstStyle/>
        <a:p>
          <a:endParaRPr lang="es-CO" sz="3600">
            <a:solidFill>
              <a:schemeClr val="tx1"/>
            </a:solidFill>
          </a:endParaRPr>
        </a:p>
      </dgm:t>
    </dgm:pt>
    <dgm:pt modelId="{57489527-8B70-454B-A9A7-F759FEFD3AC5}" type="parTrans" cxnId="{8D8E8B42-B563-4063-BD42-72DA3FD13965}">
      <dgm:prSet custT="1"/>
      <dgm:spPr/>
      <dgm:t>
        <a:bodyPr/>
        <a:lstStyle/>
        <a:p>
          <a:endParaRPr lang="es-CO" sz="3600">
            <a:solidFill>
              <a:schemeClr val="tx1"/>
            </a:solidFill>
          </a:endParaRPr>
        </a:p>
      </dgm:t>
    </dgm:pt>
    <dgm:pt modelId="{82F873F4-1D0A-4D41-BF92-7EAA7E6C7F96}">
      <dgm:prSet custT="1"/>
      <dgm:spPr/>
      <dgm:t>
        <a:bodyPr/>
        <a:lstStyle/>
        <a:p>
          <a:r>
            <a:rPr lang="es-MX" sz="1400" b="0" i="0">
              <a:solidFill>
                <a:schemeClr val="tx1"/>
              </a:solidFill>
            </a:rPr>
            <a:t>Calcular la línea base = total de Cc de cada elemento, sustancia o parámetro contaminante vertida al cuerpo de agua o tramo, durante un año, por los usuarios sujetos al pago de la tasa.</a:t>
          </a:r>
          <a:endParaRPr lang="es-CO" sz="1400">
            <a:solidFill>
              <a:schemeClr val="tx1"/>
            </a:solidFill>
          </a:endParaRPr>
        </a:p>
      </dgm:t>
    </dgm:pt>
    <dgm:pt modelId="{5DEF3DAE-5824-48FD-82AD-095A6C24EA23}" type="sibTrans" cxnId="{8D8E8B42-B563-4063-BD42-72DA3FD13965}">
      <dgm:prSet custT="1"/>
      <dgm:spPr/>
      <dgm:t>
        <a:bodyPr/>
        <a:lstStyle/>
        <a:p>
          <a:endParaRPr lang="es-CO" sz="3600">
            <a:solidFill>
              <a:schemeClr val="tx1"/>
            </a:solidFill>
          </a:endParaRPr>
        </a:p>
      </dgm:t>
    </dgm:pt>
    <dgm:pt modelId="{371D8CFB-BB1B-4633-82E0-E808E81F4223}" type="parTrans" cxnId="{C5283C33-2759-4123-8115-A90E93B6BEE5}">
      <dgm:prSet custT="1"/>
      <dgm:spPr/>
      <dgm:t>
        <a:bodyPr/>
        <a:lstStyle/>
        <a:p>
          <a:endParaRPr lang="es-CO" sz="3600">
            <a:solidFill>
              <a:schemeClr val="tx1"/>
            </a:solidFill>
          </a:endParaRPr>
        </a:p>
      </dgm:t>
    </dgm:pt>
    <dgm:pt modelId="{1C6250D7-7233-4AFC-9965-5F9D8B74D891}">
      <dgm:prSet custT="1"/>
      <dgm:spPr/>
      <dgm:t>
        <a:bodyPr/>
        <a:lstStyle/>
        <a:p>
          <a:r>
            <a:rPr lang="es-MX" sz="1400" b="0" i="0">
              <a:solidFill>
                <a:schemeClr val="tx1"/>
              </a:solidFill>
            </a:rPr>
            <a:t>Establecer objetivos de calidad de los cuerpos de agua o tramos de los mismos</a:t>
          </a:r>
          <a:endParaRPr lang="es-CO" sz="1400">
            <a:solidFill>
              <a:schemeClr val="tx1"/>
            </a:solidFill>
          </a:endParaRPr>
        </a:p>
      </dgm:t>
    </dgm:pt>
    <dgm:pt modelId="{86B32BCD-BCCD-4B97-8DE0-A6F6860984FF}" type="sibTrans" cxnId="{C5283C33-2759-4123-8115-A90E93B6BEE5}">
      <dgm:prSet custT="1"/>
      <dgm:spPr/>
      <dgm:t>
        <a:bodyPr/>
        <a:lstStyle/>
        <a:p>
          <a:endParaRPr lang="es-CO" sz="3600">
            <a:solidFill>
              <a:schemeClr val="tx1"/>
            </a:solidFill>
          </a:endParaRPr>
        </a:p>
      </dgm:t>
    </dgm:pt>
    <dgm:pt modelId="{3AA64903-750B-4F19-98F9-3B07ECDADCF3}" type="pres">
      <dgm:prSet presAssocID="{2FCD769A-8AFC-453F-86C3-42E73546D62C}" presName="linear">
        <dgm:presLayoutVars>
          <dgm:animLvl val="lvl"/>
          <dgm:resizeHandles val="exact"/>
        </dgm:presLayoutVars>
      </dgm:prSet>
      <dgm:spPr/>
      <dgm:t>
        <a:bodyPr/>
        <a:lstStyle/>
        <a:p/>
      </dgm:t>
    </dgm:pt>
    <dgm:pt modelId="{426A7825-A4C9-454D-BB67-1422926AB9FE}" type="pres">
      <dgm:prSet presAssocID="{0CD1427A-D158-442A-9EC1-68B69F576B9C}" presName="parentText" presStyleLbl="node1" presStyleCnt="5">
        <dgm:presLayoutVars>
          <dgm:chMax val="0"/>
          <dgm:bulletEnabled val="1"/>
        </dgm:presLayoutVars>
      </dgm:prSet>
      <dgm:spPr/>
      <dgm:t>
        <a:bodyPr/>
        <a:lstStyle/>
        <a:p/>
      </dgm:t>
    </dgm:pt>
    <dgm:pt modelId="{BC2B6E1D-A9E8-45EF-86FD-3974DF4EDCB1}" type="pres">
      <dgm:prSet presAssocID="{A3431C04-C98D-4809-9CFD-31665B176125}" presName="spacer"/>
      <dgm:spPr/>
      <dgm:t>
        <a:bodyPr/>
        <a:lstStyle/>
        <a:p/>
      </dgm:t>
    </dgm:pt>
    <dgm:pt modelId="{E87A46ED-1B64-474A-9C21-F8C1DBE2A092}" type="pres">
      <dgm:prSet presAssocID="{A8EA6346-8FBE-45E9-880C-B513956781FD}" presName="parentText" presStyleLbl="node1" presStyleIdx="1" presStyleCnt="5">
        <dgm:presLayoutVars>
          <dgm:chMax val="0"/>
          <dgm:bulletEnabled val="1"/>
        </dgm:presLayoutVars>
      </dgm:prSet>
      <dgm:spPr/>
      <dgm:t>
        <a:bodyPr/>
        <a:lstStyle/>
        <a:p/>
      </dgm:t>
    </dgm:pt>
    <dgm:pt modelId="{A69CE263-42D7-4C91-98D3-C2DB120CD2D3}" type="pres">
      <dgm:prSet presAssocID="{18AFD9AA-E79D-4C1B-9945-536AE3783C4D}" presName="spacer"/>
      <dgm:spPr/>
      <dgm:t>
        <a:bodyPr/>
        <a:lstStyle/>
        <a:p/>
      </dgm:t>
    </dgm:pt>
    <dgm:pt modelId="{A5B98B4D-899C-4534-B77B-8E6540A0C4EE}" type="pres">
      <dgm:prSet presAssocID="{262ED03F-46D6-4900-8572-4E7569F416A7}" presName="parentText" presStyleLbl="node1" presStyleIdx="2" presStyleCnt="5">
        <dgm:presLayoutVars>
          <dgm:chMax val="0"/>
          <dgm:bulletEnabled val="1"/>
        </dgm:presLayoutVars>
      </dgm:prSet>
      <dgm:spPr/>
      <dgm:t>
        <a:bodyPr/>
        <a:lstStyle/>
        <a:p/>
      </dgm:t>
    </dgm:pt>
    <dgm:pt modelId="{C2F90722-B8A5-4468-90A5-2E271E563562}" type="pres">
      <dgm:prSet presAssocID="{B9E359A9-934F-4C27-976C-3355370C205E}" presName="spacer"/>
      <dgm:spPr/>
      <dgm:t>
        <a:bodyPr/>
        <a:lstStyle/>
        <a:p/>
      </dgm:t>
    </dgm:pt>
    <dgm:pt modelId="{06A8A74D-C9A2-4183-BD25-F8E0E6FFDD58}" type="pres">
      <dgm:prSet presAssocID="{82F873F4-1D0A-4D41-BF92-7EAA7E6C7F96}" presName="parentText" presStyleLbl="node1" presStyleIdx="3" presStyleCnt="5">
        <dgm:presLayoutVars>
          <dgm:chMax val="0"/>
          <dgm:bulletEnabled val="1"/>
        </dgm:presLayoutVars>
      </dgm:prSet>
      <dgm:spPr/>
      <dgm:t>
        <a:bodyPr/>
        <a:lstStyle/>
        <a:p/>
      </dgm:t>
    </dgm:pt>
    <dgm:pt modelId="{39F575F5-5B1F-424D-B405-5824A09F381D}" type="pres">
      <dgm:prSet presAssocID="{5DEF3DAE-5824-48FD-82AD-095A6C24EA23}" presName="spacer"/>
      <dgm:spPr/>
      <dgm:t>
        <a:bodyPr/>
        <a:lstStyle/>
        <a:p/>
      </dgm:t>
    </dgm:pt>
    <dgm:pt modelId="{A2305C6C-C076-4795-B8CF-3401E3A68F44}" type="pres">
      <dgm:prSet presAssocID="{1C6250D7-7233-4AFC-9965-5F9D8B74D891}" presName="parentText" presStyleLbl="node1" presStyleIdx="4" presStyleCnt="5">
        <dgm:presLayoutVars>
          <dgm:chMax val="0"/>
          <dgm:bulletEnabled val="1"/>
        </dgm:presLayoutVars>
      </dgm:prSet>
      <dgm:spPr/>
      <dgm:t>
        <a:bodyPr/>
        <a:lstStyle/>
        <a:p/>
      </dgm:t>
    </dgm:pt>
  </dgm:ptLst>
  <dgm:cxnLst>
    <dgm:cxn modelId="{48D06321-EDAE-4813-AC76-740522A5A331}" srcId="{2FCD769A-8AFC-453F-86C3-42E73546D62C}" destId="{0CD1427A-D158-442A-9EC1-68B69F576B9C}" srcOrd="0" destOrd="0" parTransId="{AAC34F34-219B-4EF0-A6EB-01CEB52646B4}" sibTransId="{A3431C04-C98D-4809-9CFD-31665B176125}"/>
    <dgm:cxn modelId="{C422719D-C8FA-44ED-AE6B-10E2BD03CC49}" srcId="{2FCD769A-8AFC-453F-86C3-42E73546D62C}" destId="{A8EA6346-8FBE-45E9-880C-B513956781FD}" srcOrd="1" destOrd="0" parTransId="{D737BD14-1FC2-4BB8-8A22-BF9E25D117AF}" sibTransId="{18AFD9AA-E79D-4C1B-9945-536AE3783C4D}"/>
    <dgm:cxn modelId="{90D826C0-274A-4D3F-9BE5-870504202FCF}" srcId="{2FCD769A-8AFC-453F-86C3-42E73546D62C}" destId="{262ED03F-46D6-4900-8572-4E7569F416A7}" srcOrd="2" destOrd="0" parTransId="{C92A90D7-F844-41C8-BA2D-32F4C488993E}" sibTransId="{B9E359A9-934F-4C27-976C-3355370C205E}"/>
    <dgm:cxn modelId="{8D8E8B42-B563-4063-BD42-72DA3FD13965}" srcId="{2FCD769A-8AFC-453F-86C3-42E73546D62C}" destId="{82F873F4-1D0A-4D41-BF92-7EAA7E6C7F96}" srcOrd="3" destOrd="0" parTransId="{57489527-8B70-454B-A9A7-F759FEFD3AC5}" sibTransId="{5DEF3DAE-5824-48FD-82AD-095A6C24EA23}"/>
    <dgm:cxn modelId="{C5283C33-2759-4123-8115-A90E93B6BEE5}" srcId="{2FCD769A-8AFC-453F-86C3-42E73546D62C}" destId="{1C6250D7-7233-4AFC-9965-5F9D8B74D891}" srcOrd="4" destOrd="0" parTransId="{371D8CFB-BB1B-4633-82E0-E808E81F4223}" sibTransId="{86B32BCD-BCCD-4B97-8DE0-A6F6860984FF}"/>
    <dgm:cxn modelId="{017C57B9-9E98-4892-B737-80E57F275C49}" type="presOf" srcId="{2FCD769A-8AFC-453F-86C3-42E73546D62C}" destId="{3AA64903-750B-4F19-98F9-3B07ECDADCF3}" srcOrd="0" destOrd="0" presId="urn:microsoft.com/office/officeart/2005/8/layout/vList2"/>
    <dgm:cxn modelId="{60446191-B90F-460F-8479-E985154D9464}" type="presParOf" srcId="{3AA64903-750B-4F19-98F9-3B07ECDADCF3}" destId="{426A7825-A4C9-454D-BB67-1422926AB9FE}" srcOrd="0" destOrd="0" presId="urn:microsoft.com/office/officeart/2005/8/layout/vList2"/>
    <dgm:cxn modelId="{EF700724-0014-440F-B76F-A9E62BD7E26A}" type="presOf" srcId="{0CD1427A-D158-442A-9EC1-68B69F576B9C}" destId="{426A7825-A4C9-454D-BB67-1422926AB9FE}" srcOrd="0" destOrd="0" presId="urn:microsoft.com/office/officeart/2005/8/layout/vList2"/>
    <dgm:cxn modelId="{3C7D60A3-F30F-4E2C-9F08-D9B7C3371B06}" type="presParOf" srcId="{3AA64903-750B-4F19-98F9-3B07ECDADCF3}" destId="{BC2B6E1D-A9E8-45EF-86FD-3974DF4EDCB1}" srcOrd="1" destOrd="0" presId="urn:microsoft.com/office/officeart/2005/8/layout/vList2"/>
    <dgm:cxn modelId="{22F8710F-FF9B-40A4-BA20-7DE8255E8686}" type="presParOf" srcId="{3AA64903-750B-4F19-98F9-3B07ECDADCF3}" destId="{E87A46ED-1B64-474A-9C21-F8C1DBE2A092}" srcOrd="2" destOrd="0" presId="urn:microsoft.com/office/officeart/2005/8/layout/vList2"/>
    <dgm:cxn modelId="{A4E2651A-E45D-499B-A9A5-A529BBEFC6D2}" type="presOf" srcId="{A8EA6346-8FBE-45E9-880C-B513956781FD}" destId="{E87A46ED-1B64-474A-9C21-F8C1DBE2A092}" srcOrd="0" destOrd="0" presId="urn:microsoft.com/office/officeart/2005/8/layout/vList2"/>
    <dgm:cxn modelId="{817546F3-CF96-4B4A-A697-88169DA53E37}" type="presParOf" srcId="{3AA64903-750B-4F19-98F9-3B07ECDADCF3}" destId="{A69CE263-42D7-4C91-98D3-C2DB120CD2D3}" srcOrd="3" destOrd="0" presId="urn:microsoft.com/office/officeart/2005/8/layout/vList2"/>
    <dgm:cxn modelId="{3B5618E5-7CC2-45A8-A5C7-7D4E28776EC8}" type="presParOf" srcId="{3AA64903-750B-4F19-98F9-3B07ECDADCF3}" destId="{A5B98B4D-899C-4534-B77B-8E6540A0C4EE}" srcOrd="4" destOrd="0" presId="urn:microsoft.com/office/officeart/2005/8/layout/vList2"/>
    <dgm:cxn modelId="{D7F314AD-B797-4F67-BE7F-DD020D82DB05}" type="presOf" srcId="{262ED03F-46D6-4900-8572-4E7569F416A7}" destId="{A5B98B4D-899C-4534-B77B-8E6540A0C4EE}" srcOrd="0" destOrd="0" presId="urn:microsoft.com/office/officeart/2005/8/layout/vList2"/>
    <dgm:cxn modelId="{7E50E319-1CF3-4C1B-8B18-43C493D7BFA6}" type="presParOf" srcId="{3AA64903-750B-4F19-98F9-3B07ECDADCF3}" destId="{C2F90722-B8A5-4468-90A5-2E271E563562}" srcOrd="5" destOrd="0" presId="urn:microsoft.com/office/officeart/2005/8/layout/vList2"/>
    <dgm:cxn modelId="{7E500E4C-DE70-4836-885F-01E0FB0E9E3D}" type="presParOf" srcId="{3AA64903-750B-4F19-98F9-3B07ECDADCF3}" destId="{06A8A74D-C9A2-4183-BD25-F8E0E6FFDD58}" srcOrd="6" destOrd="0" presId="urn:microsoft.com/office/officeart/2005/8/layout/vList2"/>
    <dgm:cxn modelId="{209304AC-BDD8-4CB2-B670-D92455775D53}" type="presOf" srcId="{82F873F4-1D0A-4D41-BF92-7EAA7E6C7F96}" destId="{06A8A74D-C9A2-4183-BD25-F8E0E6FFDD58}" srcOrd="0" destOrd="0" presId="urn:microsoft.com/office/officeart/2005/8/layout/vList2"/>
    <dgm:cxn modelId="{BEC03A1D-89C5-43BF-89C6-67498C14BCEF}" type="presParOf" srcId="{3AA64903-750B-4F19-98F9-3B07ECDADCF3}" destId="{39F575F5-5B1F-424D-B405-5824A09F381D}" srcOrd="7" destOrd="0" presId="urn:microsoft.com/office/officeart/2005/8/layout/vList2"/>
    <dgm:cxn modelId="{1E6A68D6-8968-48F8-A660-1033116AC917}" type="presParOf" srcId="{3AA64903-750B-4F19-98F9-3B07ECDADCF3}" destId="{A2305C6C-C076-4795-B8CF-3401E3A68F44}" srcOrd="8" destOrd="0" presId="urn:microsoft.com/office/officeart/2005/8/layout/vList2"/>
    <dgm:cxn modelId="{EEF10F5E-B7CE-4A84-83D6-0A0ABB187299}" type="presOf" srcId="{1C6250D7-7233-4AFC-9965-5F9D8B74D891}" destId="{A2305C6C-C076-4795-B8CF-3401E3A68F44}"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14.xml><?xml version="1.0" encoding="utf-8"?>
<dgm:dataModel xmlns:a="http://schemas.openxmlformats.org/drawingml/2006/main" xmlns:r="http://schemas.openxmlformats.org/officeDocument/2006/relationships" xmlns:dgm="http://schemas.openxmlformats.org/drawingml/2006/diagram">
  <dgm:ptLst>
    <dgm:pt modelId="{34A43009-6FB7-4E8E-9825-D553707E27E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7E5B5101-35CE-48E1-8AC5-3AFC819B98B0}" type="parTrans" cxnId="{984F6CA8-BA5E-4B97-8935-17D2DBF0DD03}">
      <dgm:prSet/>
      <dgm:spPr/>
      <dgm:t>
        <a:bodyPr/>
        <a:lstStyle/>
        <a:p>
          <a:endParaRPr lang="es-CO"/>
        </a:p>
      </dgm:t>
    </dgm:pt>
    <dgm:pt modelId="{3AD8853E-69B1-403E-8A50-46BEEBF29224}">
      <dgm:prSet custT="1">
        <dgm:style>
          <a:lnRef idx="1">
            <a:schemeClr val="accent6"/>
          </a:lnRef>
          <a:fillRef idx="2">
            <a:schemeClr val="accent6"/>
          </a:fillRef>
          <a:effectRef idx="1">
            <a:schemeClr val="accent6"/>
          </a:effectRef>
          <a:fontRef idx="minor">
            <a:schemeClr val="dk1"/>
          </a:fontRef>
        </dgm:style>
      </dgm:prSet>
      <dgm:spPr/>
      <dgm:t>
        <a:bodyPr/>
        <a:lstStyle/>
        <a:p>
          <a:r>
            <a:rPr lang="es-CO" sz="1600" b="0" i="0"/>
            <a:t>Meta Individual</a:t>
          </a:r>
          <a:endParaRPr lang="es-CO" sz="1600"/>
        </a:p>
      </dgm:t>
    </dgm:pt>
    <dgm:pt modelId="{026A04E1-0056-4BD4-B8F1-E4E13EEE41CD}" type="sibTrans" cxnId="{984F6CA8-BA5E-4B97-8935-17D2DBF0DD03}">
      <dgm:prSet/>
      <dgm:spPr/>
      <dgm:t>
        <a:bodyPr/>
        <a:lstStyle/>
        <a:p>
          <a:endParaRPr lang="es-CO"/>
        </a:p>
      </dgm:t>
    </dgm:pt>
    <dgm:pt modelId="{41ADE92C-2CF2-4F83-9473-88933068BC09}" type="pres">
      <dgm:prSet presAssocID="{34A43009-6FB7-4E8E-9825-D553707E27E6}" presName="Name0">
        <dgm:presLayoutVars>
          <dgm:chPref val="3"/>
          <dgm:dir/>
          <dgm:animLvl val="lvl"/>
          <dgm:resizeHandles/>
        </dgm:presLayoutVars>
      </dgm:prSet>
      <dgm:spPr/>
      <dgm:t>
        <a:bodyPr/>
        <a:lstStyle/>
        <a:p/>
      </dgm:t>
    </dgm:pt>
    <dgm:pt modelId="{5AF80C7E-824B-4294-BD82-96F5AEFA885B}" type="pres">
      <dgm:prSet presAssocID="{3AD8853E-69B1-403E-8A50-46BEEBF29224}" presName="horFlow"/>
      <dgm:spPr/>
      <dgm:t>
        <a:bodyPr/>
        <a:lstStyle/>
        <a:p/>
      </dgm:t>
    </dgm:pt>
    <dgm:pt modelId="{A67AC338-FBCA-4397-9AD8-6D3F43C1B699}" type="pres">
      <dgm:prSet presAssocID="{3AD8853E-69B1-403E-8A50-46BEEBF29224}" presName="bigChev" presStyleLbl="node1" presStyleCnt="1"/>
      <dgm:spPr/>
      <dgm:t>
        <a:bodyPr/>
        <a:lstStyle/>
        <a:p/>
      </dgm:t>
    </dgm:pt>
  </dgm:ptLst>
  <dgm:cxnLst>
    <dgm:cxn modelId="{984F6CA8-BA5E-4B97-8935-17D2DBF0DD03}" srcId="{34A43009-6FB7-4E8E-9825-D553707E27E6}" destId="{3AD8853E-69B1-403E-8A50-46BEEBF29224}" srcOrd="0" destOrd="0" parTransId="{7E5B5101-35CE-48E1-8AC5-3AFC819B98B0}" sibTransId="{026A04E1-0056-4BD4-B8F1-E4E13EEE41CD}"/>
    <dgm:cxn modelId="{0486F925-4328-438A-9436-B0A9D268CBE7}" type="presOf" srcId="{34A43009-6FB7-4E8E-9825-D553707E27E6}" destId="{41ADE92C-2CF2-4F83-9473-88933068BC09}" srcOrd="0" destOrd="0" presId="urn:microsoft.com/office/officeart/2005/8/layout/lProcess3"/>
    <dgm:cxn modelId="{88553B6C-9B09-44D6-A79C-2E8D39455353}" type="presParOf" srcId="{41ADE92C-2CF2-4F83-9473-88933068BC09}" destId="{5AF80C7E-824B-4294-BD82-96F5AEFA885B}" srcOrd="0" destOrd="0" presId="urn:microsoft.com/office/officeart/2005/8/layout/lProcess3"/>
    <dgm:cxn modelId="{ACA1C0A8-05E8-4E1D-8FB8-837163D8F73E}" type="presParOf" srcId="{5AF80C7E-824B-4294-BD82-96F5AEFA885B}" destId="{A67AC338-FBCA-4397-9AD8-6D3F43C1B699}" srcOrd="0" destOrd="0" presId="urn:microsoft.com/office/officeart/2005/8/layout/lProcess3"/>
    <dgm:cxn modelId="{702A7FF1-3240-4CBE-90D6-50CF902776CA}" type="presOf" srcId="{3AD8853E-69B1-403E-8A50-46BEEBF29224}" destId="{A67AC338-FBCA-4397-9AD8-6D3F43C1B699}" srcOrd="0" destOrd="0" presId="urn:microsoft.com/office/officeart/2005/8/layout/lProcess3"/>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15.xml><?xml version="1.0" encoding="utf-8"?>
<dgm:dataModel xmlns:a="http://schemas.openxmlformats.org/drawingml/2006/main" xmlns:r="http://schemas.openxmlformats.org/officeDocument/2006/relationships" xmlns:dgm="http://schemas.openxmlformats.org/drawingml/2006/diagram">
  <dgm:ptLst>
    <dgm:pt modelId="{A37127CE-9CD7-4294-8FA0-9DE86B54366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898D0202-F747-40B6-B668-C4F24508FB89}" type="parTrans" cxnId="{60404B99-817C-48BA-BA0D-3B810C86959E}">
      <dgm:prSet/>
      <dgm:spPr/>
      <dgm:t>
        <a:bodyPr/>
        <a:lstStyle/>
        <a:p>
          <a:endParaRPr lang="es-CO"/>
        </a:p>
      </dgm:t>
    </dgm:pt>
    <dgm:pt modelId="{54852675-D69F-4CCB-93D2-45F2DE755A80}">
      <dgm:prSet custT="1">
        <dgm:style>
          <a:lnRef idx="1">
            <a:schemeClr val="accent6"/>
          </a:lnRef>
          <a:fillRef idx="2">
            <a:schemeClr val="accent6"/>
          </a:fillRef>
          <a:effectRef idx="1">
            <a:schemeClr val="accent6"/>
          </a:effectRef>
          <a:fontRef idx="minor">
            <a:schemeClr val="dk1"/>
          </a:fontRef>
        </dgm:style>
      </dgm:prSet>
      <dgm:spPr/>
      <dgm:t>
        <a:bodyPr/>
        <a:lstStyle/>
        <a:p>
          <a:r>
            <a:rPr lang="es-MX" sz="1400" b="0" i="0"/>
            <a:t>Meta Grupal final del quinquenio Actividad común o no</a:t>
          </a:r>
          <a:endParaRPr lang="es-CO" sz="1400"/>
        </a:p>
      </dgm:t>
    </dgm:pt>
    <dgm:pt modelId="{17095721-D8E3-4E82-80CF-FDEC45D6C359}" type="sibTrans" cxnId="{60404B99-817C-48BA-BA0D-3B810C86959E}">
      <dgm:prSet/>
      <dgm:spPr/>
      <dgm:t>
        <a:bodyPr/>
        <a:lstStyle/>
        <a:p>
          <a:endParaRPr lang="es-CO"/>
        </a:p>
      </dgm:t>
    </dgm:pt>
    <dgm:pt modelId="{5059A667-ECA7-404A-BDFD-EB24DEBAFEED}" type="pres">
      <dgm:prSet presAssocID="{A37127CE-9CD7-4294-8FA0-9DE86B543662}" presName="Name0">
        <dgm:presLayoutVars>
          <dgm:chPref val="3"/>
          <dgm:dir/>
          <dgm:animLvl val="lvl"/>
          <dgm:resizeHandles/>
        </dgm:presLayoutVars>
      </dgm:prSet>
      <dgm:spPr/>
      <dgm:t>
        <a:bodyPr/>
        <a:lstStyle/>
        <a:p/>
      </dgm:t>
    </dgm:pt>
    <dgm:pt modelId="{6D45125C-EF2F-4996-854F-A908A0E882CE}" type="pres">
      <dgm:prSet presAssocID="{54852675-D69F-4CCB-93D2-45F2DE755A80}" presName="horFlow"/>
      <dgm:spPr/>
      <dgm:t>
        <a:bodyPr/>
        <a:lstStyle/>
        <a:p/>
      </dgm:t>
    </dgm:pt>
    <dgm:pt modelId="{CD17177E-A29A-4E4F-A730-F6D5CA785EAB}" type="pres">
      <dgm:prSet presAssocID="{54852675-D69F-4CCB-93D2-45F2DE755A80}" presName="bigChev" presStyleLbl="node1" presStyleCnt="1" custScaleX="125688"/>
      <dgm:spPr/>
      <dgm:t>
        <a:bodyPr/>
        <a:lstStyle/>
        <a:p/>
      </dgm:t>
    </dgm:pt>
  </dgm:ptLst>
  <dgm:cxnLst>
    <dgm:cxn modelId="{60404B99-817C-48BA-BA0D-3B810C86959E}" srcId="{A37127CE-9CD7-4294-8FA0-9DE86B543662}" destId="{54852675-D69F-4CCB-93D2-45F2DE755A80}" srcOrd="0" destOrd="0" parTransId="{898D0202-F747-40B6-B668-C4F24508FB89}" sibTransId="{17095721-D8E3-4E82-80CF-FDEC45D6C359}"/>
    <dgm:cxn modelId="{62F611B7-69A5-4C42-92C1-55D8221D3D44}" type="presOf" srcId="{A37127CE-9CD7-4294-8FA0-9DE86B543662}" destId="{5059A667-ECA7-404A-BDFD-EB24DEBAFEED}" srcOrd="0" destOrd="0" presId="urn:microsoft.com/office/officeart/2005/8/layout/lProcess3"/>
    <dgm:cxn modelId="{912733C9-3D6B-4EA2-AC0F-DE5946A16582}" type="presParOf" srcId="{5059A667-ECA7-404A-BDFD-EB24DEBAFEED}" destId="{6D45125C-EF2F-4996-854F-A908A0E882CE}" srcOrd="0" destOrd="0" presId="urn:microsoft.com/office/officeart/2005/8/layout/lProcess3"/>
    <dgm:cxn modelId="{57B5791C-8D3E-473A-8947-ADD1EC589AF9}" type="presParOf" srcId="{6D45125C-EF2F-4996-854F-A908A0E882CE}" destId="{CD17177E-A29A-4E4F-A730-F6D5CA785EAB}" srcOrd="0" destOrd="0" presId="urn:microsoft.com/office/officeart/2005/8/layout/lProcess3"/>
    <dgm:cxn modelId="{10B62B14-3C97-4E76-B34F-07BF25309872}" type="presOf" srcId="{54852675-D69F-4CCB-93D2-45F2DE755A80}" destId="{CD17177E-A29A-4E4F-A730-F6D5CA785EAB}"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main"/>
    </a:ext>
  </dgm:extLst>
</dgm:dataModel>
</file>

<file path=ppt/diagrams/data16.xml><?xml version="1.0" encoding="utf-8"?>
<dgm:dataModel xmlns:a="http://schemas.openxmlformats.org/drawingml/2006/main" xmlns:r="http://schemas.openxmlformats.org/officeDocument/2006/relationships" xmlns:dgm="http://schemas.openxmlformats.org/drawingml/2006/diagram">
  <dgm:ptLst>
    <dgm:pt modelId="{ACC0A9CD-5848-45E4-B3D6-0FE6D6269CA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09DC231E-9E84-4FC2-B871-722A05A3C9DF}" type="parTrans" cxnId="{F55E687E-5BD7-4330-86FB-D26364BD0974}">
      <dgm:prSet/>
      <dgm:spPr/>
      <dgm:t>
        <a:bodyPr/>
        <a:lstStyle/>
        <a:p>
          <a:endParaRPr lang="es-CO"/>
        </a:p>
      </dgm:t>
    </dgm:pt>
    <dgm:pt modelId="{E5265DB1-D052-4FEF-8144-1316AA1EE1E3}">
      <dgm:prSet>
        <dgm:style>
          <a:lnRef idx="1">
            <a:schemeClr val="accent6"/>
          </a:lnRef>
          <a:fillRef idx="2">
            <a:schemeClr val="accent6"/>
          </a:fillRef>
          <a:effectRef idx="1">
            <a:schemeClr val="accent6"/>
          </a:effectRef>
          <a:fontRef idx="minor">
            <a:schemeClr val="dk1"/>
          </a:fontRef>
        </dgm:style>
      </dgm:prSet>
      <dgm:spPr/>
      <dgm:t>
        <a:bodyPr/>
        <a:lstStyle/>
        <a:p>
          <a:r>
            <a:rPr lang="es-CO" b="0" i="0"/>
            <a:t>Cronograma de cumplimiento de meta quinquenal</a:t>
          </a:r>
          <a:endParaRPr lang="es-CO"/>
        </a:p>
      </dgm:t>
    </dgm:pt>
    <dgm:pt modelId="{A6F03C05-36DE-4ADB-90EF-52438FB3162B}" type="sibTrans" cxnId="{F55E687E-5BD7-4330-86FB-D26364BD0974}">
      <dgm:prSet/>
      <dgm:spPr/>
      <dgm:t>
        <a:bodyPr/>
        <a:lstStyle/>
        <a:p>
          <a:endParaRPr lang="es-CO"/>
        </a:p>
      </dgm:t>
    </dgm:pt>
    <dgm:pt modelId="{338B5D5D-B7F0-4A67-B573-8B9D0C960209}" type="pres">
      <dgm:prSet presAssocID="{ACC0A9CD-5848-45E4-B3D6-0FE6D6269CAC}" presName="Name0">
        <dgm:presLayoutVars>
          <dgm:chPref val="3"/>
          <dgm:dir/>
          <dgm:animLvl val="lvl"/>
          <dgm:resizeHandles/>
        </dgm:presLayoutVars>
      </dgm:prSet>
      <dgm:spPr/>
      <dgm:t>
        <a:bodyPr/>
        <a:lstStyle/>
        <a:p/>
      </dgm:t>
    </dgm:pt>
    <dgm:pt modelId="{EF22D368-594B-495E-894B-3389582BB945}" type="pres">
      <dgm:prSet presAssocID="{E5265DB1-D052-4FEF-8144-1316AA1EE1E3}" presName="horFlow"/>
      <dgm:spPr/>
      <dgm:t>
        <a:bodyPr/>
        <a:lstStyle/>
        <a:p/>
      </dgm:t>
    </dgm:pt>
    <dgm:pt modelId="{4D1EC343-F2FC-4AD2-B514-5473006C4F5F}" type="pres">
      <dgm:prSet presAssocID="{E5265DB1-D052-4FEF-8144-1316AA1EE1E3}" presName="bigChev" presStyleLbl="node1" presStyleCnt="1"/>
      <dgm:spPr/>
      <dgm:t>
        <a:bodyPr/>
        <a:lstStyle/>
        <a:p/>
      </dgm:t>
    </dgm:pt>
  </dgm:ptLst>
  <dgm:cxnLst>
    <dgm:cxn modelId="{F55E687E-5BD7-4330-86FB-D26364BD0974}" srcId="{ACC0A9CD-5848-45E4-B3D6-0FE6D6269CAC}" destId="{E5265DB1-D052-4FEF-8144-1316AA1EE1E3}" srcOrd="0" destOrd="0" parTransId="{09DC231E-9E84-4FC2-B871-722A05A3C9DF}" sibTransId="{A6F03C05-36DE-4ADB-90EF-52438FB3162B}"/>
    <dgm:cxn modelId="{24E2841F-208B-451F-A6B0-89F5FFA3F357}" type="presOf" srcId="{ACC0A9CD-5848-45E4-B3D6-0FE6D6269CAC}" destId="{338B5D5D-B7F0-4A67-B573-8B9D0C960209}" srcOrd="0" destOrd="0" presId="urn:microsoft.com/office/officeart/2005/8/layout/lProcess3"/>
    <dgm:cxn modelId="{AF7855E1-C78A-4608-BF02-C71368411B51}" type="presParOf" srcId="{338B5D5D-B7F0-4A67-B573-8B9D0C960209}" destId="{EF22D368-594B-495E-894B-3389582BB945}" srcOrd="0" destOrd="0" presId="urn:microsoft.com/office/officeart/2005/8/layout/lProcess3"/>
    <dgm:cxn modelId="{8C93B56C-FF33-418A-8393-007FCC20260F}" type="presParOf" srcId="{EF22D368-594B-495E-894B-3389582BB945}" destId="{4D1EC343-F2FC-4AD2-B514-5473006C4F5F}" srcOrd="0" destOrd="0" presId="urn:microsoft.com/office/officeart/2005/8/layout/lProcess3"/>
    <dgm:cxn modelId="{64537F66-AFEB-43F5-A576-EB3BCCD7BB93}" type="presOf" srcId="{E5265DB1-D052-4FEF-8144-1316AA1EE1E3}" destId="{4D1EC343-F2FC-4AD2-B514-5473006C4F5F}"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main"/>
    </a:ext>
  </dgm:extLst>
</dgm:dataModel>
</file>

<file path=ppt/diagrams/data17.xml><?xml version="1.0" encoding="utf-8"?>
<dgm:dataModel xmlns:a="http://schemas.openxmlformats.org/drawingml/2006/main" xmlns:r="http://schemas.openxmlformats.org/officeDocument/2006/relationships" xmlns:dgm="http://schemas.openxmlformats.org/drawingml/2006/diagram">
  <dgm:ptLst>
    <dgm:pt modelId="{B78DF412-A632-461B-ACD5-326FE8502C42}" type="doc">
      <dgm:prSet loTypeId="urn:microsoft.com/office/officeart/2005/8/layout/lProcess3" loCatId="process" qsTypeId="urn:microsoft.com/office/officeart/2005/8/quickstyle/simple4" qsCatId="simple" csTypeId="urn:microsoft.com/office/officeart/2005/8/colors/colorful5" csCatId="colorful" phldr="1"/>
      <dgm:spPr/>
      <dgm:t>
        <a:bodyPr/>
        <a:lstStyle/>
        <a:p>
          <a:endParaRPr lang="es-CO"/>
        </a:p>
      </dgm:t>
    </dgm:pt>
    <dgm:pt modelId="{7653984B-503A-43C3-983B-F40B5498B967}" type="parTrans" cxnId="{D614B23A-B7A7-4C96-B1D3-EF957A4E732B}">
      <dgm:prSet custT="1"/>
      <dgm:spPr/>
      <dgm:t>
        <a:bodyPr/>
        <a:lstStyle/>
        <a:p>
          <a:endParaRPr lang="es-CO" sz="1600"/>
        </a:p>
      </dgm:t>
    </dgm:pt>
    <dgm:pt modelId="{1F0B966E-2F82-40F4-868F-283780681ECF}">
      <dgm:prSet custT="1">
        <dgm:style>
          <a:lnRef idx="1">
            <a:schemeClr val="accent6"/>
          </a:lnRef>
          <a:fillRef idx="2">
            <a:schemeClr val="accent6"/>
          </a:fillRef>
          <a:effectRef idx="1">
            <a:schemeClr val="accent6"/>
          </a:effectRef>
          <a:fontRef idx="minor">
            <a:schemeClr val="dk1"/>
          </a:fontRef>
        </dgm:style>
      </dgm:prSet>
      <dgm:spPr/>
      <dgm:t>
        <a:bodyPr/>
        <a:lstStyle/>
        <a:p>
          <a:r>
            <a:rPr lang="es-MX" sz="1600" b="0" i="0"/>
            <a:t>META GLOBAL = Cm</a:t>
          </a:r>
        </a:p>
        <a:p>
          <a:r>
            <a:rPr lang="es-MX" sz="1600" b="0" i="0"/>
            <a:t> Carga Total a Verter a Meta Grupal final del quinquenio </a:t>
          </a:r>
          <a:endParaRPr lang="es-CO" sz="1600"/>
        </a:p>
      </dgm:t>
    </dgm:pt>
    <dgm:pt modelId="{4C198BB5-A928-42E0-BF0E-12F751BA3FB8}" type="sibTrans" cxnId="{D614B23A-B7A7-4C96-B1D3-EF957A4E732B}">
      <dgm:prSet custT="1"/>
      <dgm:spPr/>
      <dgm:t>
        <a:bodyPr/>
        <a:lstStyle/>
        <a:p>
          <a:endParaRPr lang="es-CO" sz="1600"/>
        </a:p>
      </dgm:t>
    </dgm:pt>
    <dgm:pt modelId="{DD33F7B3-E8D6-465A-BC35-E3247DAB5120}" type="pres">
      <dgm:prSet presAssocID="{B78DF412-A632-461B-ACD5-326FE8502C42}" presName="Name0">
        <dgm:presLayoutVars>
          <dgm:chPref val="3"/>
          <dgm:dir/>
          <dgm:animLvl val="lvl"/>
          <dgm:resizeHandles/>
        </dgm:presLayoutVars>
      </dgm:prSet>
      <dgm:spPr/>
      <dgm:t>
        <a:bodyPr/>
        <a:lstStyle/>
        <a:p/>
      </dgm:t>
    </dgm:pt>
    <dgm:pt modelId="{C7F7C322-FB6E-4D7E-A9F4-79115E859814}" type="pres">
      <dgm:prSet presAssocID="{1F0B966E-2F82-40F4-868F-283780681ECF}" presName="horFlow"/>
      <dgm:spPr/>
      <dgm:t>
        <a:bodyPr/>
        <a:lstStyle/>
        <a:p/>
      </dgm:t>
    </dgm:pt>
    <dgm:pt modelId="{BDBC25C3-E4FB-46F6-A3E7-8287649A6974}" type="pres">
      <dgm:prSet presAssocID="{1F0B966E-2F82-40F4-868F-283780681ECF}" presName="bigChev" presStyleLbl="node1" presStyleCnt="1" custScaleX="116965"/>
      <dgm:spPr/>
      <dgm:t>
        <a:bodyPr/>
        <a:lstStyle/>
        <a:p/>
      </dgm:t>
    </dgm:pt>
  </dgm:ptLst>
  <dgm:cxnLst>
    <dgm:cxn modelId="{D614B23A-B7A7-4C96-B1D3-EF957A4E732B}" srcId="{B78DF412-A632-461B-ACD5-326FE8502C42}" destId="{1F0B966E-2F82-40F4-868F-283780681ECF}" srcOrd="0" destOrd="0" parTransId="{7653984B-503A-43C3-983B-F40B5498B967}" sibTransId="{4C198BB5-A928-42E0-BF0E-12F751BA3FB8}"/>
    <dgm:cxn modelId="{1F9FE152-1DA0-40A0-BCB4-5E0A22FD2A43}" type="presOf" srcId="{B78DF412-A632-461B-ACD5-326FE8502C42}" destId="{DD33F7B3-E8D6-465A-BC35-E3247DAB5120}" srcOrd="0" destOrd="0" presId="urn:microsoft.com/office/officeart/2005/8/layout/lProcess3"/>
    <dgm:cxn modelId="{057D78B7-E9A1-4875-8694-82637482DF92}" type="presParOf" srcId="{DD33F7B3-E8D6-465A-BC35-E3247DAB5120}" destId="{C7F7C322-FB6E-4D7E-A9F4-79115E859814}" srcOrd="0" destOrd="0" presId="urn:microsoft.com/office/officeart/2005/8/layout/lProcess3"/>
    <dgm:cxn modelId="{88C0E6A9-BBDF-44C5-8A71-D98B61B30FD8}" type="presParOf" srcId="{C7F7C322-FB6E-4D7E-A9F4-79115E859814}" destId="{BDBC25C3-E4FB-46F6-A3E7-8287649A6974}" srcOrd="0" destOrd="0" presId="urn:microsoft.com/office/officeart/2005/8/layout/lProcess3"/>
    <dgm:cxn modelId="{BF6E771A-959C-4580-B0F9-9A73B36B776F}" type="presOf" srcId="{1F0B966E-2F82-40F4-868F-283780681ECF}" destId="{BDBC25C3-E4FB-46F6-A3E7-8287649A6974}" srcOrd="0" destOrd="0" presId="urn:microsoft.com/office/officeart/2005/8/layout/lProcess3"/>
  </dgm:cxnLst>
  <dgm:bg/>
  <dgm:whole/>
  <dgm:extLst>
    <a:ext uri="http://schemas.microsoft.com/office/drawing/2008/diagram">
      <dsp:dataModelExt xmlns:dsp="http://schemas.microsoft.com/office/drawing/2008/diagram" relId="rId19" minVer="http://schemas.openxmlformats.org/drawingml/2006/main"/>
    </a:ext>
  </dgm:extLst>
</dgm:dataModel>
</file>

<file path=ppt/diagrams/data18.xml><?xml version="1.0" encoding="utf-8"?>
<dgm:dataModel xmlns:a="http://schemas.openxmlformats.org/drawingml/2006/main" xmlns:r="http://schemas.openxmlformats.org/officeDocument/2006/relationships" xmlns:dgm="http://schemas.openxmlformats.org/drawingml/2006/diagram">
  <dgm:ptLst>
    <dgm:pt modelId="{CF72917F-D128-4FBD-A12F-C1FEA798B2DB}"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s-CO"/>
        </a:p>
      </dgm:t>
    </dgm:pt>
    <dgm:pt modelId="{962756D7-66E7-40C7-8F00-EB454279BACD}" type="parTrans" cxnId="{FBF2A3F4-645F-4C8D-AC41-DA507EEC5B3B}">
      <dgm:prSet/>
      <dgm:spPr/>
      <dgm:t>
        <a:bodyPr/>
        <a:lstStyle/>
        <a:p>
          <a:endParaRPr lang="es-CO"/>
        </a:p>
      </dgm:t>
    </dgm:pt>
    <dgm:pt modelId="{52E24AB7-5990-4D5C-A6E1-4666C592B427}">
      <dgm:prSet>
        <dgm:style>
          <a:lnRef idx="1">
            <a:schemeClr val="accent5"/>
          </a:lnRef>
          <a:fillRef idx="2">
            <a:schemeClr val="accent5"/>
          </a:fillRef>
          <a:effectRef idx="1">
            <a:schemeClr val="accent5"/>
          </a:effectRef>
          <a:fontRef idx="minor">
            <a:schemeClr val="dk1"/>
          </a:fontRef>
        </dgm:style>
      </dgm:prSet>
      <dgm:spPr/>
      <dgm:t>
        <a:bodyPr/>
        <a:lstStyle/>
        <a:p>
          <a:r>
            <a:rPr lang="es-MX" b="0" i="0" err="1"/>
            <a:t>Cc a verter durante el último año del quinquenio </a:t>
          </a:r>
          <a:endParaRPr lang="es-CO"/>
        </a:p>
      </dgm:t>
    </dgm:pt>
    <dgm:pt modelId="{32CFB3C1-A917-49EC-9C8D-9164A1364A7A}" type="sibTrans" cxnId="{FBF2A3F4-645F-4C8D-AC41-DA507EEC5B3B}">
      <dgm:prSet/>
      <dgm:spPr/>
      <dgm:t>
        <a:bodyPr/>
        <a:lstStyle/>
        <a:p>
          <a:endParaRPr lang="es-CO"/>
        </a:p>
      </dgm:t>
    </dgm:pt>
    <dgm:pt modelId="{3CABE03D-8D9A-41BE-993C-24CF691C5507}" type="pres">
      <dgm:prSet presAssocID="{CF72917F-D128-4FBD-A12F-C1FEA798B2DB}" presName="Name0">
        <dgm:presLayoutVars>
          <dgm:dir/>
          <dgm:resizeHandles val="exact"/>
        </dgm:presLayoutVars>
      </dgm:prSet>
      <dgm:spPr/>
      <dgm:t>
        <a:bodyPr/>
        <a:lstStyle/>
        <a:p/>
      </dgm:t>
    </dgm:pt>
    <dgm:pt modelId="{8CD81C67-A923-47A8-B985-C6A0AF9C04EC}" type="pres">
      <dgm:prSet presAssocID="{52E24AB7-5990-4D5C-A6E1-4666C592B427}" presName="node" presStyleLbl="node1" presStyleCnt="1">
        <dgm:presLayoutVars>
          <dgm:bulletEnabled val="1"/>
        </dgm:presLayoutVars>
      </dgm:prSet>
      <dgm:spPr/>
      <dgm:t>
        <a:bodyPr/>
        <a:lstStyle/>
        <a:p/>
      </dgm:t>
    </dgm:pt>
  </dgm:ptLst>
  <dgm:cxnLst>
    <dgm:cxn modelId="{FBF2A3F4-645F-4C8D-AC41-DA507EEC5B3B}" srcId="{CF72917F-D128-4FBD-A12F-C1FEA798B2DB}" destId="{52E24AB7-5990-4D5C-A6E1-4666C592B427}" srcOrd="0" destOrd="0" parTransId="{962756D7-66E7-40C7-8F00-EB454279BACD}" sibTransId="{32CFB3C1-A917-49EC-9C8D-9164A1364A7A}"/>
    <dgm:cxn modelId="{778CFDB5-2E8D-4865-95FD-5A09914F23ED}" type="presOf" srcId="{CF72917F-D128-4FBD-A12F-C1FEA798B2DB}" destId="{3CABE03D-8D9A-41BE-993C-24CF691C5507}" srcOrd="0" destOrd="0" presId="urn:microsoft.com/office/officeart/2005/8/layout/process1"/>
    <dgm:cxn modelId="{9E5A770D-EA39-4EE0-9700-E2D2B93FEB0D}" type="presParOf" srcId="{3CABE03D-8D9A-41BE-993C-24CF691C5507}" destId="{8CD81C67-A923-47A8-B985-C6A0AF9C04EC}" srcOrd="0" destOrd="0" presId="urn:microsoft.com/office/officeart/2005/8/layout/process1"/>
    <dgm:cxn modelId="{FB5B622B-B50F-4490-B23C-81BD9154958A}" type="presOf" srcId="{52E24AB7-5990-4D5C-A6E1-4666C592B427}" destId="{8CD81C67-A923-47A8-B985-C6A0AF9C04EC}" srcOrd="0" destOrd="0" presId="urn:microsoft.com/office/officeart/2005/8/layout/process1"/>
  </dgm:cxnLst>
  <dgm:bg/>
  <dgm:whole/>
  <dgm:extLst>
    <a:ext uri="http://schemas.microsoft.com/office/drawing/2008/diagram">
      <dsp:dataModelExt xmlns:dsp="http://schemas.microsoft.com/office/drawing/2008/diagram" relId="rId24" minVer="http://schemas.openxmlformats.org/drawingml/2006/main"/>
    </a:ext>
  </dgm:extLst>
</dgm:dataModel>
</file>

<file path=ppt/diagrams/data19.xml><?xml version="1.0" encoding="utf-8"?>
<dgm:dataModel xmlns:a="http://schemas.openxmlformats.org/drawingml/2006/main" xmlns:r="http://schemas.openxmlformats.org/officeDocument/2006/relationships" xmlns:dgm="http://schemas.openxmlformats.org/drawingml/2006/diagram">
  <dgm:ptLst>
    <dgm:pt modelId="{CFD29760-196A-4E30-A9E4-329F1F7C4EBE}"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CO"/>
        </a:p>
      </dgm:t>
    </dgm:pt>
    <dgm:pt modelId="{9D041842-1974-40FA-BE7B-9637F99CB0A3}" type="parTrans" cxnId="{D17B9A24-B208-45D4-95A5-D349AEA3B93D}">
      <dgm:prSet/>
      <dgm:spPr/>
      <dgm:t>
        <a:bodyPr/>
        <a:lstStyle/>
        <a:p>
          <a:endParaRPr lang="es-CO"/>
        </a:p>
      </dgm:t>
    </dgm:pt>
    <dgm:pt modelId="{7B715391-F5A2-454D-B2D5-6A0B90B08BD9}">
      <dgm:prSet>
        <dgm:style>
          <a:lnRef idx="1">
            <a:schemeClr val="accent5"/>
          </a:lnRef>
          <a:fillRef idx="2">
            <a:schemeClr val="accent5"/>
          </a:fillRef>
          <a:effectRef idx="1">
            <a:schemeClr val="accent5"/>
          </a:effectRef>
          <a:fontRef idx="minor">
            <a:schemeClr val="dk1"/>
          </a:fontRef>
        </dgm:style>
      </dgm:prSet>
      <dgm:spPr/>
      <dgm:t>
        <a:bodyPr/>
        <a:lstStyle/>
        <a:p>
          <a:r>
            <a:rPr lang="es-MX" b="0" i="0"/>
            <a:t>Contiene Carga máxima a verter por cada usuario para cada año del quinquenio</a:t>
          </a:r>
          <a:endParaRPr lang="es-CO"/>
        </a:p>
      </dgm:t>
    </dgm:pt>
    <dgm:pt modelId="{42778E8A-53A8-46D1-BE2A-DE205C1AD6AE}" type="sibTrans" cxnId="{D17B9A24-B208-45D4-95A5-D349AEA3B93D}">
      <dgm:prSet/>
      <dgm:spPr/>
      <dgm:t>
        <a:bodyPr/>
        <a:lstStyle/>
        <a:p>
          <a:endParaRPr lang="es-CO"/>
        </a:p>
      </dgm:t>
    </dgm:pt>
    <dgm:pt modelId="{F6E7D6BE-05B5-4C49-A4CD-CB1E02288F18}" type="pres">
      <dgm:prSet presAssocID="{CFD29760-196A-4E30-A9E4-329F1F7C4EBE}" presName="diagram">
        <dgm:presLayoutVars>
          <dgm:chPref val="1"/>
          <dgm:dir/>
          <dgm:animOne val="branch"/>
          <dgm:animLvl val="lvl"/>
          <dgm:resizeHandles/>
        </dgm:presLayoutVars>
      </dgm:prSet>
      <dgm:spPr/>
      <dgm:t>
        <a:bodyPr/>
        <a:lstStyle/>
        <a:p/>
      </dgm:t>
    </dgm:pt>
    <dgm:pt modelId="{EDEF6412-0B00-4A28-9997-53BD6E8C144E}" type="pres">
      <dgm:prSet presAssocID="{7B715391-F5A2-454D-B2D5-6A0B90B08BD9}" presName="root"/>
      <dgm:spPr/>
      <dgm:t>
        <a:bodyPr/>
        <a:lstStyle/>
        <a:p/>
      </dgm:t>
    </dgm:pt>
    <dgm:pt modelId="{7EAD0F41-8994-4138-9EAE-8E3C6C401D0B}" type="pres">
      <dgm:prSet presAssocID="{7B715391-F5A2-454D-B2D5-6A0B90B08BD9}" presName="rootComposite"/>
      <dgm:spPr/>
      <dgm:t>
        <a:bodyPr/>
        <a:lstStyle/>
        <a:p/>
      </dgm:t>
    </dgm:pt>
    <dgm:pt modelId="{409983A3-79A1-4693-B87A-A9297DEB128E}" type="pres">
      <dgm:prSet presAssocID="{7B715391-F5A2-454D-B2D5-6A0B90B08BD9}" presName="rootText" presStyleLbl="node1" presStyleCnt="1" custLinFactNeighborX="18001" custLinFactNeighborY="28809"/>
      <dgm:spPr/>
      <dgm:t>
        <a:bodyPr/>
        <a:lstStyle/>
        <a:p/>
      </dgm:t>
    </dgm:pt>
    <dgm:pt modelId="{F74BF004-5D60-40DD-A5F2-B91631171BF4}" type="pres">
      <dgm:prSet presAssocID="{7B715391-F5A2-454D-B2D5-6A0B90B08BD9}" presName="rootConnector" presStyleLbl="node1" presStyleCnt="1"/>
      <dgm:spPr/>
      <dgm:t>
        <a:bodyPr/>
        <a:lstStyle/>
        <a:p/>
      </dgm:t>
    </dgm:pt>
    <dgm:pt modelId="{7119287D-94E2-41C8-AAFF-C578F75DBE29}" type="pres">
      <dgm:prSet presAssocID="{7B715391-F5A2-454D-B2D5-6A0B90B08BD9}" presName="childShape"/>
      <dgm:spPr/>
      <dgm:t>
        <a:bodyPr/>
        <a:lstStyle/>
        <a:p/>
      </dgm:t>
    </dgm:pt>
  </dgm:ptLst>
  <dgm:cxnLst>
    <dgm:cxn modelId="{D17B9A24-B208-45D4-95A5-D349AEA3B93D}" srcId="{CFD29760-196A-4E30-A9E4-329F1F7C4EBE}" destId="{7B715391-F5A2-454D-B2D5-6A0B90B08BD9}" srcOrd="0" destOrd="0" parTransId="{9D041842-1974-40FA-BE7B-9637F99CB0A3}" sibTransId="{42778E8A-53A8-46D1-BE2A-DE205C1AD6AE}"/>
    <dgm:cxn modelId="{6F687671-B042-4AB7-8D04-70C4C20DA88D}" type="presOf" srcId="{CFD29760-196A-4E30-A9E4-329F1F7C4EBE}" destId="{F6E7D6BE-05B5-4C49-A4CD-CB1E02288F18}" srcOrd="0" destOrd="0" presId="urn:microsoft.com/office/officeart/2005/8/layout/hierarchy3"/>
    <dgm:cxn modelId="{DDD47D2B-926C-4E87-A804-652B37A8D688}" type="presParOf" srcId="{F6E7D6BE-05B5-4C49-A4CD-CB1E02288F18}" destId="{EDEF6412-0B00-4A28-9997-53BD6E8C144E}" srcOrd="0" destOrd="0" presId="urn:microsoft.com/office/officeart/2005/8/layout/hierarchy3"/>
    <dgm:cxn modelId="{1903C30E-0E30-4A9E-B911-C813E44E55AC}" type="presParOf" srcId="{EDEF6412-0B00-4A28-9997-53BD6E8C144E}" destId="{7EAD0F41-8994-4138-9EAE-8E3C6C401D0B}" srcOrd="0" destOrd="0" presId="urn:microsoft.com/office/officeart/2005/8/layout/hierarchy3"/>
    <dgm:cxn modelId="{B158EDDB-9C29-40D5-B803-E22F334E90EC}" type="presParOf" srcId="{7EAD0F41-8994-4138-9EAE-8E3C6C401D0B}" destId="{409983A3-79A1-4693-B87A-A9297DEB128E}" srcOrd="0" destOrd="0" presId="urn:microsoft.com/office/officeart/2005/8/layout/hierarchy3"/>
    <dgm:cxn modelId="{C93EE385-D4E6-47F0-8140-E43F92E9BEA8}" type="presOf" srcId="{7B715391-F5A2-454D-B2D5-6A0B90B08BD9}" destId="{409983A3-79A1-4693-B87A-A9297DEB128E}" srcOrd="0" destOrd="0" presId="urn:microsoft.com/office/officeart/2005/8/layout/hierarchy3"/>
    <dgm:cxn modelId="{15210C58-E5C3-4D91-8CA9-3C76C79CC852}" type="presParOf" srcId="{7EAD0F41-8994-4138-9EAE-8E3C6C401D0B}" destId="{F74BF004-5D60-40DD-A5F2-B91631171BF4}" srcOrd="1" destOrd="0" presId="urn:microsoft.com/office/officeart/2005/8/layout/hierarchy3"/>
    <dgm:cxn modelId="{50555D49-CB72-4E66-B4AB-31ED39339B7A}" type="presOf" srcId="{7B715391-F5A2-454D-B2D5-6A0B90B08BD9}" destId="{F74BF004-5D60-40DD-A5F2-B91631171BF4}" srcOrd="1" destOrd="0" presId="urn:microsoft.com/office/officeart/2005/8/layout/hierarchy3"/>
    <dgm:cxn modelId="{DBDB0FBB-B640-4693-814F-84E9F671CF47}" type="presParOf" srcId="{EDEF6412-0B00-4A28-9997-53BD6E8C144E}" destId="{7119287D-94E2-41C8-AAFF-C578F75DBE29}" srcOrd="1" destOrd="0" presId="urn:microsoft.com/office/officeart/2005/8/layout/hierarchy3"/>
  </dgm:cxnLst>
  <dgm:bg/>
  <dgm:whole/>
  <dgm:extLst>
    <a:ext uri="http://schemas.microsoft.com/office/drawing/2008/diagram">
      <dsp:dataModelExt xmlns:dsp="http://schemas.microsoft.com/office/drawing/2008/diagram" relId="rId29"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28F44E98-E472-4324-9ADA-44F96C3E2F9F}"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CO"/>
        </a:p>
      </dgm:t>
    </dgm:pt>
    <dgm:pt modelId="{A3381276-1B28-4772-9995-D607ED25631B}" type="parTrans" cxnId="{F8A90751-D6AD-4E7E-AAD5-9114B0152D59}">
      <dgm:prSet/>
      <dgm:spPr/>
      <dgm:t>
        <a:bodyPr/>
        <a:lstStyle/>
        <a:p>
          <a:pPr algn="just"/>
          <a:endParaRPr lang="es-CO" b="1"/>
        </a:p>
      </dgm:t>
    </dgm:pt>
    <dgm:pt modelId="{30AB135F-F118-4CD0-A3BF-0D2EE6A0B820}">
      <dgm:prSet/>
      <dgm:spPr/>
      <dgm:t>
        <a:bodyPr/>
        <a:lstStyle/>
        <a:p>
          <a:pPr algn="just"/>
          <a:r>
            <a:rPr lang="es-MX" b="1" i="0">
              <a:solidFill>
                <a:schemeClr val="tx1"/>
              </a:solidFill>
            </a:rPr>
            <a:t>Artículo 2.2.9.7.1.1. Objeto. Reglamentar la tasa retributiva por la utilización directa e indirecta del recurso hídrico como receptor de vertimientos puntuales. Artículo 2.2.9.7.1.2. Ámbito de aplicación… autoridades ambientales competentes y los usuarios que realizan vertimientos sobre el recurso hídrico.</a:t>
          </a:r>
          <a:endParaRPr lang="es-CO" b="1">
            <a:solidFill>
              <a:schemeClr val="tx1"/>
            </a:solidFill>
          </a:endParaRPr>
        </a:p>
      </dgm:t>
    </dgm:pt>
    <dgm:pt modelId="{D48C6CC6-5D8E-47BB-A430-B33674BC2D48}" type="sibTrans" cxnId="{F8A90751-D6AD-4E7E-AAD5-9114B0152D59}">
      <dgm:prSet/>
      <dgm:spPr/>
      <dgm:t>
        <a:bodyPr/>
        <a:lstStyle/>
        <a:p>
          <a:pPr algn="just"/>
          <a:endParaRPr lang="es-CO" b="1"/>
        </a:p>
      </dgm:t>
    </dgm:pt>
    <dgm:pt modelId="{5B2DFAE9-FF59-41A0-849C-C6215279F2CA}" type="pres">
      <dgm:prSet presAssocID="{28F44E98-E472-4324-9ADA-44F96C3E2F9F}" presName="linear">
        <dgm:presLayoutVars>
          <dgm:animLvl val="lvl"/>
          <dgm:resizeHandles val="exact"/>
        </dgm:presLayoutVars>
      </dgm:prSet>
      <dgm:spPr/>
      <dgm:t>
        <a:bodyPr/>
        <a:lstStyle/>
        <a:p/>
      </dgm:t>
    </dgm:pt>
    <dgm:pt modelId="{DCBDF6C8-114B-4C33-84CE-1533485753B5}" type="pres">
      <dgm:prSet presAssocID="{30AB135F-F118-4CD0-A3BF-0D2EE6A0B820}" presName="parentText" presStyleLbl="node1" presStyleCnt="1" custLinFactNeighborX="-627" custLinFactNeighborY="-8891">
        <dgm:presLayoutVars>
          <dgm:chMax val="0"/>
          <dgm:bulletEnabled val="1"/>
        </dgm:presLayoutVars>
      </dgm:prSet>
      <dgm:spPr/>
      <dgm:t>
        <a:bodyPr/>
        <a:lstStyle/>
        <a:p/>
      </dgm:t>
    </dgm:pt>
  </dgm:ptLst>
  <dgm:cxnLst>
    <dgm:cxn modelId="{F8A90751-D6AD-4E7E-AAD5-9114B0152D59}" srcId="{28F44E98-E472-4324-9ADA-44F96C3E2F9F}" destId="{30AB135F-F118-4CD0-A3BF-0D2EE6A0B820}" srcOrd="0" destOrd="0" parTransId="{A3381276-1B28-4772-9995-D607ED25631B}" sibTransId="{D48C6CC6-5D8E-47BB-A430-B33674BC2D48}"/>
    <dgm:cxn modelId="{D9003784-0490-4001-AB77-73D83D7BCBA4}" type="presOf" srcId="{28F44E98-E472-4324-9ADA-44F96C3E2F9F}" destId="{5B2DFAE9-FF59-41A0-849C-C6215279F2CA}" srcOrd="0" destOrd="0" presId="urn:microsoft.com/office/officeart/2005/8/layout/vList2"/>
    <dgm:cxn modelId="{44D4D06B-DF08-4B3A-8EBB-6440B2E8D2E4}" type="presParOf" srcId="{5B2DFAE9-FF59-41A0-849C-C6215279F2CA}" destId="{DCBDF6C8-114B-4C33-84CE-1533485753B5}" srcOrd="0" destOrd="0" presId="urn:microsoft.com/office/officeart/2005/8/layout/vList2"/>
    <dgm:cxn modelId="{85FAF686-E12E-4E58-AA11-0402BD4834CB}" type="presOf" srcId="{30AB135F-F118-4CD0-A3BF-0D2EE6A0B820}" destId="{DCBDF6C8-114B-4C33-84CE-1533485753B5}"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0.xml><?xml version="1.0" encoding="utf-8"?>
<dgm:dataModel xmlns:a="http://schemas.openxmlformats.org/drawingml/2006/main" xmlns:r="http://schemas.openxmlformats.org/officeDocument/2006/relationships" xmlns:dgm="http://schemas.openxmlformats.org/drawingml/2006/diagram">
  <dgm:ptLst>
    <dgm:pt modelId="{081A95C0-1361-428F-8283-CF1288AC424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O"/>
        </a:p>
      </dgm:t>
    </dgm:pt>
    <dgm:pt modelId="{B2768DBE-BEBD-410B-A613-D0B21E8319CF}" type="parTrans" cxnId="{058AAA8C-14E3-4417-9D92-AF1063E634BC}">
      <dgm:prSet custT="1"/>
      <dgm:spPr/>
      <dgm:t>
        <a:bodyPr/>
        <a:lstStyle/>
        <a:p>
          <a:endParaRPr lang="es-CO" sz="1100" b="0"/>
        </a:p>
      </dgm:t>
    </dgm:pt>
    <dgm:pt modelId="{AAC2513B-6370-4D96-9351-06D8811C9569}">
      <dgm:prSet phldrT="[Texto]" custT="1"/>
      <dgm:spPr/>
      <dgm:t>
        <a:bodyPr/>
        <a:lstStyle/>
        <a:p>
          <a:r>
            <a:rPr lang="es-CO" sz="1400" b="0"/>
            <a:t>ACTIVIDAD QUE GENERA EL VERTIMIENTO	</a:t>
          </a:r>
        </a:p>
      </dgm:t>
    </dgm:pt>
    <dgm:pt modelId="{60D14CFE-0812-4019-AA4D-CF289F4C7B84}" type="parTrans" cxnId="{6F1FC5EA-3028-4E3C-B84A-E21E3B15D1C8}">
      <dgm:prSet custT="1"/>
      <dgm:spPr/>
      <dgm:t>
        <a:bodyPr/>
        <a:lstStyle/>
        <a:p>
          <a:endParaRPr lang="es-CO" sz="1100" b="0"/>
        </a:p>
      </dgm:t>
    </dgm:pt>
    <dgm:pt modelId="{32370465-CA9C-48A5-9CF3-23FF3295CB2D}">
      <dgm:prSet phldrT="[Texto]" custT="1"/>
      <dgm:spPr/>
      <dgm:t>
        <a:bodyPr/>
        <a:lstStyle/>
        <a:p>
          <a:r>
            <a:rPr lang="es-CO" sz="1200" b="0"/>
            <a:t>Línea Base</a:t>
          </a:r>
        </a:p>
      </dgm:t>
    </dgm:pt>
    <dgm:pt modelId="{79A4E5A4-7B5E-4E5F-90BE-AE756627857E}" type="sibTrans" cxnId="{6F1FC5EA-3028-4E3C-B84A-E21E3B15D1C8}">
      <dgm:prSet custT="1"/>
      <dgm:spPr/>
      <dgm:t>
        <a:bodyPr/>
        <a:lstStyle/>
        <a:p>
          <a:endParaRPr lang="es-CO" sz="1100" b="0"/>
        </a:p>
      </dgm:t>
    </dgm:pt>
    <dgm:pt modelId="{D7EC6C03-8989-4A5B-B9D0-9B7F52F114A5}" type="parTrans" cxnId="{92BD6B5C-55A2-4AF3-AE9E-59E1A4664C0E}">
      <dgm:prSet custT="1"/>
      <dgm:spPr/>
      <dgm:t>
        <a:bodyPr/>
        <a:lstStyle/>
        <a:p>
          <a:endParaRPr lang="es-CO" sz="1100" b="0"/>
        </a:p>
      </dgm:t>
    </dgm:pt>
    <dgm:pt modelId="{F543DB77-7EFD-4141-B23C-8D4695838E51}">
      <dgm:prSet phldrT="[Texto]" custT="1"/>
      <dgm:spPr/>
      <dgm:t>
        <a:bodyPr/>
        <a:lstStyle/>
        <a:p>
          <a:r>
            <a:rPr lang="es-CO" sz="1200" b="0"/>
            <a:t>Carga Proyectada (Análisis individual)</a:t>
          </a:r>
        </a:p>
      </dgm:t>
    </dgm:pt>
    <dgm:pt modelId="{2B02A10E-FB52-40D5-8697-3E43F5B4D39B}" type="sibTrans" cxnId="{92BD6B5C-55A2-4AF3-AE9E-59E1A4664C0E}">
      <dgm:prSet custT="1"/>
      <dgm:spPr/>
      <dgm:t>
        <a:bodyPr/>
        <a:lstStyle/>
        <a:p>
          <a:endParaRPr lang="es-CO" sz="1100" b="0"/>
        </a:p>
      </dgm:t>
    </dgm:pt>
    <dgm:pt modelId="{E1452022-1B5A-4353-8D8F-F82CA8195CEE}" type="parTrans" cxnId="{D762C079-4978-44BE-89A7-DDA086BDD4AD}">
      <dgm:prSet custT="1"/>
      <dgm:spPr/>
      <dgm:t>
        <a:bodyPr/>
        <a:lstStyle/>
        <a:p>
          <a:endParaRPr lang="es-CO" sz="1100" b="0"/>
        </a:p>
      </dgm:t>
    </dgm:pt>
    <dgm:pt modelId="{8B893DC4-08D1-4B0E-A292-72B5392771F2}">
      <dgm:prSet phldrT="[Texto]" custT="1"/>
      <dgm:spPr/>
      <dgm:t>
        <a:bodyPr/>
        <a:lstStyle/>
        <a:p>
          <a:r>
            <a:rPr lang="es-CO" sz="1200" b="0"/>
            <a:t>Inversiones (PSMV/Plan de Reconversión, P:V</a:t>
          </a:r>
        </a:p>
      </dgm:t>
    </dgm:pt>
    <dgm:pt modelId="{05CA2BB2-06D3-4426-90DB-67367C1A57AB}" type="sibTrans" cxnId="{D762C079-4978-44BE-89A7-DDA086BDD4AD}">
      <dgm:prSet custT="1"/>
      <dgm:spPr/>
      <dgm:t>
        <a:bodyPr/>
        <a:lstStyle/>
        <a:p>
          <a:endParaRPr lang="es-CO" sz="1100" b="0"/>
        </a:p>
      </dgm:t>
    </dgm:pt>
    <dgm:pt modelId="{0BF77D73-F745-4638-B102-555E2D7EF28E}" type="sibTrans" cxnId="{058AAA8C-14E3-4417-9D92-AF1063E634BC}">
      <dgm:prSet custT="1"/>
      <dgm:spPr/>
      <dgm:t>
        <a:bodyPr/>
        <a:lstStyle/>
        <a:p>
          <a:endParaRPr lang="es-CO" sz="1100" b="0"/>
        </a:p>
      </dgm:t>
    </dgm:pt>
    <dgm:pt modelId="{696B9621-00EB-404A-8C37-CB6901CE3742}" type="parTrans" cxnId="{F3348D65-88E8-499E-A3FB-61BEEB900ED7}">
      <dgm:prSet custT="1"/>
      <dgm:spPr/>
      <dgm:t>
        <a:bodyPr/>
        <a:lstStyle/>
        <a:p>
          <a:endParaRPr lang="es-CO" sz="1100" b="0"/>
        </a:p>
      </dgm:t>
    </dgm:pt>
    <dgm:pt modelId="{165B323C-3A5A-41F7-8C64-677C381D86D3}">
      <dgm:prSet phldrT="[Texto]" custT="1"/>
      <dgm:spPr/>
      <dgm:t>
        <a:bodyPr/>
        <a:lstStyle/>
        <a:p>
          <a:r>
            <a:rPr lang="es-CO" sz="1400" b="0"/>
            <a:t>FUENTE RECEPTORA</a:t>
          </a:r>
        </a:p>
      </dgm:t>
    </dgm:pt>
    <dgm:pt modelId="{A0755671-23DE-479D-8867-C14F889BB719}" type="parTrans" cxnId="{8A553D37-2662-4FA1-B9D0-B29BCB4D6E28}">
      <dgm:prSet custT="1"/>
      <dgm:spPr/>
      <dgm:t>
        <a:bodyPr/>
        <a:lstStyle/>
        <a:p>
          <a:endParaRPr lang="es-CO" sz="1100" b="0"/>
        </a:p>
      </dgm:t>
    </dgm:pt>
    <dgm:pt modelId="{D9EBF04A-C52F-4109-A114-4D69D1364810}">
      <dgm:prSet phldrT="[Texto]" custT="1"/>
      <dgm:spPr/>
      <dgm:t>
        <a:bodyPr/>
        <a:lstStyle/>
        <a:p>
          <a:r>
            <a:rPr lang="es-CO" sz="1200" b="0"/>
            <a:t>Objetivo de calidad vigentes al final del quinquenio.</a:t>
          </a:r>
        </a:p>
      </dgm:t>
    </dgm:pt>
    <dgm:pt modelId="{36023B74-3E53-4692-AE76-19F21DE76B0F}" type="sibTrans" cxnId="{8A553D37-2662-4FA1-B9D0-B29BCB4D6E28}">
      <dgm:prSet custT="1"/>
      <dgm:spPr/>
      <dgm:t>
        <a:bodyPr/>
        <a:lstStyle/>
        <a:p>
          <a:endParaRPr lang="es-CO" sz="1100" b="0"/>
        </a:p>
      </dgm:t>
    </dgm:pt>
    <dgm:pt modelId="{714A8108-634B-4230-A93B-4F3D1AE0909E}" type="parTrans" cxnId="{74D2C84E-4B5B-4FBE-8606-4BFB0A13FB3B}">
      <dgm:prSet custT="1"/>
      <dgm:spPr/>
      <dgm:t>
        <a:bodyPr/>
        <a:lstStyle/>
        <a:p>
          <a:endParaRPr lang="es-CO" sz="1100" b="0"/>
        </a:p>
      </dgm:t>
    </dgm:pt>
    <dgm:pt modelId="{B642F219-A9A9-4A8B-89EF-DF542E3D7B32}">
      <dgm:prSet phldrT="[Texto]" custT="1"/>
      <dgm:spPr/>
      <dgm:t>
        <a:bodyPr/>
        <a:lstStyle/>
        <a:p>
          <a:r>
            <a:rPr lang="es-CO" sz="1200" b="0"/>
            <a:t>Capacidad de carga del tramo o cuerpo de agua.</a:t>
          </a:r>
        </a:p>
      </dgm:t>
    </dgm:pt>
    <dgm:pt modelId="{31665F6F-D9CA-4D8F-BF50-033D66C7316E}" type="sibTrans" cxnId="{74D2C84E-4B5B-4FBE-8606-4BFB0A13FB3B}">
      <dgm:prSet custT="1"/>
      <dgm:spPr/>
      <dgm:t>
        <a:bodyPr/>
        <a:lstStyle/>
        <a:p>
          <a:endParaRPr lang="es-CO" sz="1100" b="0"/>
        </a:p>
      </dgm:t>
    </dgm:pt>
    <dgm:pt modelId="{C2695C18-7A64-4077-B4B1-AFBD883CAB3C}" type="sibTrans" cxnId="{F3348D65-88E8-499E-A3FB-61BEEB900ED7}">
      <dgm:prSet custT="1"/>
      <dgm:spPr/>
      <dgm:t>
        <a:bodyPr/>
        <a:lstStyle/>
        <a:p>
          <a:endParaRPr lang="es-CO" sz="1100" b="0"/>
        </a:p>
      </dgm:t>
    </dgm:pt>
    <dgm:pt modelId="{9AF49DC6-DAD4-456B-9692-984D0D8CFB99}" type="pres">
      <dgm:prSet presAssocID="{081A95C0-1361-428F-8283-CF1288AC4248}" presName="diagram">
        <dgm:presLayoutVars>
          <dgm:chPref val="1"/>
          <dgm:dir/>
          <dgm:animOne val="branch"/>
          <dgm:animLvl val="lvl"/>
          <dgm:resizeHandles/>
        </dgm:presLayoutVars>
      </dgm:prSet>
      <dgm:spPr/>
      <dgm:t>
        <a:bodyPr/>
        <a:lstStyle/>
        <a:p/>
      </dgm:t>
    </dgm:pt>
    <dgm:pt modelId="{C76ED7BF-4274-4E1B-A3ED-86AABE6CE777}" type="pres">
      <dgm:prSet presAssocID="{AAC2513B-6370-4D96-9351-06D8811C9569}" presName="root"/>
      <dgm:spPr/>
      <dgm:t>
        <a:bodyPr/>
        <a:lstStyle/>
        <a:p/>
      </dgm:t>
    </dgm:pt>
    <dgm:pt modelId="{50C38F85-C5A3-4612-BBD7-34828015D8DE}" type="pres">
      <dgm:prSet presAssocID="{AAC2513B-6370-4D96-9351-06D8811C9569}" presName="rootComposite"/>
      <dgm:spPr/>
      <dgm:t>
        <a:bodyPr/>
        <a:lstStyle/>
        <a:p/>
      </dgm:t>
    </dgm:pt>
    <dgm:pt modelId="{B4299C98-FB73-441A-AF7D-071CA35EF558}" type="pres">
      <dgm:prSet presAssocID="{AAC2513B-6370-4D96-9351-06D8811C9569}" presName="rootText" presStyleLbl="node1" presStyleCnt="2"/>
      <dgm:spPr/>
      <dgm:t>
        <a:bodyPr/>
        <a:lstStyle/>
        <a:p/>
      </dgm:t>
    </dgm:pt>
    <dgm:pt modelId="{6365AFD6-D6BD-419A-9268-065E58A32D48}" type="pres">
      <dgm:prSet presAssocID="{AAC2513B-6370-4D96-9351-06D8811C9569}" presName="rootConnector" presStyleLbl="node1" presStyleCnt="2"/>
      <dgm:spPr/>
      <dgm:t>
        <a:bodyPr/>
        <a:lstStyle/>
        <a:p/>
      </dgm:t>
    </dgm:pt>
    <dgm:pt modelId="{9311A429-218D-4102-A54D-36085338C0D1}" type="pres">
      <dgm:prSet presAssocID="{AAC2513B-6370-4D96-9351-06D8811C9569}" presName="childShape"/>
      <dgm:spPr/>
      <dgm:t>
        <a:bodyPr/>
        <a:lstStyle/>
        <a:p/>
      </dgm:t>
    </dgm:pt>
    <dgm:pt modelId="{3DA97BB0-A82D-41BC-B97E-B65CF984D48F}" type="pres">
      <dgm:prSet presAssocID="{60D14CFE-0812-4019-AA4D-CF289F4C7B84}" presName="Name13" presStyleLbl="parChTrans1D2" presStyleCnt="5"/>
      <dgm:spPr/>
      <dgm:t>
        <a:bodyPr/>
        <a:lstStyle/>
        <a:p/>
      </dgm:t>
    </dgm:pt>
    <dgm:pt modelId="{13704D69-5948-48AB-B268-7E75E5ED5EA3}" type="pres">
      <dgm:prSet presAssocID="{32370465-CA9C-48A5-9CF3-23FF3295CB2D}" presName="childText" presStyleLbl="bgAcc1" presStyleCnt="5">
        <dgm:presLayoutVars>
          <dgm:bulletEnabled val="1"/>
        </dgm:presLayoutVars>
      </dgm:prSet>
      <dgm:spPr/>
      <dgm:t>
        <a:bodyPr/>
        <a:lstStyle/>
        <a:p/>
      </dgm:t>
    </dgm:pt>
    <dgm:pt modelId="{42972FFC-E0EB-4AE2-B3E8-BB7DCFFDCB6C}" type="pres">
      <dgm:prSet presAssocID="{D7EC6C03-8989-4A5B-B9D0-9B7F52F114A5}" presName="Name13" presStyleLbl="parChTrans1D2" presStyleIdx="1" presStyleCnt="5"/>
      <dgm:spPr/>
      <dgm:t>
        <a:bodyPr/>
        <a:lstStyle/>
        <a:p/>
      </dgm:t>
    </dgm:pt>
    <dgm:pt modelId="{D79E4C36-1C07-4267-8D9A-480E318FC244}" type="pres">
      <dgm:prSet presAssocID="{F543DB77-7EFD-4141-B23C-8D4695838E51}" presName="childText" presStyleLbl="bgAcc1" presStyleIdx="1" presStyleCnt="5">
        <dgm:presLayoutVars>
          <dgm:bulletEnabled val="1"/>
        </dgm:presLayoutVars>
      </dgm:prSet>
      <dgm:spPr/>
      <dgm:t>
        <a:bodyPr/>
        <a:lstStyle/>
        <a:p/>
      </dgm:t>
    </dgm:pt>
    <dgm:pt modelId="{E25D0AE4-4C24-43BD-BDA4-CB2DABAF9250}" type="pres">
      <dgm:prSet presAssocID="{E1452022-1B5A-4353-8D8F-F82CA8195CEE}" presName="Name13" presStyleLbl="parChTrans1D2" presStyleIdx="2" presStyleCnt="5"/>
      <dgm:spPr/>
      <dgm:t>
        <a:bodyPr/>
        <a:lstStyle/>
        <a:p/>
      </dgm:t>
    </dgm:pt>
    <dgm:pt modelId="{35A6E14A-93C0-40E4-9398-06BB52B74254}" type="pres">
      <dgm:prSet presAssocID="{8B893DC4-08D1-4B0E-A292-72B5392771F2}" presName="childText" presStyleLbl="bgAcc1" presStyleIdx="2" presStyleCnt="5">
        <dgm:presLayoutVars>
          <dgm:bulletEnabled val="1"/>
        </dgm:presLayoutVars>
      </dgm:prSet>
      <dgm:spPr/>
      <dgm:t>
        <a:bodyPr/>
        <a:lstStyle/>
        <a:p/>
      </dgm:t>
    </dgm:pt>
    <dgm:pt modelId="{397CBC82-2C73-486A-A22C-09EC9129CE2E}" type="pres">
      <dgm:prSet presAssocID="{165B323C-3A5A-41F7-8C64-677C381D86D3}" presName="root"/>
      <dgm:spPr/>
      <dgm:t>
        <a:bodyPr/>
        <a:lstStyle/>
        <a:p/>
      </dgm:t>
    </dgm:pt>
    <dgm:pt modelId="{E692A47F-BBF8-42F6-AA72-A48E9E58A986}" type="pres">
      <dgm:prSet presAssocID="{165B323C-3A5A-41F7-8C64-677C381D86D3}" presName="rootComposite"/>
      <dgm:spPr/>
      <dgm:t>
        <a:bodyPr/>
        <a:lstStyle/>
        <a:p/>
      </dgm:t>
    </dgm:pt>
    <dgm:pt modelId="{06F417DD-470C-4C12-AEA7-EBB800EA78BF}" type="pres">
      <dgm:prSet presAssocID="{165B323C-3A5A-41F7-8C64-677C381D86D3}" presName="rootText" presStyleLbl="node1" presStyleIdx="1" presStyleCnt="2"/>
      <dgm:spPr/>
      <dgm:t>
        <a:bodyPr/>
        <a:lstStyle/>
        <a:p/>
      </dgm:t>
    </dgm:pt>
    <dgm:pt modelId="{CEA5AB90-7FCC-4708-8B54-F352393A98B9}" type="pres">
      <dgm:prSet presAssocID="{165B323C-3A5A-41F7-8C64-677C381D86D3}" presName="rootConnector" presStyleLbl="node1" presStyleIdx="1" presStyleCnt="2"/>
      <dgm:spPr/>
      <dgm:t>
        <a:bodyPr/>
        <a:lstStyle/>
        <a:p/>
      </dgm:t>
    </dgm:pt>
    <dgm:pt modelId="{9C816325-2294-48D4-A8DF-AD00FB620AB1}" type="pres">
      <dgm:prSet presAssocID="{165B323C-3A5A-41F7-8C64-677C381D86D3}" presName="childShape"/>
      <dgm:spPr/>
      <dgm:t>
        <a:bodyPr/>
        <a:lstStyle/>
        <a:p/>
      </dgm:t>
    </dgm:pt>
    <dgm:pt modelId="{0AB20F2D-34C1-4771-A195-B194411A56B1}" type="pres">
      <dgm:prSet presAssocID="{A0755671-23DE-479D-8867-C14F889BB719}" presName="Name13" presStyleLbl="parChTrans1D2" presStyleIdx="3" presStyleCnt="5"/>
      <dgm:spPr/>
      <dgm:t>
        <a:bodyPr/>
        <a:lstStyle/>
        <a:p/>
      </dgm:t>
    </dgm:pt>
    <dgm:pt modelId="{E6D26744-BAB4-4E02-B981-42E302062F75}" type="pres">
      <dgm:prSet presAssocID="{D9EBF04A-C52F-4109-A114-4D69D1364810}" presName="childText" presStyleLbl="bgAcc1" presStyleIdx="3" presStyleCnt="5">
        <dgm:presLayoutVars>
          <dgm:bulletEnabled val="1"/>
        </dgm:presLayoutVars>
      </dgm:prSet>
      <dgm:spPr/>
      <dgm:t>
        <a:bodyPr/>
        <a:lstStyle/>
        <a:p/>
      </dgm:t>
    </dgm:pt>
    <dgm:pt modelId="{3AE5EE9E-ED71-411E-BAA2-4205CFEBC17D}" type="pres">
      <dgm:prSet presAssocID="{714A8108-634B-4230-A93B-4F3D1AE0909E}" presName="Name13" presStyleLbl="parChTrans1D2" presStyleIdx="4" presStyleCnt="5"/>
      <dgm:spPr/>
      <dgm:t>
        <a:bodyPr/>
        <a:lstStyle/>
        <a:p/>
      </dgm:t>
    </dgm:pt>
    <dgm:pt modelId="{7EEC1CD3-CA8C-4365-B781-F62DD9750083}" type="pres">
      <dgm:prSet presAssocID="{B642F219-A9A9-4A8B-89EF-DF542E3D7B32}" presName="childText" presStyleLbl="bgAcc1" presStyleIdx="4" presStyleCnt="5">
        <dgm:presLayoutVars>
          <dgm:bulletEnabled val="1"/>
        </dgm:presLayoutVars>
      </dgm:prSet>
      <dgm:spPr/>
      <dgm:t>
        <a:bodyPr/>
        <a:lstStyle/>
        <a:p/>
      </dgm:t>
    </dgm:pt>
  </dgm:ptLst>
  <dgm:cxnLst>
    <dgm:cxn modelId="{058AAA8C-14E3-4417-9D92-AF1063E634BC}" srcId="{081A95C0-1361-428F-8283-CF1288AC4248}" destId="{AAC2513B-6370-4D96-9351-06D8811C9569}" srcOrd="0" destOrd="0" parTransId="{B2768DBE-BEBD-410B-A613-D0B21E8319CF}" sibTransId="{0BF77D73-F745-4638-B102-555E2D7EF28E}"/>
    <dgm:cxn modelId="{6F1FC5EA-3028-4E3C-B84A-E21E3B15D1C8}" srcId="{AAC2513B-6370-4D96-9351-06D8811C9569}" destId="{32370465-CA9C-48A5-9CF3-23FF3295CB2D}" srcOrd="0" destOrd="0" parTransId="{60D14CFE-0812-4019-AA4D-CF289F4C7B84}" sibTransId="{79A4E5A4-7B5E-4E5F-90BE-AE756627857E}"/>
    <dgm:cxn modelId="{92BD6B5C-55A2-4AF3-AE9E-59E1A4664C0E}" srcId="{AAC2513B-6370-4D96-9351-06D8811C9569}" destId="{F543DB77-7EFD-4141-B23C-8D4695838E51}" srcOrd="1" destOrd="0" parTransId="{D7EC6C03-8989-4A5B-B9D0-9B7F52F114A5}" sibTransId="{2B02A10E-FB52-40D5-8697-3E43F5B4D39B}"/>
    <dgm:cxn modelId="{D762C079-4978-44BE-89A7-DDA086BDD4AD}" srcId="{AAC2513B-6370-4D96-9351-06D8811C9569}" destId="{8B893DC4-08D1-4B0E-A292-72B5392771F2}" srcOrd="2" destOrd="0" parTransId="{E1452022-1B5A-4353-8D8F-F82CA8195CEE}" sibTransId="{05CA2BB2-06D3-4426-90DB-67367C1A57AB}"/>
    <dgm:cxn modelId="{F3348D65-88E8-499E-A3FB-61BEEB900ED7}" srcId="{081A95C0-1361-428F-8283-CF1288AC4248}" destId="{165B323C-3A5A-41F7-8C64-677C381D86D3}" srcOrd="1" destOrd="0" parTransId="{696B9621-00EB-404A-8C37-CB6901CE3742}" sibTransId="{C2695C18-7A64-4077-B4B1-AFBD883CAB3C}"/>
    <dgm:cxn modelId="{8A553D37-2662-4FA1-B9D0-B29BCB4D6E28}" srcId="{165B323C-3A5A-41F7-8C64-677C381D86D3}" destId="{D9EBF04A-C52F-4109-A114-4D69D1364810}" srcOrd="0" destOrd="0" parTransId="{A0755671-23DE-479D-8867-C14F889BB719}" sibTransId="{36023B74-3E53-4692-AE76-19F21DE76B0F}"/>
    <dgm:cxn modelId="{74D2C84E-4B5B-4FBE-8606-4BFB0A13FB3B}" srcId="{165B323C-3A5A-41F7-8C64-677C381D86D3}" destId="{B642F219-A9A9-4A8B-89EF-DF542E3D7B32}" srcOrd="1" destOrd="0" parTransId="{714A8108-634B-4230-A93B-4F3D1AE0909E}" sibTransId="{31665F6F-D9CA-4D8F-BF50-033D66C7316E}"/>
    <dgm:cxn modelId="{35189126-97A4-4152-A0C2-2140D19C4D0E}" type="presOf" srcId="{081A95C0-1361-428F-8283-CF1288AC4248}" destId="{9AF49DC6-DAD4-456B-9692-984D0D8CFB99}" srcOrd="0" destOrd="0" presId="urn:microsoft.com/office/officeart/2005/8/layout/hierarchy3"/>
    <dgm:cxn modelId="{26D6A418-10E6-483C-BEC5-F5DA0CD7776B}" type="presParOf" srcId="{9AF49DC6-DAD4-456B-9692-984D0D8CFB99}" destId="{C76ED7BF-4274-4E1B-A3ED-86AABE6CE777}" srcOrd="0" destOrd="0" presId="urn:microsoft.com/office/officeart/2005/8/layout/hierarchy3"/>
    <dgm:cxn modelId="{8B80C48D-EF7A-44C5-AFCB-820A81B90B51}" type="presParOf" srcId="{C76ED7BF-4274-4E1B-A3ED-86AABE6CE777}" destId="{50C38F85-C5A3-4612-BBD7-34828015D8DE}" srcOrd="0" destOrd="0" presId="urn:microsoft.com/office/officeart/2005/8/layout/hierarchy3"/>
    <dgm:cxn modelId="{17044FA0-6EFE-487F-A89E-4C1DD06E8056}" type="presParOf" srcId="{50C38F85-C5A3-4612-BBD7-34828015D8DE}" destId="{B4299C98-FB73-441A-AF7D-071CA35EF558}" srcOrd="0" destOrd="0" presId="urn:microsoft.com/office/officeart/2005/8/layout/hierarchy3"/>
    <dgm:cxn modelId="{4B1F0525-028B-4BE9-ADD8-1C3425DC8A9A}" type="presOf" srcId="{AAC2513B-6370-4D96-9351-06D8811C9569}" destId="{B4299C98-FB73-441A-AF7D-071CA35EF558}" srcOrd="0" destOrd="0" presId="urn:microsoft.com/office/officeart/2005/8/layout/hierarchy3"/>
    <dgm:cxn modelId="{926A27E4-EFE1-48CC-A261-9866987BBFCE}" type="presParOf" srcId="{50C38F85-C5A3-4612-BBD7-34828015D8DE}" destId="{6365AFD6-D6BD-419A-9268-065E58A32D48}" srcOrd="1" destOrd="0" presId="urn:microsoft.com/office/officeart/2005/8/layout/hierarchy3"/>
    <dgm:cxn modelId="{10F06743-13AD-419E-8131-C345DAD6CADE}" type="presOf" srcId="{AAC2513B-6370-4D96-9351-06D8811C9569}" destId="{6365AFD6-D6BD-419A-9268-065E58A32D48}" srcOrd="1" destOrd="0" presId="urn:microsoft.com/office/officeart/2005/8/layout/hierarchy3"/>
    <dgm:cxn modelId="{A214F2B4-5ED6-4F3E-9A46-2E4185950EAC}" type="presParOf" srcId="{C76ED7BF-4274-4E1B-A3ED-86AABE6CE777}" destId="{9311A429-218D-4102-A54D-36085338C0D1}" srcOrd="1" destOrd="0" presId="urn:microsoft.com/office/officeart/2005/8/layout/hierarchy3"/>
    <dgm:cxn modelId="{4E4A9D86-CD90-473E-A23D-668C5BFF96DE}" type="presParOf" srcId="{9311A429-218D-4102-A54D-36085338C0D1}" destId="{3DA97BB0-A82D-41BC-B97E-B65CF984D48F}" srcOrd="0" destOrd="0" presId="urn:microsoft.com/office/officeart/2005/8/layout/hierarchy3"/>
    <dgm:cxn modelId="{0F2F7EE2-443B-4F1F-BFE8-56225602F659}" type="presOf" srcId="{60D14CFE-0812-4019-AA4D-CF289F4C7B84}" destId="{3DA97BB0-A82D-41BC-B97E-B65CF984D48F}" srcOrd="0" destOrd="0" presId="urn:microsoft.com/office/officeart/2005/8/layout/hierarchy3"/>
    <dgm:cxn modelId="{C4038C71-3834-4D1B-8456-8CCDEB64CDD0}" type="presParOf" srcId="{9311A429-218D-4102-A54D-36085338C0D1}" destId="{13704D69-5948-48AB-B268-7E75E5ED5EA3}" srcOrd="1" destOrd="0" presId="urn:microsoft.com/office/officeart/2005/8/layout/hierarchy3"/>
    <dgm:cxn modelId="{00F33DA4-8301-4C35-A92B-4BD0A5211FAF}" type="presOf" srcId="{32370465-CA9C-48A5-9CF3-23FF3295CB2D}" destId="{13704D69-5948-48AB-B268-7E75E5ED5EA3}" srcOrd="0" destOrd="0" presId="urn:microsoft.com/office/officeart/2005/8/layout/hierarchy3"/>
    <dgm:cxn modelId="{15F7D469-A7B2-424C-ADC0-58E5655E54E4}" type="presParOf" srcId="{9311A429-218D-4102-A54D-36085338C0D1}" destId="{42972FFC-E0EB-4AE2-B3E8-BB7DCFFDCB6C}" srcOrd="2" destOrd="0" presId="urn:microsoft.com/office/officeart/2005/8/layout/hierarchy3"/>
    <dgm:cxn modelId="{B0ABF693-212E-43C5-ADDE-AF4FC7E617CC}" type="presOf" srcId="{D7EC6C03-8989-4A5B-B9D0-9B7F52F114A5}" destId="{42972FFC-E0EB-4AE2-B3E8-BB7DCFFDCB6C}" srcOrd="0" destOrd="0" presId="urn:microsoft.com/office/officeart/2005/8/layout/hierarchy3"/>
    <dgm:cxn modelId="{2D15E36D-8627-4030-A1EC-93411AD72980}" type="presParOf" srcId="{9311A429-218D-4102-A54D-36085338C0D1}" destId="{D79E4C36-1C07-4267-8D9A-480E318FC244}" srcOrd="3" destOrd="0" presId="urn:microsoft.com/office/officeart/2005/8/layout/hierarchy3"/>
    <dgm:cxn modelId="{94EC072C-C5A1-4CC3-8DD5-9123C652A2BD}" type="presOf" srcId="{F543DB77-7EFD-4141-B23C-8D4695838E51}" destId="{D79E4C36-1C07-4267-8D9A-480E318FC244}" srcOrd="0" destOrd="0" presId="urn:microsoft.com/office/officeart/2005/8/layout/hierarchy3"/>
    <dgm:cxn modelId="{97DBF49D-5215-4E30-915D-0A48F7BC8319}" type="presParOf" srcId="{9311A429-218D-4102-A54D-36085338C0D1}" destId="{E25D0AE4-4C24-43BD-BDA4-CB2DABAF9250}" srcOrd="4" destOrd="0" presId="urn:microsoft.com/office/officeart/2005/8/layout/hierarchy3"/>
    <dgm:cxn modelId="{4B5DC0B5-2A4F-42F5-A602-9D124D10F5E0}" type="presOf" srcId="{E1452022-1B5A-4353-8D8F-F82CA8195CEE}" destId="{E25D0AE4-4C24-43BD-BDA4-CB2DABAF9250}" srcOrd="0" destOrd="0" presId="urn:microsoft.com/office/officeart/2005/8/layout/hierarchy3"/>
    <dgm:cxn modelId="{EFDE541B-109B-4465-A162-49624F9933B4}" type="presParOf" srcId="{9311A429-218D-4102-A54D-36085338C0D1}" destId="{35A6E14A-93C0-40E4-9398-06BB52B74254}" srcOrd="5" destOrd="0" presId="urn:microsoft.com/office/officeart/2005/8/layout/hierarchy3"/>
    <dgm:cxn modelId="{EB69CABB-344A-4082-A202-9C388F778E5B}" type="presOf" srcId="{8B893DC4-08D1-4B0E-A292-72B5392771F2}" destId="{35A6E14A-93C0-40E4-9398-06BB52B74254}" srcOrd="0" destOrd="0" presId="urn:microsoft.com/office/officeart/2005/8/layout/hierarchy3"/>
    <dgm:cxn modelId="{F8CB54A0-0FD0-4A0B-8E4D-6B473663F41A}" type="presParOf" srcId="{9AF49DC6-DAD4-456B-9692-984D0D8CFB99}" destId="{397CBC82-2C73-486A-A22C-09EC9129CE2E}" srcOrd="1" destOrd="0" presId="urn:microsoft.com/office/officeart/2005/8/layout/hierarchy3"/>
    <dgm:cxn modelId="{FD292BDA-DB7D-4A9C-92A3-C28C0953FEA9}" type="presParOf" srcId="{397CBC82-2C73-486A-A22C-09EC9129CE2E}" destId="{E692A47F-BBF8-42F6-AA72-A48E9E58A986}" srcOrd="0" destOrd="0" presId="urn:microsoft.com/office/officeart/2005/8/layout/hierarchy3"/>
    <dgm:cxn modelId="{13E0ADAC-A903-4A77-BEBD-B3ADDE455437}" type="presParOf" srcId="{E692A47F-BBF8-42F6-AA72-A48E9E58A986}" destId="{06F417DD-470C-4C12-AEA7-EBB800EA78BF}" srcOrd="0" destOrd="0" presId="urn:microsoft.com/office/officeart/2005/8/layout/hierarchy3"/>
    <dgm:cxn modelId="{4721807F-6FC0-4235-80A0-FD678BEF293B}" type="presOf" srcId="{165B323C-3A5A-41F7-8C64-677C381D86D3}" destId="{06F417DD-470C-4C12-AEA7-EBB800EA78BF}" srcOrd="0" destOrd="0" presId="urn:microsoft.com/office/officeart/2005/8/layout/hierarchy3"/>
    <dgm:cxn modelId="{EE62522D-8C58-479C-B358-76DF0241C944}" type="presParOf" srcId="{E692A47F-BBF8-42F6-AA72-A48E9E58A986}" destId="{CEA5AB90-7FCC-4708-8B54-F352393A98B9}" srcOrd="1" destOrd="0" presId="urn:microsoft.com/office/officeart/2005/8/layout/hierarchy3"/>
    <dgm:cxn modelId="{4F7C927F-B0DC-461D-900A-7CAA6E25AFC3}" type="presOf" srcId="{165B323C-3A5A-41F7-8C64-677C381D86D3}" destId="{CEA5AB90-7FCC-4708-8B54-F352393A98B9}" srcOrd="1" destOrd="0" presId="urn:microsoft.com/office/officeart/2005/8/layout/hierarchy3"/>
    <dgm:cxn modelId="{BEE354D7-86D2-4503-827E-5AEEC54732D3}" type="presParOf" srcId="{397CBC82-2C73-486A-A22C-09EC9129CE2E}" destId="{9C816325-2294-48D4-A8DF-AD00FB620AB1}" srcOrd="1" destOrd="0" presId="urn:microsoft.com/office/officeart/2005/8/layout/hierarchy3"/>
    <dgm:cxn modelId="{431D2643-05BA-415D-B2BE-4B27E9E3390B}" type="presParOf" srcId="{9C816325-2294-48D4-A8DF-AD00FB620AB1}" destId="{0AB20F2D-34C1-4771-A195-B194411A56B1}" srcOrd="0" destOrd="0" presId="urn:microsoft.com/office/officeart/2005/8/layout/hierarchy3"/>
    <dgm:cxn modelId="{EE16DF2B-6C59-48AA-8012-78A0AA0B2A5F}" type="presOf" srcId="{A0755671-23DE-479D-8867-C14F889BB719}" destId="{0AB20F2D-34C1-4771-A195-B194411A56B1}" srcOrd="0" destOrd="0" presId="urn:microsoft.com/office/officeart/2005/8/layout/hierarchy3"/>
    <dgm:cxn modelId="{8CD878BF-C0EF-49C1-872D-A65444E1C2BF}" type="presParOf" srcId="{9C816325-2294-48D4-A8DF-AD00FB620AB1}" destId="{E6D26744-BAB4-4E02-B981-42E302062F75}" srcOrd="1" destOrd="0" presId="urn:microsoft.com/office/officeart/2005/8/layout/hierarchy3"/>
    <dgm:cxn modelId="{4CB296BD-354E-4933-A668-C09198E262E3}" type="presOf" srcId="{D9EBF04A-C52F-4109-A114-4D69D1364810}" destId="{E6D26744-BAB4-4E02-B981-42E302062F75}" srcOrd="0" destOrd="0" presId="urn:microsoft.com/office/officeart/2005/8/layout/hierarchy3"/>
    <dgm:cxn modelId="{60FF2F15-EC81-4EC8-816A-307F5CC1FF8E}" type="presParOf" srcId="{9C816325-2294-48D4-A8DF-AD00FB620AB1}" destId="{3AE5EE9E-ED71-411E-BAA2-4205CFEBC17D}" srcOrd="2" destOrd="0" presId="urn:microsoft.com/office/officeart/2005/8/layout/hierarchy3"/>
    <dgm:cxn modelId="{C845A294-FC99-4DC1-A53D-E9C90B68E9FD}" type="presOf" srcId="{714A8108-634B-4230-A93B-4F3D1AE0909E}" destId="{3AE5EE9E-ED71-411E-BAA2-4205CFEBC17D}" srcOrd="0" destOrd="0" presId="urn:microsoft.com/office/officeart/2005/8/layout/hierarchy3"/>
    <dgm:cxn modelId="{F83F32B6-7A8F-430D-B8BD-205EE579F891}" type="presParOf" srcId="{9C816325-2294-48D4-A8DF-AD00FB620AB1}" destId="{7EEC1CD3-CA8C-4365-B781-F62DD9750083}" srcOrd="3" destOrd="0" presId="urn:microsoft.com/office/officeart/2005/8/layout/hierarchy3"/>
    <dgm:cxn modelId="{ECC1168A-00D9-4A88-AA1F-05D4BD1383AC}" type="presOf" srcId="{B642F219-A9A9-4A8B-89EF-DF542E3D7B32}" destId="{7EEC1CD3-CA8C-4365-B781-F62DD9750083}" srcOrd="0" destOrd="0" presId="urn:microsoft.com/office/officeart/2005/8/layout/hierarchy3"/>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1.xml><?xml version="1.0" encoding="utf-8"?>
<dgm:dataModel xmlns:a="http://schemas.openxmlformats.org/drawingml/2006/main" xmlns:r="http://schemas.openxmlformats.org/officeDocument/2006/relationships" xmlns:dgm="http://schemas.openxmlformats.org/drawingml/2006/diagram">
  <dgm:ptLst>
    <dgm:pt modelId="{549EDF91-4CC2-4941-B11E-B50FB5520E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B64E6271-8986-48D3-B0DB-F470948DB184}" type="parTrans" cxnId="{6F506211-5AC2-4996-81E4-7DA8CA9129CD}">
      <dgm:prSet/>
      <dgm:spPr/>
      <dgm:t>
        <a:bodyPr/>
        <a:lstStyle/>
        <a:p>
          <a:endParaRPr lang="es-CO"/>
        </a:p>
      </dgm:t>
    </dgm:pt>
    <dgm:pt modelId="{761B898E-6996-4D3D-9E35-E552CC1644E4}">
      <dgm:prSet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1500" b="0" i="0"/>
            <a:t>Meta de carga contaminante para los prestadores del servicio de alcantarillado (Art.2.2.9.7.3.3). corresponderá a la contenida en el PSMV, presentado por el prestador del servicio y aprobado por la AAC (Res.1433 de 2004)… </a:t>
          </a:r>
        </a:p>
        <a:p>
          <a:pPr algn="just"/>
          <a:r>
            <a:rPr lang="es-MX" sz="1500" b="0" i="0"/>
            <a:t>Para el ajuste del factor regional se considerará el indicador de número de vertimientos puntuales eliminados por cuerpo de agua (parágrafo 2 del Artículo 2.2.9.7.4.4) </a:t>
          </a:r>
          <a:endParaRPr lang="es-CO" sz="1500"/>
        </a:p>
      </dgm:t>
    </dgm:pt>
    <dgm:pt modelId="{878BCB8D-405E-41B7-9B71-204456CB4F6D}" type="sibTrans" cxnId="{6F506211-5AC2-4996-81E4-7DA8CA9129CD}">
      <dgm:prSet/>
      <dgm:spPr/>
      <dgm:t>
        <a:bodyPr/>
        <a:lstStyle/>
        <a:p>
          <a:endParaRPr lang="es-CO"/>
        </a:p>
      </dgm:t>
    </dgm:pt>
    <dgm:pt modelId="{52B7CADE-1799-4339-9121-77BA0F7E207A}" type="pres">
      <dgm:prSet presAssocID="{549EDF91-4CC2-4941-B11E-B50FB5520E76}" presName="linear">
        <dgm:presLayoutVars>
          <dgm:animLvl val="lvl"/>
          <dgm:resizeHandles val="exact"/>
        </dgm:presLayoutVars>
      </dgm:prSet>
      <dgm:spPr/>
      <dgm:t>
        <a:bodyPr/>
        <a:lstStyle/>
        <a:p/>
      </dgm:t>
    </dgm:pt>
    <dgm:pt modelId="{5B04333A-FB18-45A3-8121-9351960824AA}" type="pres">
      <dgm:prSet presAssocID="{761B898E-6996-4D3D-9E35-E552CC1644E4}" presName="parentText" presStyleLbl="node1" presStyleCnt="1" custScaleY="421993" custLinFactY="-91530" custLinFactNeighborX="4485" custLinFactNeighborY="-100000">
        <dgm:presLayoutVars>
          <dgm:chMax val="0"/>
          <dgm:bulletEnabled val="1"/>
        </dgm:presLayoutVars>
      </dgm:prSet>
      <dgm:spPr/>
      <dgm:t>
        <a:bodyPr/>
        <a:lstStyle/>
        <a:p/>
      </dgm:t>
    </dgm:pt>
  </dgm:ptLst>
  <dgm:cxnLst>
    <dgm:cxn modelId="{6F506211-5AC2-4996-81E4-7DA8CA9129CD}" srcId="{549EDF91-4CC2-4941-B11E-B50FB5520E76}" destId="{761B898E-6996-4D3D-9E35-E552CC1644E4}" srcOrd="0" destOrd="0" parTransId="{B64E6271-8986-48D3-B0DB-F470948DB184}" sibTransId="{878BCB8D-405E-41B7-9B71-204456CB4F6D}"/>
    <dgm:cxn modelId="{1121C676-0530-40E7-9479-268046BB0539}" type="presOf" srcId="{549EDF91-4CC2-4941-B11E-B50FB5520E76}" destId="{52B7CADE-1799-4339-9121-77BA0F7E207A}" srcOrd="0" destOrd="0" presId="urn:microsoft.com/office/officeart/2005/8/layout/vList2"/>
    <dgm:cxn modelId="{004F4FEA-D3B9-4B32-9CEB-77DB6779A7A5}" type="presParOf" srcId="{52B7CADE-1799-4339-9121-77BA0F7E207A}" destId="{5B04333A-FB18-45A3-8121-9351960824AA}" srcOrd="0" destOrd="0" presId="urn:microsoft.com/office/officeart/2005/8/layout/vList2"/>
    <dgm:cxn modelId="{AC94C1A1-78A1-4A3F-A1A4-E63EFD672C9E}" type="presOf" srcId="{761B898E-6996-4D3D-9E35-E552CC1644E4}" destId="{5B04333A-FB18-45A3-8121-9351960824AA}"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2.xml><?xml version="1.0" encoding="utf-8"?>
<dgm:dataModel xmlns:a="http://schemas.openxmlformats.org/drawingml/2006/main" xmlns:r="http://schemas.openxmlformats.org/officeDocument/2006/relationships" xmlns:dgm="http://schemas.openxmlformats.org/drawingml/2006/diagram">
  <dgm:ptLst>
    <dgm:pt modelId="{3A7D3B29-2415-44A4-8028-07E9466B7583}"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es-CO"/>
        </a:p>
      </dgm:t>
    </dgm:pt>
    <dgm:pt modelId="{C42059BE-3870-46AD-96C8-71B262B96A10}" type="parTrans" cxnId="{879A101B-2ECD-4628-9E3D-8823C6BCDDDF}">
      <dgm:prSet custT="1"/>
      <dgm:spPr/>
      <dgm:t>
        <a:bodyPr/>
        <a:lstStyle/>
        <a:p>
          <a:endParaRPr lang="es-CO" sz="1400"/>
        </a:p>
      </dgm:t>
    </dgm:pt>
    <dgm:pt modelId="{F0E979BA-8416-4C8A-A110-50DDA5E78CA4}">
      <dgm:prSet phldrT="[Texto]" custT="1"/>
      <dgm:spPr/>
      <dgm:t>
        <a:bodyPr/>
        <a:lstStyle/>
        <a:p>
          <a:r>
            <a:rPr lang="es-CO" sz="1200" b="1"/>
            <a:t>PROCESO DE CONSULTA</a:t>
          </a:r>
        </a:p>
      </dgm:t>
    </dgm:pt>
    <dgm:pt modelId="{4549BC01-71F3-414F-B2B2-216E51D67573}" type="parTrans" cxnId="{D128A92F-768F-450D-92D8-406251E8B962}">
      <dgm:prSet custT="1"/>
      <dgm:spPr/>
      <dgm:t>
        <a:bodyPr/>
        <a:lstStyle/>
        <a:p>
          <a:endParaRPr lang="es-CO" sz="1400"/>
        </a:p>
      </dgm:t>
    </dgm:pt>
    <dgm:pt modelId="{7F6990A7-0545-4723-B208-DF1AB1B6E81C}">
      <dgm:prSet phldrT="[Texto]" custT="1"/>
      <dgm:spPr/>
      <dgm:t>
        <a:bodyPr/>
        <a:lstStyle/>
        <a:p>
          <a:r>
            <a:rPr lang="es-CO" sz="1400" b="1"/>
            <a:t>a) Inicio: Acto administrativo de inicio</a:t>
          </a:r>
        </a:p>
      </dgm:t>
    </dgm:pt>
    <dgm:pt modelId="{745DEBFB-2970-40E4-8FB4-6544D84262A2}" type="sibTrans" cxnId="{D128A92F-768F-450D-92D8-406251E8B962}">
      <dgm:prSet custT="1"/>
      <dgm:spPr/>
      <dgm:t>
        <a:bodyPr/>
        <a:lstStyle/>
        <a:p>
          <a:endParaRPr lang="es-CO" sz="1400"/>
        </a:p>
      </dgm:t>
    </dgm:pt>
    <dgm:pt modelId="{632EA2B6-725D-4678-A773-8B3058750563}" type="parTrans" cxnId="{53E74206-256D-48B7-99DA-57B3027D52D2}">
      <dgm:prSet/>
      <dgm:spPr/>
      <dgm:t>
        <a:bodyPr/>
        <a:lstStyle/>
        <a:p>
          <a:endParaRPr lang="es-CO"/>
        </a:p>
      </dgm:t>
    </dgm:pt>
    <dgm:pt modelId="{7AD716AA-02D5-4719-8BD8-4D8A6B625EF8}">
      <dgm:prSet phldrT="[Texto]" custT="1"/>
      <dgm:spPr/>
      <dgm:t>
        <a:bodyPr/>
        <a:lstStyle/>
        <a:p>
          <a:r>
            <a:rPr lang="es-CO" sz="1400"/>
            <a:t>Información (15 días hábiles antes de la fecha límite de presentación de propuestas).</a:t>
          </a:r>
        </a:p>
      </dgm:t>
    </dgm:pt>
    <dgm:pt modelId="{FCEFA130-7C88-46A6-82F1-B957CAFA02F9}" type="sibTrans" cxnId="{53E74206-256D-48B7-99DA-57B3027D52D2}">
      <dgm:prSet/>
      <dgm:spPr/>
      <dgm:t>
        <a:bodyPr/>
        <a:lstStyle/>
        <a:p>
          <a:endParaRPr lang="es-CO"/>
        </a:p>
      </dgm:t>
    </dgm:pt>
    <dgm:pt modelId="{AC69B717-E7CA-42AA-8C79-7B3A00F4C447}" type="parTrans" cxnId="{502D0BE7-DEED-4D44-84B9-34B85E1F3FFB}">
      <dgm:prSet custT="1"/>
      <dgm:spPr/>
      <dgm:t>
        <a:bodyPr/>
        <a:lstStyle/>
        <a:p>
          <a:endParaRPr lang="es-CO" sz="1400"/>
        </a:p>
      </dgm:t>
    </dgm:pt>
    <dgm:pt modelId="{FC7EAD2B-5DB4-4B60-8A8F-97A278825EA5}">
      <dgm:prSet phldrT="[Texto]" custT="1"/>
      <dgm:spPr/>
      <dgm:t>
        <a:bodyPr/>
        <a:lstStyle/>
        <a:p>
          <a:r>
            <a:rPr lang="es-CO" sz="1400" b="1"/>
            <a:t>b) Escenarios de Metas</a:t>
          </a:r>
        </a:p>
      </dgm:t>
    </dgm:pt>
    <dgm:pt modelId="{C8E92F0C-A675-4B7A-806C-A45E6B3E7592}" type="sibTrans" cxnId="{502D0BE7-DEED-4D44-84B9-34B85E1F3FFB}">
      <dgm:prSet custT="1"/>
      <dgm:spPr/>
      <dgm:t>
        <a:bodyPr/>
        <a:lstStyle/>
        <a:p>
          <a:endParaRPr lang="es-CO" sz="1400"/>
        </a:p>
      </dgm:t>
    </dgm:pt>
    <dgm:pt modelId="{1EE3CA64-AF42-4939-B0D9-D295565DC151}" type="parTrans" cxnId="{591357CC-DB55-4BA4-BE67-61659AA52F5D}">
      <dgm:prSet/>
      <dgm:spPr/>
      <dgm:t>
        <a:bodyPr/>
        <a:lstStyle/>
        <a:p>
          <a:endParaRPr lang="es-CO"/>
        </a:p>
      </dgm:t>
    </dgm:pt>
    <dgm:pt modelId="{0790888D-6008-41FB-90CD-F58FB80AD902}">
      <dgm:prSet phldrT="[Texto]" custT="1"/>
      <dgm:spPr/>
      <dgm:t>
        <a:bodyPr/>
        <a:lstStyle/>
        <a:p>
          <a:r>
            <a:rPr lang="es-CO" sz="1400"/>
            <a:t> AAC presenta escenarios de metas</a:t>
          </a:r>
        </a:p>
      </dgm:t>
    </dgm:pt>
    <dgm:pt modelId="{8D975FE4-9D21-4D0F-9974-48AB15FA2748}" type="sibTrans" cxnId="{591357CC-DB55-4BA4-BE67-61659AA52F5D}">
      <dgm:prSet/>
      <dgm:spPr/>
      <dgm:t>
        <a:bodyPr/>
        <a:lstStyle/>
        <a:p>
          <a:endParaRPr lang="es-CO"/>
        </a:p>
      </dgm:t>
    </dgm:pt>
    <dgm:pt modelId="{72D4A1F5-F2FD-4F72-BA86-ABEBD5A63136}" type="parTrans" cxnId="{31854B1B-F421-4240-86A8-52BBEF6405F1}">
      <dgm:prSet custT="1"/>
      <dgm:spPr/>
      <dgm:t>
        <a:bodyPr/>
        <a:lstStyle/>
        <a:p>
          <a:endParaRPr lang="es-CO" sz="1400"/>
        </a:p>
      </dgm:t>
    </dgm:pt>
    <dgm:pt modelId="{040593A6-4A65-4431-BC68-1EE795DD3277}">
      <dgm:prSet phldrT="[Texto]" custT="1"/>
      <dgm:spPr/>
      <dgm:t>
        <a:bodyPr/>
        <a:lstStyle/>
        <a:p>
          <a:r>
            <a:rPr lang="es-CO" sz="1400"/>
            <a:t>Propuesta de los usuarios (justificadas)</a:t>
          </a:r>
        </a:p>
      </dgm:t>
    </dgm:pt>
    <dgm:pt modelId="{93AE781A-389A-4BB1-B1A3-CD72596B47C8}" type="sibTrans" cxnId="{31854B1B-F421-4240-86A8-52BBEF6405F1}">
      <dgm:prSet custT="1"/>
      <dgm:spPr/>
      <dgm:t>
        <a:bodyPr/>
        <a:lstStyle/>
        <a:p>
          <a:endParaRPr lang="es-CO" sz="1400"/>
        </a:p>
      </dgm:t>
    </dgm:pt>
    <dgm:pt modelId="{62B194FD-461D-445E-BD31-D91980590636}" type="sibTrans" cxnId="{879A101B-2ECD-4628-9E3D-8823C6BCDDDF}">
      <dgm:prSet custT="1"/>
      <dgm:spPr/>
      <dgm:t>
        <a:bodyPr/>
        <a:lstStyle/>
        <a:p>
          <a:endParaRPr lang="es-CO" sz="1400"/>
        </a:p>
      </dgm:t>
    </dgm:pt>
    <dgm:pt modelId="{3EE7337B-D35C-4232-A7B9-4FA4882D8AE8}" type="parTrans" cxnId="{2EE42468-444D-4B24-B928-77E3A6D049A0}">
      <dgm:prSet custT="1"/>
      <dgm:spPr/>
      <dgm:t>
        <a:bodyPr/>
        <a:lstStyle/>
        <a:p>
          <a:endParaRPr lang="es-CO" sz="1400"/>
        </a:p>
      </dgm:t>
    </dgm:pt>
    <dgm:pt modelId="{82DFE963-C67F-44C7-A3D8-7AECC4A106D7}">
      <dgm:prSet phldrT="[Texto]" custT="1"/>
      <dgm:spPr/>
      <dgm:t>
        <a:bodyPr/>
        <a:lstStyle/>
        <a:p>
          <a:r>
            <a:rPr lang="es-CO" sz="1100" b="1"/>
            <a:t>PROPUESTA META GLOBA</a:t>
          </a:r>
          <a:r>
            <a:rPr lang="es-CO" sz="1100"/>
            <a:t>L</a:t>
          </a:r>
        </a:p>
      </dgm:t>
    </dgm:pt>
    <dgm:pt modelId="{25D92C06-5E5B-475C-872F-0C278ABEDAB4}" type="parTrans" cxnId="{BFDAFEF3-9F1C-4F83-BC81-9BAC7F392F9E}">
      <dgm:prSet custT="1"/>
      <dgm:spPr/>
      <dgm:t>
        <a:bodyPr/>
        <a:lstStyle/>
        <a:p>
          <a:endParaRPr lang="es-CO" sz="1400"/>
        </a:p>
      </dgm:t>
    </dgm:pt>
    <dgm:pt modelId="{BBC6B0B3-E4C8-40B5-9FE0-74B4AE4EE480}">
      <dgm:prSet phldrT="[Texto]" custT="1"/>
      <dgm:spPr/>
      <dgm:t>
        <a:bodyPr/>
        <a:lstStyle/>
        <a:p>
          <a:r>
            <a:rPr lang="es-CO" sz="1400" b="1"/>
            <a:t>AAC: </a:t>
          </a:r>
          <a:r>
            <a:rPr lang="es-CO" sz="1400"/>
            <a:t>propuesta de meta global, metas individuales y grupales, con cronogramas de cumplimiento</a:t>
          </a:r>
        </a:p>
      </dgm:t>
    </dgm:pt>
    <dgm:pt modelId="{059D31BE-7382-4464-9C9B-7FB33895AF70}" type="sibTrans" cxnId="{BFDAFEF3-9F1C-4F83-BC81-9BAC7F392F9E}">
      <dgm:prSet custT="1"/>
      <dgm:spPr/>
      <dgm:t>
        <a:bodyPr/>
        <a:lstStyle/>
        <a:p>
          <a:endParaRPr lang="es-CO" sz="1400"/>
        </a:p>
      </dgm:t>
    </dgm:pt>
    <dgm:pt modelId="{512B755A-3920-4731-96A6-66959E678056}" type="parTrans" cxnId="{3DCC11AE-73FD-4E52-947E-AFADD25F713C}">
      <dgm:prSet custT="1"/>
      <dgm:spPr/>
      <dgm:t>
        <a:bodyPr/>
        <a:lstStyle/>
        <a:p>
          <a:endParaRPr lang="es-CO" sz="1400"/>
        </a:p>
      </dgm:t>
    </dgm:pt>
    <dgm:pt modelId="{2A7EC40B-D2E6-4855-B634-F5EAB1751617}">
      <dgm:prSet phldrT="[Texto]" custT="1"/>
      <dgm:spPr/>
      <dgm:t>
        <a:bodyPr/>
        <a:lstStyle/>
        <a:p>
          <a:r>
            <a:rPr lang="es-CO" sz="1400" b="1"/>
            <a:t>Consulta publica</a:t>
          </a:r>
          <a:r>
            <a:rPr lang="es-CO" sz="1400"/>
            <a:t>: propuesta de metas carga resultante: va a consulta pública mínimo 15 y máximo 30 días.</a:t>
          </a:r>
        </a:p>
      </dgm:t>
    </dgm:pt>
    <dgm:pt modelId="{4CD36ECE-965D-474E-83E8-3DD31A514CAD}" type="sibTrans" cxnId="{3DCC11AE-73FD-4E52-947E-AFADD25F713C}">
      <dgm:prSet custT="1"/>
      <dgm:spPr/>
      <dgm:t>
        <a:bodyPr/>
        <a:lstStyle/>
        <a:p>
          <a:endParaRPr lang="es-CO" sz="1400"/>
        </a:p>
      </dgm:t>
    </dgm:pt>
    <dgm:pt modelId="{9D15D7E9-76AD-470F-85C1-A9CFF3E666D6}" type="sibTrans" cxnId="{2EE42468-444D-4B24-B928-77E3A6D049A0}">
      <dgm:prSet custT="1"/>
      <dgm:spPr/>
      <dgm:t>
        <a:bodyPr/>
        <a:lstStyle/>
        <a:p>
          <a:endParaRPr lang="es-CO" sz="1400"/>
        </a:p>
      </dgm:t>
    </dgm:pt>
    <dgm:pt modelId="{E4C774ED-82FB-4CA8-BC7A-B9DBCEAB5659}" type="parTrans" cxnId="{DBDB44DA-86BD-4D5A-B6FC-C2224EF6B43D}">
      <dgm:prSet custT="1"/>
      <dgm:spPr/>
      <dgm:t>
        <a:bodyPr/>
        <a:lstStyle/>
        <a:p>
          <a:endParaRPr lang="es-CO" sz="1400"/>
        </a:p>
      </dgm:t>
    </dgm:pt>
    <dgm:pt modelId="{E5B5087D-0C51-4B30-862E-06F4FC27436B}">
      <dgm:prSet phldrT="[Texto]" custT="1"/>
      <dgm:spPr/>
      <dgm:t>
        <a:bodyPr/>
        <a:lstStyle/>
        <a:p>
          <a:r>
            <a:rPr lang="es-CO" sz="1100" b="1"/>
            <a:t>PROPUESTA META DEFINITIVA</a:t>
          </a:r>
        </a:p>
      </dgm:t>
    </dgm:pt>
    <dgm:pt modelId="{C1E165E4-24EE-4617-BB9C-9F1D939FC7A6}" type="parTrans" cxnId="{EC432F95-B3C6-4349-8292-B966C6136480}">
      <dgm:prSet custT="1"/>
      <dgm:spPr/>
      <dgm:t>
        <a:bodyPr/>
        <a:lstStyle/>
        <a:p>
          <a:endParaRPr lang="es-CO" sz="1400"/>
        </a:p>
      </dgm:t>
    </dgm:pt>
    <dgm:pt modelId="{FAF64C9B-BB05-4271-81A5-62FD7AE928C9}">
      <dgm:prSet custT="1"/>
      <dgm:spPr/>
      <dgm:t>
        <a:bodyPr/>
        <a:lstStyle/>
        <a:p>
          <a:r>
            <a:rPr lang="es-CO" sz="1400" b="1"/>
            <a:t>Presentación ante la junta directiva: </a:t>
          </a:r>
          <a:r>
            <a:rPr lang="es-CO" sz="1400"/>
            <a:t>Director presenta la propuesta de metas a la junta directiva (documento soporte)</a:t>
          </a:r>
        </a:p>
      </dgm:t>
    </dgm:pt>
    <dgm:pt modelId="{CDDBECE7-4A36-4F21-AC95-1C803A716E98}" type="sibTrans" cxnId="{EC432F95-B3C6-4349-8292-B966C6136480}">
      <dgm:prSet custT="1"/>
      <dgm:spPr/>
      <dgm:t>
        <a:bodyPr/>
        <a:lstStyle/>
        <a:p>
          <a:endParaRPr lang="es-CO" sz="1400"/>
        </a:p>
      </dgm:t>
    </dgm:pt>
    <dgm:pt modelId="{63E1B63F-C38D-42B9-A9C1-D471E05C5282}" type="sibTrans" cxnId="{DBDB44DA-86BD-4D5A-B6FC-C2224EF6B43D}">
      <dgm:prSet custT="1"/>
      <dgm:spPr/>
      <dgm:t>
        <a:bodyPr/>
        <a:lstStyle/>
        <a:p>
          <a:endParaRPr lang="es-CO" sz="1400"/>
        </a:p>
      </dgm:t>
    </dgm:pt>
    <dgm:pt modelId="{933569EC-8872-4827-AB4A-F331CB419B2F}" type="parTrans" cxnId="{C291AD3E-9B2B-4521-84E7-6A3962976319}">
      <dgm:prSet custT="1"/>
      <dgm:spPr/>
      <dgm:t>
        <a:bodyPr/>
        <a:lstStyle/>
        <a:p>
          <a:endParaRPr lang="es-CO" sz="1400"/>
        </a:p>
      </dgm:t>
    </dgm:pt>
    <dgm:pt modelId="{77C9D9CC-10E5-46AB-9BE1-88B96CF4D63D}">
      <dgm:prSet phldrT="[Texto]" custT="1"/>
      <dgm:spPr/>
      <dgm:t>
        <a:bodyPr/>
        <a:lstStyle/>
        <a:p>
          <a:endParaRPr lang="es-CO" sz="1100" b="1"/>
        </a:p>
        <a:p>
          <a:r>
            <a:rPr lang="es-CO" sz="1100" b="1"/>
            <a:t>DEFINICIÓN DE METAS CARGA CONTAMINANTE</a:t>
          </a:r>
        </a:p>
      </dgm:t>
    </dgm:pt>
    <dgm:pt modelId="{06B9557F-4DFC-4DAB-ADBC-B64A0FF5210C}" type="parTrans" cxnId="{D340B452-D9AA-4A4A-9417-EE4F09587E0C}">
      <dgm:prSet custT="1"/>
      <dgm:spPr/>
      <dgm:t>
        <a:bodyPr/>
        <a:lstStyle/>
        <a:p>
          <a:endParaRPr lang="es-CO" sz="1400"/>
        </a:p>
      </dgm:t>
    </dgm:pt>
    <dgm:pt modelId="{822DAA22-4F0B-459F-A660-F5DE071FDED4}">
      <dgm:prSet phldrT="[Texto]" custT="1"/>
      <dgm:spPr/>
      <dgm:t>
        <a:bodyPr/>
        <a:lstStyle/>
        <a:p>
          <a:r>
            <a:rPr lang="es-CO" sz="1400" b="1"/>
            <a:t>Aprobación de metas por junta directiva</a:t>
          </a:r>
          <a:r>
            <a:rPr lang="es-CO" sz="1400"/>
            <a:t>: 45 días calendario desde la presentación.</a:t>
          </a:r>
        </a:p>
      </dgm:t>
    </dgm:pt>
    <dgm:pt modelId="{1BCE6C80-92BB-47F7-A7D8-A7E117A45C46}" type="sibTrans" cxnId="{D340B452-D9AA-4A4A-9417-EE4F09587E0C}">
      <dgm:prSet custT="1"/>
      <dgm:spPr/>
      <dgm:t>
        <a:bodyPr/>
        <a:lstStyle/>
        <a:p>
          <a:endParaRPr lang="es-CO" sz="1400"/>
        </a:p>
      </dgm:t>
    </dgm:pt>
    <dgm:pt modelId="{4ED1246A-E97F-45A5-8C57-9385CB699042}" type="parTrans" cxnId="{72CFE3D0-343D-4E93-B76E-B258A5C9DE5E}">
      <dgm:prSet custT="1"/>
      <dgm:spPr/>
      <dgm:t>
        <a:bodyPr/>
        <a:lstStyle/>
        <a:p>
          <a:endParaRPr lang="es-CO" sz="1400"/>
        </a:p>
      </dgm:t>
    </dgm:pt>
    <dgm:pt modelId="{5D345A10-0A23-49C6-A236-425114153C4F}">
      <dgm:prSet phldrT="[Texto]" custT="1"/>
      <dgm:spPr/>
      <dgm:t>
        <a:bodyPr/>
        <a:lstStyle/>
        <a:p>
          <a:r>
            <a:rPr lang="es-CO" sz="1400"/>
            <a:t>Junta Directiva no aprueba </a:t>
          </a:r>
        </a:p>
      </dgm:t>
    </dgm:pt>
    <dgm:pt modelId="{922D8090-452F-42E9-9CDD-BBF7AC42F9E6}" type="sibTrans" cxnId="{72CFE3D0-343D-4E93-B76E-B258A5C9DE5E}">
      <dgm:prSet custT="1"/>
      <dgm:spPr/>
      <dgm:t>
        <a:bodyPr/>
        <a:lstStyle/>
        <a:p>
          <a:endParaRPr lang="es-CO" sz="1400"/>
        </a:p>
      </dgm:t>
    </dgm:pt>
    <dgm:pt modelId="{FCF01ECA-9F9F-4E38-B3F0-B6FF34619C82}" type="parTrans" cxnId="{C5E7BF4A-F325-4DB0-B2F3-1A9D9E069820}">
      <dgm:prSet custT="1"/>
      <dgm:spPr/>
      <dgm:t>
        <a:bodyPr/>
        <a:lstStyle/>
        <a:p>
          <a:endParaRPr lang="es-CO" sz="1400"/>
        </a:p>
      </dgm:t>
    </dgm:pt>
    <dgm:pt modelId="{E03F4DCF-85F2-4590-9798-8A84E1F457DF}">
      <dgm:prSet phldrT="[Texto]" custT="1"/>
      <dgm:spPr/>
      <dgm:t>
        <a:bodyPr/>
        <a:lstStyle/>
        <a:p>
          <a:r>
            <a:rPr lang="es-CO" sz="1400" b="1"/>
            <a:t>Aprobación de metas por Director General:</a:t>
          </a:r>
          <a:r>
            <a:rPr lang="es-CO" sz="1400"/>
            <a:t> 15 días calendario desde vencimiento del plazo de la junta Directiva.</a:t>
          </a:r>
        </a:p>
      </dgm:t>
    </dgm:pt>
    <dgm:pt modelId="{7A4A6E94-78DD-42FF-9362-A4FF0831AAB7}" type="sibTrans" cxnId="{C5E7BF4A-F325-4DB0-B2F3-1A9D9E069820}">
      <dgm:prSet custT="1"/>
      <dgm:spPr/>
      <dgm:t>
        <a:bodyPr/>
        <a:lstStyle/>
        <a:p>
          <a:endParaRPr lang="es-CO" sz="1400"/>
        </a:p>
      </dgm:t>
    </dgm:pt>
    <dgm:pt modelId="{0C46E8CF-1658-4E4A-8004-931F1721AA98}" type="sibTrans" cxnId="{C291AD3E-9B2B-4521-84E7-6A3962976319}">
      <dgm:prSet custT="1"/>
      <dgm:spPr/>
      <dgm:t>
        <a:bodyPr/>
        <a:lstStyle/>
        <a:p>
          <a:endParaRPr lang="es-CO" sz="1400"/>
        </a:p>
      </dgm:t>
    </dgm:pt>
    <dgm:pt modelId="{DB6269A2-0B31-41D4-AEC4-87174588EE34}" type="pres">
      <dgm:prSet presAssocID="{3A7D3B29-2415-44A4-8028-07E9466B7583}" presName="Name0">
        <dgm:presLayoutVars>
          <dgm:dir/>
          <dgm:resizeHandles val="exact"/>
        </dgm:presLayoutVars>
      </dgm:prSet>
      <dgm:spPr/>
      <dgm:t>
        <a:bodyPr/>
        <a:lstStyle/>
        <a:p/>
      </dgm:t>
    </dgm:pt>
    <dgm:pt modelId="{0D947E78-BE4B-41DC-92A2-04CEDEC7BC71}" type="pres">
      <dgm:prSet presAssocID="{F0E979BA-8416-4C8A-A110-50DDA5E78CA4}" presName="node" presStyleLbl="node1" presStyleCnt="4">
        <dgm:presLayoutVars>
          <dgm:bulletEnabled val="1"/>
        </dgm:presLayoutVars>
      </dgm:prSet>
      <dgm:spPr/>
      <dgm:t>
        <a:bodyPr/>
        <a:lstStyle/>
        <a:p/>
      </dgm:t>
    </dgm:pt>
    <dgm:pt modelId="{1733305D-5318-4C13-B2B2-4A98FBAD509B}" type="pres">
      <dgm:prSet presAssocID="{62B194FD-461D-445E-BD31-D91980590636}" presName="sibTrans" presStyleLbl="sibTrans2D1" presStyleCnt="3"/>
      <dgm:spPr/>
      <dgm:t>
        <a:bodyPr/>
        <a:lstStyle/>
        <a:p/>
      </dgm:t>
    </dgm:pt>
    <dgm:pt modelId="{DB5FD756-F573-447C-AD02-BF984915696F}" type="pres">
      <dgm:prSet presAssocID="{62B194FD-461D-445E-BD31-D91980590636}" presName="connectorText" presStyleLbl="sibTrans2D1" presStyleCnt="3"/>
      <dgm:spPr/>
      <dgm:t>
        <a:bodyPr/>
        <a:lstStyle/>
        <a:p/>
      </dgm:t>
    </dgm:pt>
    <dgm:pt modelId="{87EA5914-AC91-477E-8402-FDB0ACA96428}" type="pres">
      <dgm:prSet presAssocID="{82DFE963-C67F-44C7-A3D8-7AECC4A106D7}" presName="node" presStyleLbl="node1" presStyleIdx="1" presStyleCnt="4">
        <dgm:presLayoutVars>
          <dgm:bulletEnabled val="1"/>
        </dgm:presLayoutVars>
      </dgm:prSet>
      <dgm:spPr/>
      <dgm:t>
        <a:bodyPr/>
        <a:lstStyle/>
        <a:p/>
      </dgm:t>
    </dgm:pt>
    <dgm:pt modelId="{4D06EE7F-9424-496E-A650-6007164C9FFE}" type="pres">
      <dgm:prSet presAssocID="{9D15D7E9-76AD-470F-85C1-A9CFF3E666D6}" presName="sibTrans" presStyleLbl="sibTrans2D1" presStyleIdx="1" presStyleCnt="3"/>
      <dgm:spPr/>
      <dgm:t>
        <a:bodyPr/>
        <a:lstStyle/>
        <a:p/>
      </dgm:t>
    </dgm:pt>
    <dgm:pt modelId="{75A71BAD-CA05-47FC-BF80-337B46829EDB}" type="pres">
      <dgm:prSet presAssocID="{9D15D7E9-76AD-470F-85C1-A9CFF3E666D6}" presName="connectorText" presStyleLbl="sibTrans2D1" presStyleIdx="1" presStyleCnt="3"/>
      <dgm:spPr/>
      <dgm:t>
        <a:bodyPr/>
        <a:lstStyle/>
        <a:p/>
      </dgm:t>
    </dgm:pt>
    <dgm:pt modelId="{EC0EF3E0-31E7-4317-B577-7D9817A911C8}" type="pres">
      <dgm:prSet presAssocID="{E5B5087D-0C51-4B30-862E-06F4FC27436B}" presName="node" presStyleLbl="node1" presStyleIdx="2" presStyleCnt="4">
        <dgm:presLayoutVars>
          <dgm:bulletEnabled val="1"/>
        </dgm:presLayoutVars>
      </dgm:prSet>
      <dgm:spPr/>
      <dgm:t>
        <a:bodyPr/>
        <a:lstStyle/>
        <a:p/>
      </dgm:t>
    </dgm:pt>
    <dgm:pt modelId="{09996746-031E-474E-82D9-8DE650A4D6DC}" type="pres">
      <dgm:prSet presAssocID="{63E1B63F-C38D-42B9-A9C1-D471E05C5282}" presName="sibTrans" presStyleLbl="sibTrans2D1" presStyleIdx="2" presStyleCnt="3"/>
      <dgm:spPr/>
      <dgm:t>
        <a:bodyPr/>
        <a:lstStyle/>
        <a:p/>
      </dgm:t>
    </dgm:pt>
    <dgm:pt modelId="{28F77085-77A5-441C-A893-E45E4F804D6D}" type="pres">
      <dgm:prSet presAssocID="{63E1B63F-C38D-42B9-A9C1-D471E05C5282}" presName="connectorText" presStyleLbl="sibTrans2D1" presStyleIdx="2" presStyleCnt="3"/>
      <dgm:spPr/>
      <dgm:t>
        <a:bodyPr/>
        <a:lstStyle/>
        <a:p/>
      </dgm:t>
    </dgm:pt>
    <dgm:pt modelId="{E6975D7D-E3A2-4D41-8C34-B0AD1D9995ED}" type="pres">
      <dgm:prSet presAssocID="{77C9D9CC-10E5-46AB-9BE1-88B96CF4D63D}" presName="node" presStyleLbl="node1" presStyleIdx="3" presStyleCnt="4">
        <dgm:presLayoutVars>
          <dgm:bulletEnabled val="1"/>
        </dgm:presLayoutVars>
      </dgm:prSet>
      <dgm:spPr/>
      <dgm:t>
        <a:bodyPr/>
        <a:lstStyle/>
        <a:p/>
      </dgm:t>
    </dgm:pt>
  </dgm:ptLst>
  <dgm:cxnLst>
    <dgm:cxn modelId="{879A101B-2ECD-4628-9E3D-8823C6BCDDDF}" srcId="{3A7D3B29-2415-44A4-8028-07E9466B7583}" destId="{F0E979BA-8416-4C8A-A110-50DDA5E78CA4}" srcOrd="0" destOrd="0" parTransId="{C42059BE-3870-46AD-96C8-71B262B96A10}" sibTransId="{62B194FD-461D-445E-BD31-D91980590636}"/>
    <dgm:cxn modelId="{D128A92F-768F-450D-92D8-406251E8B962}" srcId="{F0E979BA-8416-4C8A-A110-50DDA5E78CA4}" destId="{7F6990A7-0545-4723-B208-DF1AB1B6E81C}" srcOrd="0" destOrd="0" parTransId="{4549BC01-71F3-414F-B2B2-216E51D67573}" sibTransId="{745DEBFB-2970-40E4-8FB4-6544D84262A2}"/>
    <dgm:cxn modelId="{53E74206-256D-48B7-99DA-57B3027D52D2}" srcId="{F0E979BA-8416-4C8A-A110-50DDA5E78CA4}" destId="{7AD716AA-02D5-4719-8BD8-4D8A6B625EF8}" srcOrd="1" destOrd="0" parTransId="{632EA2B6-725D-4678-A773-8B3058750563}" sibTransId="{FCEFA130-7C88-46A6-82F1-B957CAFA02F9}"/>
    <dgm:cxn modelId="{502D0BE7-DEED-4D44-84B9-34B85E1F3FFB}" srcId="{F0E979BA-8416-4C8A-A110-50DDA5E78CA4}" destId="{FC7EAD2B-5DB4-4B60-8A8F-97A278825EA5}" srcOrd="2" destOrd="0" parTransId="{AC69B717-E7CA-42AA-8C79-7B3A00F4C447}" sibTransId="{C8E92F0C-A675-4B7A-806C-A45E6B3E7592}"/>
    <dgm:cxn modelId="{591357CC-DB55-4BA4-BE67-61659AA52F5D}" srcId="{F0E979BA-8416-4C8A-A110-50DDA5E78CA4}" destId="{0790888D-6008-41FB-90CD-F58FB80AD902}" srcOrd="3" destOrd="0" parTransId="{1EE3CA64-AF42-4939-B0D9-D295565DC151}" sibTransId="{8D975FE4-9D21-4D0F-9974-48AB15FA2748}"/>
    <dgm:cxn modelId="{31854B1B-F421-4240-86A8-52BBEF6405F1}" srcId="{F0E979BA-8416-4C8A-A110-50DDA5E78CA4}" destId="{040593A6-4A65-4431-BC68-1EE795DD3277}" srcOrd="4" destOrd="0" parTransId="{72D4A1F5-F2FD-4F72-BA86-ABEBD5A63136}" sibTransId="{93AE781A-389A-4BB1-B1A3-CD72596B47C8}"/>
    <dgm:cxn modelId="{2EE42468-444D-4B24-B928-77E3A6D049A0}" srcId="{3A7D3B29-2415-44A4-8028-07E9466B7583}" destId="{82DFE963-C67F-44C7-A3D8-7AECC4A106D7}" srcOrd="1" destOrd="0" parTransId="{3EE7337B-D35C-4232-A7B9-4FA4882D8AE8}" sibTransId="{9D15D7E9-76AD-470F-85C1-A9CFF3E666D6}"/>
    <dgm:cxn modelId="{BFDAFEF3-9F1C-4F83-BC81-9BAC7F392F9E}" srcId="{82DFE963-C67F-44C7-A3D8-7AECC4A106D7}" destId="{BBC6B0B3-E4C8-40B5-9FE0-74B4AE4EE480}" srcOrd="0" destOrd="0" parTransId="{25D92C06-5E5B-475C-872F-0C278ABEDAB4}" sibTransId="{059D31BE-7382-4464-9C9B-7FB33895AF70}"/>
    <dgm:cxn modelId="{3DCC11AE-73FD-4E52-947E-AFADD25F713C}" srcId="{82DFE963-C67F-44C7-A3D8-7AECC4A106D7}" destId="{2A7EC40B-D2E6-4855-B634-F5EAB1751617}" srcOrd="1" destOrd="0" parTransId="{512B755A-3920-4731-96A6-66959E678056}" sibTransId="{4CD36ECE-965D-474E-83E8-3DD31A514CAD}"/>
    <dgm:cxn modelId="{DBDB44DA-86BD-4D5A-B6FC-C2224EF6B43D}" srcId="{3A7D3B29-2415-44A4-8028-07E9466B7583}" destId="{E5B5087D-0C51-4B30-862E-06F4FC27436B}" srcOrd="2" destOrd="0" parTransId="{E4C774ED-82FB-4CA8-BC7A-B9DBCEAB5659}" sibTransId="{63E1B63F-C38D-42B9-A9C1-D471E05C5282}"/>
    <dgm:cxn modelId="{EC432F95-B3C6-4349-8292-B966C6136480}" srcId="{E5B5087D-0C51-4B30-862E-06F4FC27436B}" destId="{FAF64C9B-BB05-4271-81A5-62FD7AE928C9}" srcOrd="0" destOrd="0" parTransId="{C1E165E4-24EE-4617-BB9C-9F1D939FC7A6}" sibTransId="{CDDBECE7-4A36-4F21-AC95-1C803A716E98}"/>
    <dgm:cxn modelId="{C291AD3E-9B2B-4521-84E7-6A3962976319}" srcId="{3A7D3B29-2415-44A4-8028-07E9466B7583}" destId="{77C9D9CC-10E5-46AB-9BE1-88B96CF4D63D}" srcOrd="3" destOrd="0" parTransId="{933569EC-8872-4827-AB4A-F331CB419B2F}" sibTransId="{0C46E8CF-1658-4E4A-8004-931F1721AA98}"/>
    <dgm:cxn modelId="{D340B452-D9AA-4A4A-9417-EE4F09587E0C}" srcId="{77C9D9CC-10E5-46AB-9BE1-88B96CF4D63D}" destId="{822DAA22-4F0B-459F-A660-F5DE071FDED4}" srcOrd="0" destOrd="0" parTransId="{06B9557F-4DFC-4DAB-ADBC-B64A0FF5210C}" sibTransId="{1BCE6C80-92BB-47F7-A7D8-A7E117A45C46}"/>
    <dgm:cxn modelId="{72CFE3D0-343D-4E93-B76E-B258A5C9DE5E}" srcId="{77C9D9CC-10E5-46AB-9BE1-88B96CF4D63D}" destId="{5D345A10-0A23-49C6-A236-425114153C4F}" srcOrd="1" destOrd="0" parTransId="{4ED1246A-E97F-45A5-8C57-9385CB699042}" sibTransId="{922D8090-452F-42E9-9CDD-BBF7AC42F9E6}"/>
    <dgm:cxn modelId="{C5E7BF4A-F325-4DB0-B2F3-1A9D9E069820}" srcId="{77C9D9CC-10E5-46AB-9BE1-88B96CF4D63D}" destId="{E03F4DCF-85F2-4590-9798-8A84E1F457DF}" srcOrd="2" destOrd="0" parTransId="{FCF01ECA-9F9F-4E38-B3F0-B6FF34619C82}" sibTransId="{7A4A6E94-78DD-42FF-9362-A4FF0831AAB7}"/>
    <dgm:cxn modelId="{616279AD-15D2-401F-9CCC-7D2C69249BCB}" type="presOf" srcId="{3A7D3B29-2415-44A4-8028-07E9466B7583}" destId="{DB6269A2-0B31-41D4-AEC4-87174588EE34}" srcOrd="0" destOrd="0" presId="urn:microsoft.com/office/officeart/2005/8/layout/process1"/>
    <dgm:cxn modelId="{F9131160-0D7F-4CEA-90E2-A797BCDA401B}" type="presParOf" srcId="{DB6269A2-0B31-41D4-AEC4-87174588EE34}" destId="{0D947E78-BE4B-41DC-92A2-04CEDEC7BC71}" srcOrd="0" destOrd="0" presId="urn:microsoft.com/office/officeart/2005/8/layout/process1"/>
    <dgm:cxn modelId="{116DBA4D-E782-42C9-99EA-DCEF33B3C7C4}" type="presOf" srcId="{F0E979BA-8416-4C8A-A110-50DDA5E78CA4}" destId="{0D947E78-BE4B-41DC-92A2-04CEDEC7BC71}" srcOrd="0" destOrd="0" presId="urn:microsoft.com/office/officeart/2005/8/layout/process1"/>
    <dgm:cxn modelId="{6EAC2D06-FAA2-4FD5-B276-C0A44A710FC8}" type="presOf" srcId="{7F6990A7-0545-4723-B208-DF1AB1B6E81C}" destId="{0D947E78-BE4B-41DC-92A2-04CEDEC7BC71}" srcOrd="0" destOrd="1" presId="urn:microsoft.com/office/officeart/2005/8/layout/process1"/>
    <dgm:cxn modelId="{957DEA0B-C380-41D3-A78C-2DC1493A13F4}" type="presOf" srcId="{7AD716AA-02D5-4719-8BD8-4D8A6B625EF8}" destId="{0D947E78-BE4B-41DC-92A2-04CEDEC7BC71}" srcOrd="0" destOrd="2" presId="urn:microsoft.com/office/officeart/2005/8/layout/process1"/>
    <dgm:cxn modelId="{4131AFB9-B10A-41EE-9BD9-B8106E4F030B}" type="presOf" srcId="{FC7EAD2B-5DB4-4B60-8A8F-97A278825EA5}" destId="{0D947E78-BE4B-41DC-92A2-04CEDEC7BC71}" srcOrd="0" destOrd="3" presId="urn:microsoft.com/office/officeart/2005/8/layout/process1"/>
    <dgm:cxn modelId="{10C8E039-81BE-4188-A195-FABC5B07A423}" type="presOf" srcId="{0790888D-6008-41FB-90CD-F58FB80AD902}" destId="{0D947E78-BE4B-41DC-92A2-04CEDEC7BC71}" srcOrd="0" destOrd="4" presId="urn:microsoft.com/office/officeart/2005/8/layout/process1"/>
    <dgm:cxn modelId="{F8FB41CA-3CFE-473F-BFC7-427C7E5CCB30}" type="presOf" srcId="{040593A6-4A65-4431-BC68-1EE795DD3277}" destId="{0D947E78-BE4B-41DC-92A2-04CEDEC7BC71}" srcOrd="0" destOrd="5" presId="urn:microsoft.com/office/officeart/2005/8/layout/process1"/>
    <dgm:cxn modelId="{18D599B1-FB6F-4A7C-AB6B-29EFBD15BED4}" type="presParOf" srcId="{DB6269A2-0B31-41D4-AEC4-87174588EE34}" destId="{1733305D-5318-4C13-B2B2-4A98FBAD509B}" srcOrd="1" destOrd="0" presId="urn:microsoft.com/office/officeart/2005/8/layout/process1"/>
    <dgm:cxn modelId="{A4677CAF-FD37-43FB-A997-1B75D287A005}" type="presOf" srcId="{62B194FD-461D-445E-BD31-D91980590636}" destId="{1733305D-5318-4C13-B2B2-4A98FBAD509B}" srcOrd="0" destOrd="0" presId="urn:microsoft.com/office/officeart/2005/8/layout/process1"/>
    <dgm:cxn modelId="{647EDA7B-FF74-4185-84FF-1198C03FFF11}" type="presParOf" srcId="{1733305D-5318-4C13-B2B2-4A98FBAD509B}" destId="{DB5FD756-F573-447C-AD02-BF984915696F}" srcOrd="0" destOrd="0" presId="urn:microsoft.com/office/officeart/2005/8/layout/process1"/>
    <dgm:cxn modelId="{5EFA1B50-E31B-4747-AAEF-B254268E0E21}" type="presOf" srcId="{62B194FD-461D-445E-BD31-D91980590636}" destId="{DB5FD756-F573-447C-AD02-BF984915696F}" srcOrd="1" destOrd="0" presId="urn:microsoft.com/office/officeart/2005/8/layout/process1"/>
    <dgm:cxn modelId="{4256B792-1B18-4318-86C3-708A33C80CBE}" type="presParOf" srcId="{DB6269A2-0B31-41D4-AEC4-87174588EE34}" destId="{87EA5914-AC91-477E-8402-FDB0ACA96428}" srcOrd="2" destOrd="0" presId="urn:microsoft.com/office/officeart/2005/8/layout/process1"/>
    <dgm:cxn modelId="{AB57B72E-E753-4D96-ACF1-8FF37BCFCADD}" type="presOf" srcId="{82DFE963-C67F-44C7-A3D8-7AECC4A106D7}" destId="{87EA5914-AC91-477E-8402-FDB0ACA96428}" srcOrd="0" destOrd="0" presId="urn:microsoft.com/office/officeart/2005/8/layout/process1"/>
    <dgm:cxn modelId="{94CECC23-3CCC-441E-A2AA-5338844C648D}" type="presOf" srcId="{BBC6B0B3-E4C8-40B5-9FE0-74B4AE4EE480}" destId="{87EA5914-AC91-477E-8402-FDB0ACA96428}" srcOrd="0" destOrd="1" presId="urn:microsoft.com/office/officeart/2005/8/layout/process1"/>
    <dgm:cxn modelId="{F20BD1FF-4ACB-491E-BD76-64CDBC520C11}" type="presOf" srcId="{2A7EC40B-D2E6-4855-B634-F5EAB1751617}" destId="{87EA5914-AC91-477E-8402-FDB0ACA96428}" srcOrd="0" destOrd="2" presId="urn:microsoft.com/office/officeart/2005/8/layout/process1"/>
    <dgm:cxn modelId="{52E8ED8B-6340-4F42-A8CC-5ACA2CD44AF3}" type="presParOf" srcId="{DB6269A2-0B31-41D4-AEC4-87174588EE34}" destId="{4D06EE7F-9424-496E-A650-6007164C9FFE}" srcOrd="3" destOrd="0" presId="urn:microsoft.com/office/officeart/2005/8/layout/process1"/>
    <dgm:cxn modelId="{E4772740-F039-489A-9A67-0EDAFBBF433D}" type="presOf" srcId="{9D15D7E9-76AD-470F-85C1-A9CFF3E666D6}" destId="{4D06EE7F-9424-496E-A650-6007164C9FFE}" srcOrd="0" destOrd="0" presId="urn:microsoft.com/office/officeart/2005/8/layout/process1"/>
    <dgm:cxn modelId="{5F2A8F25-47E8-456B-9565-CB0913F6A951}" type="presParOf" srcId="{4D06EE7F-9424-496E-A650-6007164C9FFE}" destId="{75A71BAD-CA05-47FC-BF80-337B46829EDB}" srcOrd="0" destOrd="0" presId="urn:microsoft.com/office/officeart/2005/8/layout/process1"/>
    <dgm:cxn modelId="{3102C3B8-765F-4163-BF65-7A04682AC964}" type="presOf" srcId="{9D15D7E9-76AD-470F-85C1-A9CFF3E666D6}" destId="{75A71BAD-CA05-47FC-BF80-337B46829EDB}" srcOrd="1" destOrd="0" presId="urn:microsoft.com/office/officeart/2005/8/layout/process1"/>
    <dgm:cxn modelId="{7957E635-FA94-42DB-A49A-5CCA95C376A3}" type="presParOf" srcId="{DB6269A2-0B31-41D4-AEC4-87174588EE34}" destId="{EC0EF3E0-31E7-4317-B577-7D9817A911C8}" srcOrd="4" destOrd="0" presId="urn:microsoft.com/office/officeart/2005/8/layout/process1"/>
    <dgm:cxn modelId="{B53A7088-9770-4770-ACAD-2A0E7F09D360}" type="presOf" srcId="{E5B5087D-0C51-4B30-862E-06F4FC27436B}" destId="{EC0EF3E0-31E7-4317-B577-7D9817A911C8}" srcOrd="0" destOrd="0" presId="urn:microsoft.com/office/officeart/2005/8/layout/process1"/>
    <dgm:cxn modelId="{C6AE700E-7FAC-4568-90B0-56C7CC618FE8}" type="presOf" srcId="{FAF64C9B-BB05-4271-81A5-62FD7AE928C9}" destId="{EC0EF3E0-31E7-4317-B577-7D9817A911C8}" srcOrd="0" destOrd="1" presId="urn:microsoft.com/office/officeart/2005/8/layout/process1"/>
    <dgm:cxn modelId="{5D81D80A-2649-4575-A55C-4494820087A2}" type="presParOf" srcId="{DB6269A2-0B31-41D4-AEC4-87174588EE34}" destId="{09996746-031E-474E-82D9-8DE650A4D6DC}" srcOrd="5" destOrd="0" presId="urn:microsoft.com/office/officeart/2005/8/layout/process1"/>
    <dgm:cxn modelId="{7978E103-DFA7-476F-9AE3-ECED94E6F24D}" type="presOf" srcId="{63E1B63F-C38D-42B9-A9C1-D471E05C5282}" destId="{09996746-031E-474E-82D9-8DE650A4D6DC}" srcOrd="0" destOrd="0" presId="urn:microsoft.com/office/officeart/2005/8/layout/process1"/>
    <dgm:cxn modelId="{071B4A38-3A6E-4521-B490-9CB0D02C662C}" type="presParOf" srcId="{09996746-031E-474E-82D9-8DE650A4D6DC}" destId="{28F77085-77A5-441C-A893-E45E4F804D6D}" srcOrd="0" destOrd="0" presId="urn:microsoft.com/office/officeart/2005/8/layout/process1"/>
    <dgm:cxn modelId="{C6EA8F91-91C2-4A5D-BBB4-751A55B4E29C}" type="presOf" srcId="{63E1B63F-C38D-42B9-A9C1-D471E05C5282}" destId="{28F77085-77A5-441C-A893-E45E4F804D6D}" srcOrd="1" destOrd="0" presId="urn:microsoft.com/office/officeart/2005/8/layout/process1"/>
    <dgm:cxn modelId="{B2478676-3B85-49A1-8EB8-43C18AE1F43D}" type="presParOf" srcId="{DB6269A2-0B31-41D4-AEC4-87174588EE34}" destId="{E6975D7D-E3A2-4D41-8C34-B0AD1D9995ED}" srcOrd="6" destOrd="0" presId="urn:microsoft.com/office/officeart/2005/8/layout/process1"/>
    <dgm:cxn modelId="{338B9D62-27B6-4605-AAB3-D97D1FCBC3D0}" type="presOf" srcId="{77C9D9CC-10E5-46AB-9BE1-88B96CF4D63D}" destId="{E6975D7D-E3A2-4D41-8C34-B0AD1D9995ED}" srcOrd="0" destOrd="0" presId="urn:microsoft.com/office/officeart/2005/8/layout/process1"/>
    <dgm:cxn modelId="{A63CCF87-1960-4323-AED8-A5FEA18DE663}" type="presOf" srcId="{822DAA22-4F0B-459F-A660-F5DE071FDED4}" destId="{E6975D7D-E3A2-4D41-8C34-B0AD1D9995ED}" srcOrd="0" destOrd="1" presId="urn:microsoft.com/office/officeart/2005/8/layout/process1"/>
    <dgm:cxn modelId="{E12796BD-BE72-43A2-A905-D68CE080FDC0}" type="presOf" srcId="{5D345A10-0A23-49C6-A236-425114153C4F}" destId="{E6975D7D-E3A2-4D41-8C34-B0AD1D9995ED}" srcOrd="0" destOrd="2" presId="urn:microsoft.com/office/officeart/2005/8/layout/process1"/>
    <dgm:cxn modelId="{BEFE064B-B788-4C56-A461-11BE5D5EDB99}" type="presOf" srcId="{E03F4DCF-85F2-4590-9798-8A84E1F457DF}" destId="{E6975D7D-E3A2-4D41-8C34-B0AD1D9995ED}" srcOrd="0" destOrd="3" presId="urn:microsoft.com/office/officeart/2005/8/layout/process1"/>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3.xml><?xml version="1.0" encoding="utf-8"?>
<dgm:dataModel xmlns:a="http://schemas.openxmlformats.org/drawingml/2006/main" xmlns:r="http://schemas.openxmlformats.org/officeDocument/2006/relationships" xmlns:dgm="http://schemas.openxmlformats.org/drawingml/2006/diagram">
  <dgm:ptLst>
    <dgm:pt modelId="{0D649AFB-0B42-47BD-A4B6-B1DCFD18FC62}" type="doc">
      <dgm:prSet loTypeId="urn:microsoft.com/office/officeart/2005/8/layout/hChevron3" loCatId="process" qsTypeId="urn:microsoft.com/office/officeart/2005/8/quickstyle/simple3" qsCatId="simple" csTypeId="urn:microsoft.com/office/officeart/2005/8/colors/colorful5" csCatId="colorful" phldr="1"/>
      <dgm:spPr/>
      <dgm:t>
        <a:bodyPr/>
        <a:lstStyle/>
        <a:p/>
      </dgm:t>
    </dgm:pt>
    <dgm:pt modelId="{152B97B4-144C-405F-877C-9B358615433F}" type="parTrans" cxnId="{93046744-0C66-4C1A-902A-86057DADF633}">
      <dgm:prSet/>
      <dgm:spPr/>
      <dgm:t>
        <a:bodyPr/>
        <a:lstStyle/>
        <a:p>
          <a:endParaRPr lang="es-CO"/>
        </a:p>
      </dgm:t>
    </dgm:pt>
    <dgm:pt modelId="{C402F6EE-4ED0-42EA-8742-F96E1CC115D1}">
      <dgm:prSet phldrT="[Texto]" custT="1"/>
      <dgm:spPr/>
      <dgm:t>
        <a:bodyPr/>
        <a:lstStyle/>
        <a:p>
          <a:r>
            <a:rPr lang="es-CO" sz="1800"/>
            <a:t>PROCESO DE CONSULTA</a:t>
          </a:r>
        </a:p>
      </dgm:t>
    </dgm:pt>
    <dgm:pt modelId="{9C082CA4-A491-4B6E-8F4A-61E04C7644B4}" type="sibTrans" cxnId="{93046744-0C66-4C1A-902A-86057DADF633}">
      <dgm:prSet/>
      <dgm:spPr/>
      <dgm:t>
        <a:bodyPr/>
        <a:lstStyle/>
        <a:p>
          <a:endParaRPr lang="es-CO"/>
        </a:p>
      </dgm:t>
    </dgm:pt>
    <dgm:pt modelId="{0C0E7A1F-2903-4A28-BA93-D5EB04EA397C}" type="pres">
      <dgm:prSet presAssocID="{0D649AFB-0B42-47BD-A4B6-B1DCFD18FC62}" presName="Name0">
        <dgm:presLayoutVars>
          <dgm:dir/>
          <dgm:resizeHandles val="exact"/>
        </dgm:presLayoutVars>
      </dgm:prSet>
      <dgm:spPr/>
      <dgm:t>
        <a:bodyPr/>
        <a:lstStyle/>
        <a:p/>
      </dgm:t>
    </dgm:pt>
    <dgm:pt modelId="{630ADCF7-934A-4795-BFDB-BB6A1ACE28FC}" type="pres">
      <dgm:prSet presAssocID="{C402F6EE-4ED0-42EA-8742-F96E1CC115D1}" presName="parTxOnly" presStyleLbl="node1" presStyleCnt="1">
        <dgm:presLayoutVars>
          <dgm:bulletEnabled val="1"/>
        </dgm:presLayoutVars>
      </dgm:prSet>
      <dgm:spPr/>
      <dgm:t>
        <a:bodyPr/>
        <a:lstStyle/>
        <a:p/>
      </dgm:t>
    </dgm:pt>
  </dgm:ptLst>
  <dgm:cxnLst>
    <dgm:cxn modelId="{93046744-0C66-4C1A-902A-86057DADF633}" srcId="{0D649AFB-0B42-47BD-A4B6-B1DCFD18FC62}" destId="{C402F6EE-4ED0-42EA-8742-F96E1CC115D1}" srcOrd="0" destOrd="0" parTransId="{152B97B4-144C-405F-877C-9B358615433F}" sibTransId="{9C082CA4-A491-4B6E-8F4A-61E04C7644B4}"/>
    <dgm:cxn modelId="{E0795635-C6E7-414C-B67B-D1BD3B65724B}" type="presOf" srcId="{0D649AFB-0B42-47BD-A4B6-B1DCFD18FC62}" destId="{0C0E7A1F-2903-4A28-BA93-D5EB04EA397C}" srcOrd="0" destOrd="0" presId="urn:microsoft.com/office/officeart/2005/8/layout/hChevron3"/>
    <dgm:cxn modelId="{7F13AE72-AA02-4222-B892-66CB3AE5C840}" type="presParOf" srcId="{0C0E7A1F-2903-4A28-BA93-D5EB04EA397C}" destId="{630ADCF7-934A-4795-BFDB-BB6A1ACE28FC}" srcOrd="0" destOrd="0" presId="urn:microsoft.com/office/officeart/2005/8/layout/hChevron3"/>
    <dgm:cxn modelId="{536AB2BF-57FD-466E-A0F9-26F32B2FBDE8}" type="presOf" srcId="{C402F6EE-4ED0-42EA-8742-F96E1CC115D1}" destId="{630ADCF7-934A-4795-BFDB-BB6A1ACE28FC}" srcOrd="0" destOrd="0" presId="urn:microsoft.com/office/officeart/2005/8/layout/hChevron3"/>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4.xml><?xml version="1.0" encoding="utf-8"?>
<dgm:dataModel xmlns:a="http://schemas.openxmlformats.org/drawingml/2006/main" xmlns:r="http://schemas.openxmlformats.org/officeDocument/2006/relationships" xmlns:dgm="http://schemas.openxmlformats.org/drawingml/2006/diagram">
  <dgm:ptLst>
    <dgm:pt modelId="{084D5E9D-1631-4373-968E-FF03ABFDC68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CO"/>
        </a:p>
      </dgm:t>
    </dgm:pt>
    <dgm:pt modelId="{73FD08D2-0D39-4C10-AD0C-40E49428229E}" type="parTrans" cxnId="{2DB7E6CA-93EB-4C2E-8447-AFD0CF1876C0}">
      <dgm:prSet/>
      <dgm:spPr/>
      <dgm:t>
        <a:bodyPr/>
        <a:lstStyle/>
        <a:p>
          <a:endParaRPr lang="es-CO"/>
        </a:p>
      </dgm:t>
    </dgm:pt>
    <dgm:pt modelId="{BA39296A-11C2-4479-AB07-AF82C03D7829}">
      <dgm:prSet phldrT="[Texto]" custT="1"/>
      <dgm:spPr/>
      <dgm:t>
        <a:bodyPr/>
        <a:lstStyle/>
        <a:p>
          <a:pPr algn="ctr"/>
          <a:r>
            <a:rPr lang="es-CO" sz="4000" err="1"/>
            <a:t>Ttr = Tm x Fr</a:t>
          </a:r>
        </a:p>
        <a:p>
          <a:pPr algn="just"/>
          <a:r>
            <a:rPr lang="es-CO" sz="1400" err="1"/>
            <a:t>Ttr : Tarifa de la Tasa Retributiva</a:t>
          </a:r>
        </a:p>
        <a:p>
          <a:pPr algn="just"/>
          <a:r>
            <a:rPr lang="es-CO" sz="1400"/>
            <a:t>Tm : Tarifa mínima (Vigentes Res. 273/97 y 372/98)</a:t>
          </a:r>
        </a:p>
        <a:p>
          <a:pPr algn="just"/>
          <a:r>
            <a:rPr lang="es-CO" sz="1400"/>
            <a:t>Fr : Factor Regional</a:t>
          </a:r>
        </a:p>
      </dgm:t>
    </dgm:pt>
    <dgm:pt modelId="{A038264F-5A1E-401D-B191-293C831F8493}" type="sibTrans" cxnId="{2DB7E6CA-93EB-4C2E-8447-AFD0CF1876C0}">
      <dgm:prSet/>
      <dgm:spPr/>
      <dgm:t>
        <a:bodyPr/>
        <a:lstStyle/>
        <a:p>
          <a:endParaRPr lang="es-CO"/>
        </a:p>
      </dgm:t>
    </dgm:pt>
    <dgm:pt modelId="{451F21B0-A454-4305-A815-466DC24ED21E}" type="pres">
      <dgm:prSet presAssocID="{084D5E9D-1631-4373-968E-FF03ABFDC685}" presName="linear">
        <dgm:presLayoutVars>
          <dgm:animLvl val="lvl"/>
          <dgm:resizeHandles val="exact"/>
        </dgm:presLayoutVars>
      </dgm:prSet>
      <dgm:spPr/>
      <dgm:t>
        <a:bodyPr/>
        <a:lstStyle/>
        <a:p/>
      </dgm:t>
    </dgm:pt>
    <dgm:pt modelId="{C86FC822-06A2-4890-B3BF-7558BBEA40BA}" type="pres">
      <dgm:prSet presAssocID="{BA39296A-11C2-4479-AB07-AF82C03D7829}" presName="parentText" presStyleLbl="node1" presStyleCnt="1" custScaleY="194254" custLinFactNeighborX="-1291" custLinFactNeighborY="-199">
        <dgm:presLayoutVars>
          <dgm:chMax val="0"/>
          <dgm:bulletEnabled val="1"/>
        </dgm:presLayoutVars>
      </dgm:prSet>
      <dgm:spPr/>
      <dgm:t>
        <a:bodyPr/>
        <a:lstStyle/>
        <a:p/>
      </dgm:t>
    </dgm:pt>
  </dgm:ptLst>
  <dgm:cxnLst>
    <dgm:cxn modelId="{2DB7E6CA-93EB-4C2E-8447-AFD0CF1876C0}" srcId="{084D5E9D-1631-4373-968E-FF03ABFDC685}" destId="{BA39296A-11C2-4479-AB07-AF82C03D7829}" srcOrd="0" destOrd="0" parTransId="{73FD08D2-0D39-4C10-AD0C-40E49428229E}" sibTransId="{A038264F-5A1E-401D-B191-293C831F8493}"/>
    <dgm:cxn modelId="{7353C92C-0824-4BB2-9B3F-B0A62FB89ECB}" type="presOf" srcId="{084D5E9D-1631-4373-968E-FF03ABFDC685}" destId="{451F21B0-A454-4305-A815-466DC24ED21E}" srcOrd="0" destOrd="0" presId="urn:microsoft.com/office/officeart/2005/8/layout/vList2"/>
    <dgm:cxn modelId="{D53124DE-C678-47FD-BC55-932B718857F8}" type="presParOf" srcId="{451F21B0-A454-4305-A815-466DC24ED21E}" destId="{C86FC822-06A2-4890-B3BF-7558BBEA40BA}" srcOrd="0" destOrd="0" presId="urn:microsoft.com/office/officeart/2005/8/layout/vList2"/>
    <dgm:cxn modelId="{CF2DCF58-2CA5-4E7A-9A82-7F35B388AEBB}" type="presOf" srcId="{BA39296A-11C2-4479-AB07-AF82C03D7829}" destId="{C86FC822-06A2-4890-B3BF-7558BBEA40BA}"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5.xml><?xml version="1.0" encoding="utf-8"?>
<dgm:dataModel xmlns:a="http://schemas.openxmlformats.org/drawingml/2006/main" xmlns:r="http://schemas.openxmlformats.org/officeDocument/2006/relationships" xmlns:dgm="http://schemas.openxmlformats.org/drawingml/2006/diagram">
  <dgm:ptLst>
    <dgm:pt modelId="{084D5E9D-1631-4373-968E-FF03ABFDC68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CO"/>
        </a:p>
      </dgm:t>
    </dgm:pt>
    <dgm:pt modelId="{73FD08D2-0D39-4C10-AD0C-40E49428229E}" type="parTrans" cxnId="{FE4FBBE2-5963-4AE2-9D6E-EAAE720FEF45}">
      <dgm:prSet/>
      <dgm:spPr/>
      <dgm:t>
        <a:bodyPr/>
        <a:lstStyle/>
        <a:p>
          <a:endParaRPr lang="es-CO"/>
        </a:p>
      </dgm:t>
    </dgm:pt>
    <dgm:pt modelId="{BA39296A-11C2-4479-AB07-AF82C03D7829}">
      <dgm:prSet phldrT="[Texto]" custT="1"/>
      <dgm:spPr/>
      <dgm:t>
        <a:bodyPr/>
        <a:lstStyle/>
        <a:p>
          <a:pPr algn="ctr"/>
          <a:r>
            <a:rPr lang="es-CO" sz="4000"/>
            <a:t>FR1 = FR0 + (Cc/Cm)</a:t>
          </a:r>
        </a:p>
        <a:p>
          <a:pPr algn="just"/>
          <a:r>
            <a:rPr lang="es-MX" sz="1400"/>
            <a:t>FR1 = Factor regional ajustado. </a:t>
          </a:r>
        </a:p>
        <a:p>
          <a:pPr algn="just"/>
          <a:r>
            <a:rPr lang="es-MX" sz="1400"/>
            <a:t>FR0 = Factor regional del año inmediatamente anterior. Para el primer año del quinquenio, </a:t>
          </a:r>
        </a:p>
        <a:p>
          <a:pPr algn="just"/>
          <a:r>
            <a:rPr lang="es-MX" sz="1400"/>
            <a:t>FR0 = 0.00. </a:t>
          </a:r>
        </a:p>
        <a:p>
          <a:pPr algn="just"/>
          <a:r>
            <a:rPr lang="es-MX" sz="1400" err="1"/>
            <a:t>Cc = Total de carga contaminante vertida por los sujetos pasivos de la TR al cuerpo de agua o tramo, en el año objeto de cobro (Kg/año) </a:t>
          </a:r>
        </a:p>
        <a:p>
          <a:pPr algn="just"/>
          <a:r>
            <a:rPr lang="es-MX" sz="1400"/>
            <a:t>Cm = Meta global de carga contaminante para el cuerpo de agua o (Kg/año). </a:t>
          </a:r>
          <a:endParaRPr lang="es-CO" sz="1400"/>
        </a:p>
      </dgm:t>
    </dgm:pt>
    <dgm:pt modelId="{A038264F-5A1E-401D-B191-293C831F8493}" type="sibTrans" cxnId="{FE4FBBE2-5963-4AE2-9D6E-EAAE720FEF45}">
      <dgm:prSet/>
      <dgm:spPr/>
      <dgm:t>
        <a:bodyPr/>
        <a:lstStyle/>
        <a:p>
          <a:endParaRPr lang="es-CO"/>
        </a:p>
      </dgm:t>
    </dgm:pt>
    <dgm:pt modelId="{451F21B0-A454-4305-A815-466DC24ED21E}" type="pres">
      <dgm:prSet presAssocID="{084D5E9D-1631-4373-968E-FF03ABFDC685}" presName="linear">
        <dgm:presLayoutVars>
          <dgm:animLvl val="lvl"/>
          <dgm:resizeHandles val="exact"/>
        </dgm:presLayoutVars>
      </dgm:prSet>
      <dgm:spPr/>
      <dgm:t>
        <a:bodyPr/>
        <a:lstStyle/>
        <a:p/>
      </dgm:t>
    </dgm:pt>
    <dgm:pt modelId="{C86FC822-06A2-4890-B3BF-7558BBEA40BA}" type="pres">
      <dgm:prSet presAssocID="{BA39296A-11C2-4479-AB07-AF82C03D7829}" presName="parentText" presStyleLbl="node1" presStyleCnt="1" custScaleY="245605" custLinFactNeighborY="-20394">
        <dgm:presLayoutVars>
          <dgm:chMax val="0"/>
          <dgm:bulletEnabled val="1"/>
        </dgm:presLayoutVars>
      </dgm:prSet>
      <dgm:spPr/>
      <dgm:t>
        <a:bodyPr/>
        <a:lstStyle/>
        <a:p/>
      </dgm:t>
    </dgm:pt>
  </dgm:ptLst>
  <dgm:cxnLst>
    <dgm:cxn modelId="{FE4FBBE2-5963-4AE2-9D6E-EAAE720FEF45}" srcId="{084D5E9D-1631-4373-968E-FF03ABFDC685}" destId="{BA39296A-11C2-4479-AB07-AF82C03D7829}" srcOrd="0" destOrd="0" parTransId="{73FD08D2-0D39-4C10-AD0C-40E49428229E}" sibTransId="{A038264F-5A1E-401D-B191-293C831F8493}"/>
    <dgm:cxn modelId="{AE851BD0-794F-4B86-9B02-F711B55EAE9E}" type="presOf" srcId="{084D5E9D-1631-4373-968E-FF03ABFDC685}" destId="{451F21B0-A454-4305-A815-466DC24ED21E}" srcOrd="0" destOrd="0" presId="urn:microsoft.com/office/officeart/2005/8/layout/vList2"/>
    <dgm:cxn modelId="{C322C035-5185-403D-8478-CB5496427C49}" type="presParOf" srcId="{451F21B0-A454-4305-A815-466DC24ED21E}" destId="{C86FC822-06A2-4890-B3BF-7558BBEA40BA}" srcOrd="0" destOrd="0" presId="urn:microsoft.com/office/officeart/2005/8/layout/vList2"/>
    <dgm:cxn modelId="{32F9687D-AEEA-4568-ABDB-F34ADD7B011E}" type="presOf" srcId="{BA39296A-11C2-4479-AB07-AF82C03D7829}" destId="{C86FC822-06A2-4890-B3BF-7558BBEA40BA}"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main"/>
    </a:ext>
  </dgm:extLst>
</dgm:dataModel>
</file>

<file path=ppt/diagrams/data26.xml><?xml version="1.0" encoding="utf-8"?>
<dgm:dataModel xmlns:a="http://schemas.openxmlformats.org/drawingml/2006/main" xmlns:r="http://schemas.openxmlformats.org/officeDocument/2006/relationships" xmlns:dgm="http://schemas.openxmlformats.org/drawingml/2006/diagram">
  <dgm:ptLst>
    <dgm:pt modelId="{A4DB3E67-97DF-4654-9EBD-9B1F88D2F21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CO"/>
        </a:p>
      </dgm:t>
    </dgm:pt>
    <dgm:pt modelId="{71FA0F77-5C27-4D5D-8E88-13FA6A1BFF82}" type="parTrans" cxnId="{2EDA6AF9-DE22-47AA-BC69-CBFC783C107A}">
      <dgm:prSet/>
      <dgm:spPr/>
      <dgm:t>
        <a:bodyPr/>
        <a:lstStyle/>
        <a:p>
          <a:endParaRPr lang="es-CO"/>
        </a:p>
      </dgm:t>
    </dgm:pt>
    <dgm:pt modelId="{1214210F-875F-4570-B4DA-9F7C5DABE04F}">
      <dgm:prSet phldrT="[Texto]"/>
      <dgm:spPr/>
      <dgm:t>
        <a:bodyPr/>
        <a:lstStyle/>
        <a:p>
          <a:r>
            <a:rPr lang="es-MX" err="1"/>
            <a:t>Cc &gt; Cm entonces Ajuste del Fr</a:t>
          </a:r>
          <a:endParaRPr lang="es-CO"/>
        </a:p>
      </dgm:t>
    </dgm:pt>
    <dgm:pt modelId="{03CE6F1B-0F1A-4F1D-A771-820B50341026}" type="parTrans" cxnId="{3F97B631-8913-4BBB-A2FE-7F202B328B04}">
      <dgm:prSet/>
      <dgm:spPr/>
      <dgm:t>
        <a:bodyPr/>
        <a:lstStyle/>
        <a:p>
          <a:endParaRPr lang="es-CO"/>
        </a:p>
      </dgm:t>
    </dgm:pt>
    <dgm:pt modelId="{8F49F89C-AF70-4034-AB0D-D5680FAFBE62}">
      <dgm:prSet phldrT="[Texto]"/>
      <dgm:spPr/>
      <dgm:t>
        <a:bodyPr/>
        <a:lstStyle/>
        <a:p>
          <a:r>
            <a:rPr lang="es-MX"/>
            <a:t>( Evaluación anual a partir del año 1)</a:t>
          </a:r>
          <a:endParaRPr lang="es-CO"/>
        </a:p>
      </dgm:t>
    </dgm:pt>
    <dgm:pt modelId="{93853B47-394D-449D-AB55-38F4EA2C5D8F}" type="sibTrans" cxnId="{3F97B631-8913-4BBB-A2FE-7F202B328B04}">
      <dgm:prSet/>
      <dgm:spPr/>
      <dgm:t>
        <a:bodyPr/>
        <a:lstStyle/>
        <a:p>
          <a:endParaRPr lang="es-CO"/>
        </a:p>
      </dgm:t>
    </dgm:pt>
    <dgm:pt modelId="{F76110F0-63CA-4453-8AF7-151126B05DAF}" type="sibTrans" cxnId="{2EDA6AF9-DE22-47AA-BC69-CBFC783C107A}">
      <dgm:prSet/>
      <dgm:spPr/>
      <dgm:t>
        <a:bodyPr/>
        <a:lstStyle/>
        <a:p>
          <a:endParaRPr lang="es-CO"/>
        </a:p>
      </dgm:t>
    </dgm:pt>
    <dgm:pt modelId="{53CA7A69-B364-4CE8-AEF2-8042AA3B458C}" type="parTrans" cxnId="{C9B905ED-4510-41D8-AB70-D1271D5BA25D}">
      <dgm:prSet/>
      <dgm:spPr/>
      <dgm:t>
        <a:bodyPr/>
        <a:lstStyle/>
        <a:p>
          <a:endParaRPr lang="es-CO"/>
        </a:p>
      </dgm:t>
    </dgm:pt>
    <dgm:pt modelId="{E83FC3F0-E7C5-4CAB-86DB-3110CDCDB3B4}">
      <dgm:prSet phldrT="[Texto]"/>
      <dgm:spPr/>
      <dgm:t>
        <a:bodyPr/>
        <a:lstStyle/>
        <a:p>
          <a:r>
            <a:rPr lang="es-MX" err="1"/>
            <a:t>Cc </a:t>
          </a:r>
          <a:r>
            <a:rPr lang="es-MX">
              <a:latin typeface="Calibri" panose="020f0502020204030204" pitchFamily="34" charset="0"/>
              <a:ea typeface="Calibri" panose="020f0502020204030204" pitchFamily="34" charset="0"/>
              <a:cs typeface="Calibri" panose="020f0502020204030204" pitchFamily="34" charset="0"/>
            </a:rPr>
            <a:t>≤ Cm entonces No evaluar Fr</a:t>
          </a:r>
          <a:endParaRPr lang="es-CO"/>
        </a:p>
      </dgm:t>
    </dgm:pt>
    <dgm:pt modelId="{2623F140-EB38-4A0E-A066-CA864173C24E}" type="parTrans" cxnId="{12092A71-887C-4F01-8C82-5FFD4A20040A}">
      <dgm:prSet/>
      <dgm:spPr/>
      <dgm:t>
        <a:bodyPr/>
        <a:lstStyle/>
        <a:p>
          <a:endParaRPr lang="es-CO"/>
        </a:p>
      </dgm:t>
    </dgm:pt>
    <dgm:pt modelId="{492EB803-0A3A-4D36-B71D-43310DEF05D8}">
      <dgm:prSet phldrT="[Texto]"/>
      <dgm:spPr/>
      <dgm:t>
        <a:bodyPr/>
        <a:lstStyle/>
        <a:p>
          <a:r>
            <a:rPr lang="es-MX">
              <a:latin typeface="Calibri" panose="020f0502020204030204" pitchFamily="34" charset="0"/>
              <a:ea typeface="Calibri" panose="020f0502020204030204" pitchFamily="34" charset="0"/>
              <a:cs typeface="Calibri" panose="020f0502020204030204" pitchFamily="34" charset="0"/>
            </a:rPr>
            <a:t>( Continua el Fr del año anterior)</a:t>
          </a:r>
          <a:endParaRPr lang="es-CO"/>
        </a:p>
      </dgm:t>
    </dgm:pt>
    <dgm:pt modelId="{59D34CA5-20AD-4610-8944-39811E0B1484}" type="sibTrans" cxnId="{12092A71-887C-4F01-8C82-5FFD4A20040A}">
      <dgm:prSet/>
      <dgm:spPr/>
      <dgm:t>
        <a:bodyPr/>
        <a:lstStyle/>
        <a:p>
          <a:endParaRPr lang="es-CO"/>
        </a:p>
      </dgm:t>
    </dgm:pt>
    <dgm:pt modelId="{5695049D-FD63-451A-BB27-78F8FAF7C4E9}" type="sibTrans" cxnId="{C9B905ED-4510-41D8-AB70-D1271D5BA25D}">
      <dgm:prSet/>
      <dgm:spPr/>
      <dgm:t>
        <a:bodyPr/>
        <a:lstStyle/>
        <a:p>
          <a:endParaRPr lang="es-CO"/>
        </a:p>
      </dgm:t>
    </dgm:pt>
    <dgm:pt modelId="{7DE03D69-1576-4095-9CAB-D57A753AE2C0}" type="parTrans" cxnId="{3B7F7F79-3B4B-4FCC-A472-565EE1ECAB19}">
      <dgm:prSet/>
      <dgm:spPr/>
      <dgm:t>
        <a:bodyPr/>
        <a:lstStyle/>
        <a:p>
          <a:endParaRPr lang="es-CO"/>
        </a:p>
      </dgm:t>
    </dgm:pt>
    <dgm:pt modelId="{41515FD1-75E2-4F9A-8CD4-17867EB3F744}">
      <dgm:prSet phldrT="[Texto]"/>
      <dgm:spPr/>
      <dgm:t>
        <a:bodyPr/>
        <a:lstStyle/>
        <a:p>
          <a:r>
            <a:rPr lang="es-CO"/>
            <a:t>1,0</a:t>
          </a:r>
          <a:r>
            <a:rPr lang="es-MX">
              <a:latin typeface="Calibri" panose="020f0502020204030204" pitchFamily="34" charset="0"/>
              <a:ea typeface="Calibri" panose="020f0502020204030204" pitchFamily="34" charset="0"/>
              <a:cs typeface="Calibri" panose="020f0502020204030204" pitchFamily="34" charset="0"/>
            </a:rPr>
            <a:t>≤Fr ≤5.5</a:t>
          </a:r>
          <a:endParaRPr lang="es-CO"/>
        </a:p>
      </dgm:t>
    </dgm:pt>
    <dgm:pt modelId="{6C02D267-3E16-47D6-B94F-B984054772BE}" type="parTrans" cxnId="{D1B2EB4A-1910-40DF-AE13-DAF28254E427}">
      <dgm:prSet/>
      <dgm:spPr/>
      <dgm:t>
        <a:bodyPr/>
        <a:lstStyle/>
        <a:p>
          <a:endParaRPr lang="es-CO"/>
        </a:p>
      </dgm:t>
    </dgm:pt>
    <dgm:pt modelId="{94185843-5D06-4FF8-997B-0610901DD9DF}">
      <dgm:prSet phldrT="[Texto]"/>
      <dgm:spPr/>
      <dgm:t>
        <a:bodyPr/>
        <a:lstStyle/>
        <a:p>
          <a:r>
            <a:rPr lang="es-CO"/>
            <a:t>Resultado Fr – 2 cifras decimales</a:t>
          </a:r>
        </a:p>
      </dgm:t>
    </dgm:pt>
    <dgm:pt modelId="{190900DD-376D-4097-9BDD-68F11477E99F}" type="sibTrans" cxnId="{D1B2EB4A-1910-40DF-AE13-DAF28254E427}">
      <dgm:prSet/>
      <dgm:spPr/>
      <dgm:t>
        <a:bodyPr/>
        <a:lstStyle/>
        <a:p>
          <a:endParaRPr lang="es-CO"/>
        </a:p>
      </dgm:t>
    </dgm:pt>
    <dgm:pt modelId="{1B7EF08C-1160-4735-B7E2-FAE1A96F2B5B}" type="sibTrans" cxnId="{3B7F7F79-3B4B-4FCC-A472-565EE1ECAB19}">
      <dgm:prSet/>
      <dgm:spPr/>
      <dgm:t>
        <a:bodyPr/>
        <a:lstStyle/>
        <a:p>
          <a:endParaRPr lang="es-CO"/>
        </a:p>
      </dgm:t>
    </dgm:pt>
    <dgm:pt modelId="{A9E65584-F2A2-4F2F-8446-F3E8496D025D}" type="pres">
      <dgm:prSet presAssocID="{A4DB3E67-97DF-4654-9EBD-9B1F88D2F215}" presName="linear">
        <dgm:presLayoutVars>
          <dgm:animLvl val="lvl"/>
          <dgm:resizeHandles val="exact"/>
        </dgm:presLayoutVars>
      </dgm:prSet>
      <dgm:spPr/>
      <dgm:t>
        <a:bodyPr/>
        <a:lstStyle/>
        <a:p/>
      </dgm:t>
    </dgm:pt>
    <dgm:pt modelId="{22BBE8C0-EB06-4424-82F3-9DE794967C8D}" type="pres">
      <dgm:prSet presAssocID="{1214210F-875F-4570-B4DA-9F7C5DABE04F}" presName="parentText" presStyleLbl="node1" presStyleCnt="3">
        <dgm:presLayoutVars>
          <dgm:chMax val="0"/>
          <dgm:bulletEnabled val="1"/>
        </dgm:presLayoutVars>
      </dgm:prSet>
      <dgm:spPr/>
      <dgm:t>
        <a:bodyPr/>
        <a:lstStyle/>
        <a:p/>
      </dgm:t>
    </dgm:pt>
    <dgm:pt modelId="{019BF9DA-A344-4290-85A0-C8EBE2C07660}" type="pres">
      <dgm:prSet presAssocID="{1214210F-875F-4570-B4DA-9F7C5DABE04F}" presName="childText" presStyleLbl="revTx" presStyleCnt="3">
        <dgm:presLayoutVars>
          <dgm:bulletEnabled val="1"/>
        </dgm:presLayoutVars>
      </dgm:prSet>
      <dgm:spPr/>
      <dgm:t>
        <a:bodyPr/>
        <a:lstStyle/>
        <a:p/>
      </dgm:t>
    </dgm:pt>
    <dgm:pt modelId="{E136DA54-2C37-494E-BD3D-AA27F77C73C3}" type="pres">
      <dgm:prSet presAssocID="{E83FC3F0-E7C5-4CAB-86DB-3110CDCDB3B4}" presName="parentText" presStyleLbl="node1" presStyleIdx="1" presStyleCnt="3">
        <dgm:presLayoutVars>
          <dgm:chMax val="0"/>
          <dgm:bulletEnabled val="1"/>
        </dgm:presLayoutVars>
      </dgm:prSet>
      <dgm:spPr/>
      <dgm:t>
        <a:bodyPr/>
        <a:lstStyle/>
        <a:p/>
      </dgm:t>
    </dgm:pt>
    <dgm:pt modelId="{9B089867-069C-490A-9EA2-EC27A3C7E568}" type="pres">
      <dgm:prSet presAssocID="{E83FC3F0-E7C5-4CAB-86DB-3110CDCDB3B4}" presName="childText" presStyleLbl="revTx" presStyleIdx="1" presStyleCnt="3">
        <dgm:presLayoutVars>
          <dgm:bulletEnabled val="1"/>
        </dgm:presLayoutVars>
      </dgm:prSet>
      <dgm:spPr/>
      <dgm:t>
        <a:bodyPr/>
        <a:lstStyle/>
        <a:p/>
      </dgm:t>
    </dgm:pt>
    <dgm:pt modelId="{7DB70102-1B2E-4CD7-9B4B-21E4C6D0D93F}" type="pres">
      <dgm:prSet presAssocID="{41515FD1-75E2-4F9A-8CD4-17867EB3F744}" presName="parentText" presStyleLbl="node1" presStyleIdx="2" presStyleCnt="3">
        <dgm:presLayoutVars>
          <dgm:chMax val="0"/>
          <dgm:bulletEnabled val="1"/>
        </dgm:presLayoutVars>
      </dgm:prSet>
      <dgm:spPr/>
      <dgm:t>
        <a:bodyPr/>
        <a:lstStyle/>
        <a:p/>
      </dgm:t>
    </dgm:pt>
    <dgm:pt modelId="{26F80B87-E139-42F9-BEF3-7FBF936BA270}" type="pres">
      <dgm:prSet presAssocID="{41515FD1-75E2-4F9A-8CD4-17867EB3F744}" presName="childText" presStyleLbl="revTx" presStyleIdx="2" presStyleCnt="3">
        <dgm:presLayoutVars>
          <dgm:bulletEnabled val="1"/>
        </dgm:presLayoutVars>
      </dgm:prSet>
      <dgm:spPr/>
      <dgm:t>
        <a:bodyPr/>
        <a:lstStyle/>
        <a:p/>
      </dgm:t>
    </dgm:pt>
  </dgm:ptLst>
  <dgm:cxnLst>
    <dgm:cxn modelId="{2EDA6AF9-DE22-47AA-BC69-CBFC783C107A}" srcId="{A4DB3E67-97DF-4654-9EBD-9B1F88D2F215}" destId="{1214210F-875F-4570-B4DA-9F7C5DABE04F}" srcOrd="0" destOrd="0" parTransId="{71FA0F77-5C27-4D5D-8E88-13FA6A1BFF82}" sibTransId="{F76110F0-63CA-4453-8AF7-151126B05DAF}"/>
    <dgm:cxn modelId="{3F97B631-8913-4BBB-A2FE-7F202B328B04}" srcId="{1214210F-875F-4570-B4DA-9F7C5DABE04F}" destId="{8F49F89C-AF70-4034-AB0D-D5680FAFBE62}" srcOrd="0" destOrd="0" parTransId="{03CE6F1B-0F1A-4F1D-A771-820B50341026}" sibTransId="{93853B47-394D-449D-AB55-38F4EA2C5D8F}"/>
    <dgm:cxn modelId="{C9B905ED-4510-41D8-AB70-D1271D5BA25D}" srcId="{A4DB3E67-97DF-4654-9EBD-9B1F88D2F215}" destId="{E83FC3F0-E7C5-4CAB-86DB-3110CDCDB3B4}" srcOrd="1" destOrd="0" parTransId="{53CA7A69-B364-4CE8-AEF2-8042AA3B458C}" sibTransId="{5695049D-FD63-451A-BB27-78F8FAF7C4E9}"/>
    <dgm:cxn modelId="{12092A71-887C-4F01-8C82-5FFD4A20040A}" srcId="{E83FC3F0-E7C5-4CAB-86DB-3110CDCDB3B4}" destId="{492EB803-0A3A-4D36-B71D-43310DEF05D8}" srcOrd="0" destOrd="0" parTransId="{2623F140-EB38-4A0E-A066-CA864173C24E}" sibTransId="{59D34CA5-20AD-4610-8944-39811E0B1484}"/>
    <dgm:cxn modelId="{3B7F7F79-3B4B-4FCC-A472-565EE1ECAB19}" srcId="{A4DB3E67-97DF-4654-9EBD-9B1F88D2F215}" destId="{41515FD1-75E2-4F9A-8CD4-17867EB3F744}" srcOrd="2" destOrd="0" parTransId="{7DE03D69-1576-4095-9CAB-D57A753AE2C0}" sibTransId="{1B7EF08C-1160-4735-B7E2-FAE1A96F2B5B}"/>
    <dgm:cxn modelId="{D1B2EB4A-1910-40DF-AE13-DAF28254E427}" srcId="{41515FD1-75E2-4F9A-8CD4-17867EB3F744}" destId="{94185843-5D06-4FF8-997B-0610901DD9DF}" srcOrd="0" destOrd="0" parTransId="{6C02D267-3E16-47D6-B94F-B984054772BE}" sibTransId="{190900DD-376D-4097-9BDD-68F11477E99F}"/>
    <dgm:cxn modelId="{B3D6C1F3-7DE7-426D-B877-BD9347611958}" type="presOf" srcId="{A4DB3E67-97DF-4654-9EBD-9B1F88D2F215}" destId="{A9E65584-F2A2-4F2F-8446-F3E8496D025D}" srcOrd="0" destOrd="0" presId="urn:microsoft.com/office/officeart/2005/8/layout/vList2"/>
    <dgm:cxn modelId="{64DC552D-D49C-4049-834B-385C31689E86}" type="presParOf" srcId="{A9E65584-F2A2-4F2F-8446-F3E8496D025D}" destId="{22BBE8C0-EB06-4424-82F3-9DE794967C8D}" srcOrd="0" destOrd="0" presId="urn:microsoft.com/office/officeart/2005/8/layout/vList2"/>
    <dgm:cxn modelId="{994D80B3-D967-4F7A-AD3C-64AF16BDB529}" type="presOf" srcId="{1214210F-875F-4570-B4DA-9F7C5DABE04F}" destId="{22BBE8C0-EB06-4424-82F3-9DE794967C8D}" srcOrd="0" destOrd="0" presId="urn:microsoft.com/office/officeart/2005/8/layout/vList2"/>
    <dgm:cxn modelId="{12055178-EE54-4BBA-89F7-3AAC7216D4BF}" type="presParOf" srcId="{A9E65584-F2A2-4F2F-8446-F3E8496D025D}" destId="{019BF9DA-A344-4290-85A0-C8EBE2C07660}" srcOrd="1" destOrd="0" presId="urn:microsoft.com/office/officeart/2005/8/layout/vList2"/>
    <dgm:cxn modelId="{D60360A1-C3CC-420F-98A0-DBC1FC2B794B}" type="presOf" srcId="{8F49F89C-AF70-4034-AB0D-D5680FAFBE62}" destId="{019BF9DA-A344-4290-85A0-C8EBE2C07660}" srcOrd="0" destOrd="0" presId="urn:microsoft.com/office/officeart/2005/8/layout/vList2"/>
    <dgm:cxn modelId="{4668B620-5C40-4E6C-BB8E-A7746A73021B}" type="presParOf" srcId="{A9E65584-F2A2-4F2F-8446-F3E8496D025D}" destId="{E136DA54-2C37-494E-BD3D-AA27F77C73C3}" srcOrd="2" destOrd="0" presId="urn:microsoft.com/office/officeart/2005/8/layout/vList2"/>
    <dgm:cxn modelId="{82E2B50C-0DAB-4F8D-8BA6-34652D253A14}" type="presOf" srcId="{E83FC3F0-E7C5-4CAB-86DB-3110CDCDB3B4}" destId="{E136DA54-2C37-494E-BD3D-AA27F77C73C3}" srcOrd="0" destOrd="0" presId="urn:microsoft.com/office/officeart/2005/8/layout/vList2"/>
    <dgm:cxn modelId="{9E8E21E5-B17E-45EA-8659-1E9F22ECB07A}" type="presParOf" srcId="{A9E65584-F2A2-4F2F-8446-F3E8496D025D}" destId="{9B089867-069C-490A-9EA2-EC27A3C7E568}" srcOrd="3" destOrd="0" presId="urn:microsoft.com/office/officeart/2005/8/layout/vList2"/>
    <dgm:cxn modelId="{A10EBB4B-7DA8-43D7-9622-B14215FD33E5}" type="presOf" srcId="{492EB803-0A3A-4D36-B71D-43310DEF05D8}" destId="{9B089867-069C-490A-9EA2-EC27A3C7E568}" srcOrd="0" destOrd="0" presId="urn:microsoft.com/office/officeart/2005/8/layout/vList2"/>
    <dgm:cxn modelId="{78E05C5B-C312-4B40-853F-702B6B7E9324}" type="presParOf" srcId="{A9E65584-F2A2-4F2F-8446-F3E8496D025D}" destId="{7DB70102-1B2E-4CD7-9B4B-21E4C6D0D93F}" srcOrd="4" destOrd="0" presId="urn:microsoft.com/office/officeart/2005/8/layout/vList2"/>
    <dgm:cxn modelId="{67C3E5D9-CB27-434F-9117-99AECC5F0C17}" type="presOf" srcId="{41515FD1-75E2-4F9A-8CD4-17867EB3F744}" destId="{7DB70102-1B2E-4CD7-9B4B-21E4C6D0D93F}" srcOrd="0" destOrd="0" presId="urn:microsoft.com/office/officeart/2005/8/layout/vList2"/>
    <dgm:cxn modelId="{0B8D3550-089F-4831-842A-3802E7CF77ED}" type="presParOf" srcId="{A9E65584-F2A2-4F2F-8446-F3E8496D025D}" destId="{26F80B87-E139-42F9-BEF3-7FBF936BA270}" srcOrd="5" destOrd="0" presId="urn:microsoft.com/office/officeart/2005/8/layout/vList2"/>
    <dgm:cxn modelId="{61201DB1-9C73-4463-AE2A-BFAC239DC8EB}" type="presOf" srcId="{94185843-5D06-4FF8-997B-0610901DD9DF}" destId="{26F80B87-E139-42F9-BEF3-7FBF936BA270}"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7.xml><?xml version="1.0" encoding="utf-8"?>
<dgm:dataModel xmlns:a="http://schemas.openxmlformats.org/drawingml/2006/main" xmlns:r="http://schemas.openxmlformats.org/officeDocument/2006/relationships" xmlns:dgm="http://schemas.openxmlformats.org/drawingml/2006/diagram">
  <dgm:ptLst>
    <dgm:pt modelId="{A4DB3E67-97DF-4654-9EBD-9B1F88D2F21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CO"/>
        </a:p>
      </dgm:t>
    </dgm:pt>
    <dgm:pt modelId="{71FA0F77-5C27-4D5D-8E88-13FA6A1BFF82}" type="parTrans" cxnId="{931C7C95-F0F8-436F-90A4-3E0BDFF7CA05}">
      <dgm:prSet/>
      <dgm:spPr/>
      <dgm:t>
        <a:bodyPr/>
        <a:lstStyle/>
        <a:p>
          <a:endParaRPr lang="es-CO"/>
        </a:p>
      </dgm:t>
    </dgm:pt>
    <dgm:pt modelId="{1214210F-875F-4570-B4DA-9F7C5DABE04F}">
      <dgm:prSet phldrT="[Texto]"/>
      <dgm:spPr/>
      <dgm:t>
        <a:bodyPr/>
        <a:lstStyle/>
        <a:p>
          <a:r>
            <a:rPr lang="es-CO"/>
            <a:t>Factor Regional por cuenca o tramo de cuenca </a:t>
          </a:r>
          <a:r>
            <a:rPr lang="es-MX"/>
            <a:t>FR1 = FR0 + (Cc / Cm) </a:t>
          </a:r>
          <a:endParaRPr lang="es-CO"/>
        </a:p>
      </dgm:t>
    </dgm:pt>
    <dgm:pt modelId="{482D742F-AFA5-4884-927B-D4681B00CBDC}" type="parTrans" cxnId="{84C3C6B3-B0C9-4DD0-B8AB-650EB13F2EDE}">
      <dgm:prSet/>
      <dgm:spPr/>
      <dgm:t>
        <a:bodyPr/>
        <a:lstStyle/>
        <a:p>
          <a:endParaRPr lang="es-CO"/>
        </a:p>
      </dgm:t>
    </dgm:pt>
    <dgm:pt modelId="{015A3F18-5EF0-42BC-9488-B7E49C3BD2DB}">
      <dgm:prSet phldrT="[Texto]"/>
      <dgm:spPr/>
      <dgm:t>
        <a:bodyPr/>
        <a:lstStyle/>
        <a:p>
          <a:endParaRPr lang="es-CO"/>
        </a:p>
      </dgm:t>
    </dgm:pt>
    <dgm:pt modelId="{27CF8CAD-5080-466A-82E0-BABF98B5A8CB}" type="sibTrans" cxnId="{84C3C6B3-B0C9-4DD0-B8AB-650EB13F2EDE}">
      <dgm:prSet/>
      <dgm:spPr/>
      <dgm:t>
        <a:bodyPr/>
        <a:lstStyle/>
        <a:p>
          <a:endParaRPr lang="es-CO"/>
        </a:p>
      </dgm:t>
    </dgm:pt>
    <dgm:pt modelId="{F76110F0-63CA-4453-8AF7-151126B05DAF}" type="sibTrans" cxnId="{931C7C95-F0F8-436F-90A4-3E0BDFF7CA05}">
      <dgm:prSet/>
      <dgm:spPr/>
      <dgm:t>
        <a:bodyPr/>
        <a:lstStyle/>
        <a:p>
          <a:endParaRPr lang="es-CO"/>
        </a:p>
      </dgm:t>
    </dgm:pt>
    <dgm:pt modelId="{53CA7A69-B364-4CE8-AEF2-8042AA3B458C}" type="parTrans" cxnId="{0A99AAFA-F089-496C-987F-4E12BF96AED5}">
      <dgm:prSet/>
      <dgm:spPr/>
      <dgm:t>
        <a:bodyPr/>
        <a:lstStyle/>
        <a:p>
          <a:endParaRPr lang="es-CO"/>
        </a:p>
      </dgm:t>
    </dgm:pt>
    <dgm:pt modelId="{E83FC3F0-E7C5-4CAB-86DB-3110CDCDB3B4}">
      <dgm:prSet phldrT="[Texto]"/>
      <dgm:spPr/>
      <dgm:t>
        <a:bodyPr/>
        <a:lstStyle/>
        <a:p>
          <a:r>
            <a:rPr lang="es-MX"/>
            <a:t>Cálculo del Fr solo cuando Cc &gt; Cm para el año de evaluación </a:t>
          </a:r>
          <a:endParaRPr lang="es-CO"/>
        </a:p>
      </dgm:t>
    </dgm:pt>
    <dgm:pt modelId="{5695049D-FD63-451A-BB27-78F8FAF7C4E9}" type="sibTrans" cxnId="{0A99AAFA-F089-496C-987F-4E12BF96AED5}">
      <dgm:prSet/>
      <dgm:spPr/>
      <dgm:t>
        <a:bodyPr/>
        <a:lstStyle/>
        <a:p>
          <a:endParaRPr lang="es-CO"/>
        </a:p>
      </dgm:t>
    </dgm:pt>
    <dgm:pt modelId="{A9E65584-F2A2-4F2F-8446-F3E8496D025D}" type="pres">
      <dgm:prSet presAssocID="{A4DB3E67-97DF-4654-9EBD-9B1F88D2F215}" presName="linear">
        <dgm:presLayoutVars>
          <dgm:animLvl val="lvl"/>
          <dgm:resizeHandles val="exact"/>
        </dgm:presLayoutVars>
      </dgm:prSet>
      <dgm:spPr/>
      <dgm:t>
        <a:bodyPr/>
        <a:lstStyle/>
        <a:p/>
      </dgm:t>
    </dgm:pt>
    <dgm:pt modelId="{22BBE8C0-EB06-4424-82F3-9DE794967C8D}" type="pres">
      <dgm:prSet presAssocID="{1214210F-875F-4570-B4DA-9F7C5DABE04F}" presName="parentText" presStyleLbl="node1" presStyleCnt="2">
        <dgm:presLayoutVars>
          <dgm:chMax val="0"/>
          <dgm:bulletEnabled val="1"/>
        </dgm:presLayoutVars>
      </dgm:prSet>
      <dgm:spPr/>
      <dgm:t>
        <a:bodyPr/>
        <a:lstStyle/>
        <a:p/>
      </dgm:t>
    </dgm:pt>
    <dgm:pt modelId="{942CFBA3-F0D9-49D2-847B-C3839FD1B88C}" type="pres">
      <dgm:prSet presAssocID="{1214210F-875F-4570-B4DA-9F7C5DABE04F}" presName="childText" presStyleLbl="revTx" presStyleCnt="1">
        <dgm:presLayoutVars>
          <dgm:bulletEnabled val="1"/>
        </dgm:presLayoutVars>
      </dgm:prSet>
      <dgm:spPr/>
      <dgm:t>
        <a:bodyPr/>
        <a:lstStyle/>
        <a:p/>
      </dgm:t>
    </dgm:pt>
    <dgm:pt modelId="{E136DA54-2C37-494E-BD3D-AA27F77C73C3}" type="pres">
      <dgm:prSet presAssocID="{E83FC3F0-E7C5-4CAB-86DB-3110CDCDB3B4}" presName="parentText" presStyleLbl="node1" presStyleIdx="1" presStyleCnt="2">
        <dgm:presLayoutVars>
          <dgm:chMax val="0"/>
          <dgm:bulletEnabled val="1"/>
        </dgm:presLayoutVars>
      </dgm:prSet>
      <dgm:spPr/>
      <dgm:t>
        <a:bodyPr/>
        <a:lstStyle/>
        <a:p/>
      </dgm:t>
    </dgm:pt>
  </dgm:ptLst>
  <dgm:cxnLst>
    <dgm:cxn modelId="{931C7C95-F0F8-436F-90A4-3E0BDFF7CA05}" srcId="{A4DB3E67-97DF-4654-9EBD-9B1F88D2F215}" destId="{1214210F-875F-4570-B4DA-9F7C5DABE04F}" srcOrd="0" destOrd="0" parTransId="{71FA0F77-5C27-4D5D-8E88-13FA6A1BFF82}" sibTransId="{F76110F0-63CA-4453-8AF7-151126B05DAF}"/>
    <dgm:cxn modelId="{84C3C6B3-B0C9-4DD0-B8AB-650EB13F2EDE}" srcId="{1214210F-875F-4570-B4DA-9F7C5DABE04F}" destId="{015A3F18-5EF0-42BC-9488-B7E49C3BD2DB}" srcOrd="0" destOrd="0" parTransId="{482D742F-AFA5-4884-927B-D4681B00CBDC}" sibTransId="{27CF8CAD-5080-466A-82E0-BABF98B5A8CB}"/>
    <dgm:cxn modelId="{0A99AAFA-F089-496C-987F-4E12BF96AED5}" srcId="{A4DB3E67-97DF-4654-9EBD-9B1F88D2F215}" destId="{E83FC3F0-E7C5-4CAB-86DB-3110CDCDB3B4}" srcOrd="1" destOrd="0" parTransId="{53CA7A69-B364-4CE8-AEF2-8042AA3B458C}" sibTransId="{5695049D-FD63-451A-BB27-78F8FAF7C4E9}"/>
    <dgm:cxn modelId="{D198C982-10E4-465E-80A3-C6110DA51980}" type="presOf" srcId="{A4DB3E67-97DF-4654-9EBD-9B1F88D2F215}" destId="{A9E65584-F2A2-4F2F-8446-F3E8496D025D}" srcOrd="0" destOrd="0" presId="urn:microsoft.com/office/officeart/2005/8/layout/vList2"/>
    <dgm:cxn modelId="{5E2B6069-870A-447C-A27D-95B7252DD2B3}" type="presParOf" srcId="{A9E65584-F2A2-4F2F-8446-F3E8496D025D}" destId="{22BBE8C0-EB06-4424-82F3-9DE794967C8D}" srcOrd="0" destOrd="0" presId="urn:microsoft.com/office/officeart/2005/8/layout/vList2"/>
    <dgm:cxn modelId="{446015C0-FD5C-48A0-8FB7-904519BE66D6}" type="presOf" srcId="{1214210F-875F-4570-B4DA-9F7C5DABE04F}" destId="{22BBE8C0-EB06-4424-82F3-9DE794967C8D}" srcOrd="0" destOrd="0" presId="urn:microsoft.com/office/officeart/2005/8/layout/vList2"/>
    <dgm:cxn modelId="{08345341-9638-4576-8969-00D65BA6D8C1}" type="presParOf" srcId="{A9E65584-F2A2-4F2F-8446-F3E8496D025D}" destId="{942CFBA3-F0D9-49D2-847B-C3839FD1B88C}" srcOrd="1" destOrd="0" presId="urn:microsoft.com/office/officeart/2005/8/layout/vList2"/>
    <dgm:cxn modelId="{96590058-C167-4093-96B1-E1DCC189F790}" type="presOf" srcId="{015A3F18-5EF0-42BC-9488-B7E49C3BD2DB}" destId="{942CFBA3-F0D9-49D2-847B-C3839FD1B88C}" srcOrd="0" destOrd="0" presId="urn:microsoft.com/office/officeart/2005/8/layout/vList2"/>
    <dgm:cxn modelId="{AF18875C-5509-40D1-93CE-6A9549163ED4}" type="presParOf" srcId="{A9E65584-F2A2-4F2F-8446-F3E8496D025D}" destId="{E136DA54-2C37-494E-BD3D-AA27F77C73C3}" srcOrd="2" destOrd="0" presId="urn:microsoft.com/office/officeart/2005/8/layout/vList2"/>
    <dgm:cxn modelId="{F32907E3-4BD0-4A48-B725-B24DE6120487}" type="presOf" srcId="{E83FC3F0-E7C5-4CAB-86DB-3110CDCDB3B4}" destId="{E136DA54-2C37-494E-BD3D-AA27F77C73C3}"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8.xml><?xml version="1.0" encoding="utf-8"?>
<dgm:dataModel xmlns:a="http://schemas.openxmlformats.org/drawingml/2006/main" xmlns:r="http://schemas.openxmlformats.org/officeDocument/2006/relationships" xmlns:dgm="http://schemas.openxmlformats.org/drawingml/2006/diagram">
  <dgm:ptLst>
    <dgm:pt modelId="{A4DB3E67-97DF-4654-9EBD-9B1F88D2F21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CO"/>
        </a:p>
      </dgm:t>
    </dgm:pt>
    <dgm:pt modelId="{71FA0F77-5C27-4D5D-8E88-13FA6A1BFF82}" type="parTrans" cxnId="{88C7F497-17CB-4A53-B4F1-A624079A4035}">
      <dgm:prSet/>
      <dgm:spPr/>
      <dgm:t>
        <a:bodyPr/>
        <a:lstStyle/>
        <a:p>
          <a:endParaRPr lang="es-CO"/>
        </a:p>
      </dgm:t>
    </dgm:pt>
    <dgm:pt modelId="{1214210F-875F-4570-B4DA-9F7C5DABE04F}">
      <dgm:prSet phldrT="[Texto]" custT="1"/>
      <dgm:spPr/>
      <dgm:t>
        <a:bodyPr/>
        <a:lstStyle/>
        <a:p>
          <a:r>
            <a:rPr lang="es-MX" sz="2100"/>
            <a:t>Año 1 de evaluación:                                                 </a:t>
          </a:r>
        </a:p>
        <a:p>
          <a:r>
            <a:rPr lang="es-MX" sz="2100"/>
            <a:t>Fr</a:t>
          </a:r>
          <a:r>
            <a:rPr lang="es-MX" sz="1400"/>
            <a:t>0</a:t>
          </a:r>
          <a:r>
            <a:rPr lang="es-MX" sz="2100"/>
            <a:t> = 0.00, cuando se cumple meta en quinquenio anterior                                                                  Fr</a:t>
          </a:r>
          <a:r>
            <a:rPr lang="es-MX" sz="1600"/>
            <a:t>1</a:t>
          </a:r>
          <a:r>
            <a:rPr lang="es-MX" sz="2100"/>
            <a:t> = Fr</a:t>
          </a:r>
          <a:r>
            <a:rPr lang="es-MX" sz="1600"/>
            <a:t>0</a:t>
          </a:r>
          <a:r>
            <a:rPr lang="es-MX" sz="2100"/>
            <a:t> + (Cc1 /Cm) Fr</a:t>
          </a:r>
          <a:r>
            <a:rPr lang="es-MX" sz="1600"/>
            <a:t>1</a:t>
          </a:r>
          <a:r>
            <a:rPr lang="es-MX" sz="2100"/>
            <a:t> = 0.00+ (Cc</a:t>
          </a:r>
          <a:r>
            <a:rPr lang="es-MX" sz="1600"/>
            <a:t>1</a:t>
          </a:r>
          <a:r>
            <a:rPr lang="es-MX" sz="2100"/>
            <a:t> /Cm)</a:t>
          </a:r>
          <a:endParaRPr lang="es-CO" sz="2100"/>
        </a:p>
      </dgm:t>
    </dgm:pt>
    <dgm:pt modelId="{F76110F0-63CA-4453-8AF7-151126B05DAF}" type="sibTrans" cxnId="{88C7F497-17CB-4A53-B4F1-A624079A4035}">
      <dgm:prSet/>
      <dgm:spPr/>
      <dgm:t>
        <a:bodyPr/>
        <a:lstStyle/>
        <a:p>
          <a:endParaRPr lang="es-CO"/>
        </a:p>
      </dgm:t>
    </dgm:pt>
    <dgm:pt modelId="{53CA7A69-B364-4CE8-AEF2-8042AA3B458C}" type="parTrans" cxnId="{CB13BEC5-7044-40FB-B9F3-9740C155F3B4}">
      <dgm:prSet/>
      <dgm:spPr/>
      <dgm:t>
        <a:bodyPr/>
        <a:lstStyle/>
        <a:p>
          <a:endParaRPr lang="es-CO"/>
        </a:p>
      </dgm:t>
    </dgm:pt>
    <dgm:pt modelId="{E83FC3F0-E7C5-4CAB-86DB-3110CDCDB3B4}">
      <dgm:prSet phldrT="[Texto]" custT="1"/>
      <dgm:spPr/>
      <dgm:t>
        <a:bodyPr/>
        <a:lstStyle/>
        <a:p>
          <a:r>
            <a:rPr lang="es-MX" sz="1600"/>
            <a:t>Año 1 de evaluación:              </a:t>
          </a:r>
        </a:p>
        <a:p>
          <a:r>
            <a:rPr lang="es-MX" sz="1600"/>
            <a:t>Fr</a:t>
          </a:r>
          <a:r>
            <a:rPr lang="es-MX" sz="1100"/>
            <a:t>0</a:t>
          </a:r>
          <a:r>
            <a:rPr lang="es-MX" sz="1600"/>
            <a:t> = Fr año anterior , cuando no se cumple la meta del quinquenio anterior </a:t>
          </a:r>
        </a:p>
        <a:p>
          <a:r>
            <a:rPr lang="es-MX" sz="1600"/>
            <a:t>Fr</a:t>
          </a:r>
          <a:r>
            <a:rPr lang="es-MX" sz="1100"/>
            <a:t>1</a:t>
          </a:r>
          <a:r>
            <a:rPr lang="es-MX" sz="1600"/>
            <a:t> = Fr</a:t>
          </a:r>
          <a:r>
            <a:rPr lang="es-MX" sz="1050"/>
            <a:t>0</a:t>
          </a:r>
          <a:r>
            <a:rPr lang="es-MX" sz="1600"/>
            <a:t> + (Cc1 /Cm) Fr</a:t>
          </a:r>
          <a:r>
            <a:rPr lang="es-MX" sz="1100"/>
            <a:t>1</a:t>
          </a:r>
          <a:r>
            <a:rPr lang="es-MX" sz="1600"/>
            <a:t> = Fr año anterior + (Cc1 /Cm)  </a:t>
          </a:r>
          <a:endParaRPr lang="es-CO" sz="1600"/>
        </a:p>
      </dgm:t>
    </dgm:pt>
    <dgm:pt modelId="{5695049D-FD63-451A-BB27-78F8FAF7C4E9}" type="sibTrans" cxnId="{CB13BEC5-7044-40FB-B9F3-9740C155F3B4}">
      <dgm:prSet/>
      <dgm:spPr/>
      <dgm:t>
        <a:bodyPr/>
        <a:lstStyle/>
        <a:p>
          <a:endParaRPr lang="es-CO"/>
        </a:p>
      </dgm:t>
    </dgm:pt>
    <dgm:pt modelId="{A9E65584-F2A2-4F2F-8446-F3E8496D025D}" type="pres">
      <dgm:prSet presAssocID="{A4DB3E67-97DF-4654-9EBD-9B1F88D2F215}" presName="linear">
        <dgm:presLayoutVars>
          <dgm:animLvl val="lvl"/>
          <dgm:resizeHandles val="exact"/>
        </dgm:presLayoutVars>
      </dgm:prSet>
      <dgm:spPr/>
      <dgm:t>
        <a:bodyPr/>
        <a:lstStyle/>
        <a:p/>
      </dgm:t>
    </dgm:pt>
    <dgm:pt modelId="{22BBE8C0-EB06-4424-82F3-9DE794967C8D}" type="pres">
      <dgm:prSet presAssocID="{1214210F-875F-4570-B4DA-9F7C5DABE04F}" presName="parentText" presStyleLbl="node1" presStyleCnt="2">
        <dgm:presLayoutVars>
          <dgm:chMax val="0"/>
          <dgm:bulletEnabled val="1"/>
        </dgm:presLayoutVars>
      </dgm:prSet>
      <dgm:spPr/>
      <dgm:t>
        <a:bodyPr/>
        <a:lstStyle/>
        <a:p/>
      </dgm:t>
    </dgm:pt>
    <dgm:pt modelId="{BFBC6E40-4649-4CE2-B3A9-8983D7E5C59A}" type="pres">
      <dgm:prSet presAssocID="{F76110F0-63CA-4453-8AF7-151126B05DAF}" presName="spacer"/>
      <dgm:spPr/>
      <dgm:t>
        <a:bodyPr/>
        <a:lstStyle/>
        <a:p/>
      </dgm:t>
    </dgm:pt>
    <dgm:pt modelId="{E136DA54-2C37-494E-BD3D-AA27F77C73C3}" type="pres">
      <dgm:prSet presAssocID="{E83FC3F0-E7C5-4CAB-86DB-3110CDCDB3B4}" presName="parentText" presStyleLbl="node1" presStyleIdx="1" presStyleCnt="2">
        <dgm:presLayoutVars>
          <dgm:chMax val="0"/>
          <dgm:bulletEnabled val="1"/>
        </dgm:presLayoutVars>
      </dgm:prSet>
      <dgm:spPr/>
      <dgm:t>
        <a:bodyPr/>
        <a:lstStyle/>
        <a:p/>
      </dgm:t>
    </dgm:pt>
  </dgm:ptLst>
  <dgm:cxnLst>
    <dgm:cxn modelId="{88C7F497-17CB-4A53-B4F1-A624079A4035}" srcId="{A4DB3E67-97DF-4654-9EBD-9B1F88D2F215}" destId="{1214210F-875F-4570-B4DA-9F7C5DABE04F}" srcOrd="0" destOrd="0" parTransId="{71FA0F77-5C27-4D5D-8E88-13FA6A1BFF82}" sibTransId="{F76110F0-63CA-4453-8AF7-151126B05DAF}"/>
    <dgm:cxn modelId="{CB13BEC5-7044-40FB-B9F3-9740C155F3B4}" srcId="{A4DB3E67-97DF-4654-9EBD-9B1F88D2F215}" destId="{E83FC3F0-E7C5-4CAB-86DB-3110CDCDB3B4}" srcOrd="1" destOrd="0" parTransId="{53CA7A69-B364-4CE8-AEF2-8042AA3B458C}" sibTransId="{5695049D-FD63-451A-BB27-78F8FAF7C4E9}"/>
    <dgm:cxn modelId="{14D1865D-825B-4564-AF56-237F7CE03A22}" type="presOf" srcId="{A4DB3E67-97DF-4654-9EBD-9B1F88D2F215}" destId="{A9E65584-F2A2-4F2F-8446-F3E8496D025D}" srcOrd="0" destOrd="0" presId="urn:microsoft.com/office/officeart/2005/8/layout/vList2"/>
    <dgm:cxn modelId="{D77DAAF1-9030-4781-8897-95DAC6BD09AE}" type="presParOf" srcId="{A9E65584-F2A2-4F2F-8446-F3E8496D025D}" destId="{22BBE8C0-EB06-4424-82F3-9DE794967C8D}" srcOrd="0" destOrd="0" presId="urn:microsoft.com/office/officeart/2005/8/layout/vList2"/>
    <dgm:cxn modelId="{1EA670CE-7337-4590-9D79-D401994FD13B}" type="presOf" srcId="{1214210F-875F-4570-B4DA-9F7C5DABE04F}" destId="{22BBE8C0-EB06-4424-82F3-9DE794967C8D}" srcOrd="0" destOrd="0" presId="urn:microsoft.com/office/officeart/2005/8/layout/vList2"/>
    <dgm:cxn modelId="{C4C1F4DB-98C7-434A-8877-E7325BA953C9}" type="presParOf" srcId="{A9E65584-F2A2-4F2F-8446-F3E8496D025D}" destId="{BFBC6E40-4649-4CE2-B3A9-8983D7E5C59A}" srcOrd="1" destOrd="0" presId="urn:microsoft.com/office/officeart/2005/8/layout/vList2"/>
    <dgm:cxn modelId="{28C6A537-DC70-42F4-B7D0-9BA5033D4FE0}" type="presParOf" srcId="{A9E65584-F2A2-4F2F-8446-F3E8496D025D}" destId="{E136DA54-2C37-494E-BD3D-AA27F77C73C3}" srcOrd="2" destOrd="0" presId="urn:microsoft.com/office/officeart/2005/8/layout/vList2"/>
    <dgm:cxn modelId="{56D33849-B10A-42BE-948D-29698EDCEA00}" type="presOf" srcId="{E83FC3F0-E7C5-4CAB-86DB-3110CDCDB3B4}" destId="{E136DA54-2C37-494E-BD3D-AA27F77C73C3}"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9.xml><?xml version="1.0" encoding="utf-8"?>
<dgm:dataModel xmlns:a="http://schemas.openxmlformats.org/drawingml/2006/main" xmlns:r="http://schemas.openxmlformats.org/officeDocument/2006/relationships" xmlns:dgm="http://schemas.openxmlformats.org/drawingml/2006/diagram">
  <dgm:ptLst>
    <dgm:pt modelId="{A9B2A7DC-B9DE-4B72-8814-CB36E8EDE5D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O"/>
        </a:p>
      </dgm:t>
    </dgm:pt>
    <dgm:pt modelId="{BA7876AC-86FB-4F42-AB1A-DE33D7338C48}" type="parTrans" cxnId="{D4DC72B4-059B-4231-B0D1-BA446FCE2567}">
      <dgm:prSet/>
      <dgm:spPr/>
      <dgm:t>
        <a:bodyPr/>
        <a:lstStyle/>
        <a:p>
          <a:endParaRPr lang="es-CO"/>
        </a:p>
      </dgm:t>
    </dgm:pt>
    <dgm:pt modelId="{E6D7AEF8-A616-4884-A2B4-5D8C5E0BF3FF}">
      <dgm:prSet phldrT="[Texto]"/>
      <dgm:spPr/>
      <dgm:t>
        <a:bodyPr/>
        <a:lstStyle/>
        <a:p>
          <a:pPr algn="ctr"/>
          <a:r>
            <a:rPr lang="es-CO" b="0">
              <a:solidFill>
                <a:schemeClr val="tx1"/>
              </a:solidFill>
              <a:latin typeface="+mj-lt"/>
              <a:cs typeface="Arial" panose="020b0604020202020204" pitchFamily="34" charset="0"/>
            </a:rPr>
            <a:t>SUJETO PASIVO:</a:t>
          </a:r>
        </a:p>
        <a:p>
          <a:pPr algn="just"/>
          <a:r>
            <a:rPr lang="es-CO" b="0">
              <a:solidFill>
                <a:schemeClr val="tx1"/>
              </a:solidFill>
              <a:latin typeface="+mj-lt"/>
              <a:cs typeface="Arial" panose="020b0604020202020204" pitchFamily="34" charset="0"/>
            </a:rPr>
            <a:t>Presenta a la AAC la </a:t>
          </a:r>
          <a:r>
            <a:rPr lang="es-CO" b="0" i="1">
              <a:solidFill>
                <a:schemeClr val="tx1"/>
              </a:solidFill>
              <a:latin typeface="+mj-lt"/>
              <a:cs typeface="Arial" panose="020b0604020202020204" pitchFamily="34" charset="0"/>
            </a:rPr>
            <a:t>AUTODECLARACIÓN</a:t>
          </a:r>
          <a:r>
            <a:rPr lang="es-CO" b="0">
              <a:solidFill>
                <a:schemeClr val="tx1"/>
              </a:solidFill>
              <a:latin typeface="+mj-lt"/>
              <a:cs typeface="Arial" panose="020b0604020202020204" pitchFamily="34" charset="0"/>
            </a:rPr>
            <a:t> de sus vertimientos  para el periodo de facturación y cobro establecido  (no podrá ser superior a un año)</a:t>
          </a:r>
          <a:endParaRPr lang="es-CO" b="0">
            <a:solidFill>
              <a:schemeClr val="tx1"/>
            </a:solidFill>
          </a:endParaRPr>
        </a:p>
      </dgm:t>
    </dgm:pt>
    <dgm:pt modelId="{A08841AF-EA73-4B05-9C89-F2DF295C4825}" type="parTrans" cxnId="{0168603F-274C-45EE-9873-565AADF213A8}">
      <dgm:prSet/>
      <dgm:spPr/>
      <dgm:t>
        <a:bodyPr/>
        <a:lstStyle/>
        <a:p>
          <a:endParaRPr lang="es-CO"/>
        </a:p>
      </dgm:t>
    </dgm:pt>
    <dgm:pt modelId="{536DC8FD-F2E4-4679-83DA-D2B60B30529C}">
      <dgm:prSet phldrT="[Texto]" custT="1"/>
      <dgm:spPr/>
      <dgm:t>
        <a:bodyPr/>
        <a:lstStyle/>
        <a:p>
          <a:pPr algn="l">
            <a:buFont typeface="Arial" panose="020b0604020202020204" pitchFamily="34" charset="0"/>
            <a:buChar char="•"/>
          </a:pPr>
          <a:r>
            <a:rPr lang="es-CO" sz="1600" i="1" u="none">
              <a:latin typeface="+mj-lt"/>
              <a:cs typeface="Arial" panose="020b0604020202020204" pitchFamily="34" charset="0"/>
            </a:rPr>
            <a:t>Mínimo una caracterización anual representativa de los vertimientos y  soportes de información.</a:t>
          </a:r>
          <a:r>
            <a:rPr lang="es-CO" sz="1600" u="none">
              <a:latin typeface="+mj-lt"/>
              <a:cs typeface="Arial" panose="020b0604020202020204" pitchFamily="34" charset="0"/>
            </a:rPr>
            <a:t> </a:t>
          </a:r>
          <a:endParaRPr lang="es-CO" sz="1600" u="none"/>
        </a:p>
      </dgm:t>
    </dgm:pt>
    <dgm:pt modelId="{0CBFE328-1C7C-4F4B-9548-9FD332B297D0}" type="sibTrans" cxnId="{0168603F-274C-45EE-9873-565AADF213A8}">
      <dgm:prSet/>
      <dgm:spPr/>
      <dgm:t>
        <a:bodyPr/>
        <a:lstStyle/>
        <a:p>
          <a:endParaRPr lang="es-CO"/>
        </a:p>
      </dgm:t>
    </dgm:pt>
    <dgm:pt modelId="{A994D594-4A91-4CE1-AC09-ADAED2C3AAAA}" type="parTrans" cxnId="{33E936B9-E75F-48D7-8D29-C51187FA3231}">
      <dgm:prSet/>
      <dgm:spPr/>
      <dgm:t>
        <a:bodyPr/>
        <a:lstStyle/>
        <a:p>
          <a:endParaRPr lang="es-CO"/>
        </a:p>
      </dgm:t>
    </dgm:pt>
    <dgm:pt modelId="{0F3039A9-DA3F-4213-8AD5-72199ABB8380}">
      <dgm:prSet custT="1"/>
      <dgm:spPr/>
      <dgm:t>
        <a:bodyPr/>
        <a:lstStyle/>
        <a:p>
          <a:pPr algn="l"/>
          <a:r>
            <a:rPr lang="es-CO" sz="1600" i="1" u="none">
              <a:latin typeface="+mj-lt"/>
              <a:cs typeface="Arial" panose="020b0604020202020204" pitchFamily="34" charset="0"/>
            </a:rPr>
            <a:t>Especificar la información mensual relacionada con las cargas vertidas</a:t>
          </a:r>
          <a:endParaRPr lang="es-CO" sz="1600" i="1" u="none">
            <a:latin typeface="+mj-lt"/>
            <a:cs typeface="Arial" pitchFamily="34" charset="0"/>
          </a:endParaRPr>
        </a:p>
      </dgm:t>
    </dgm:pt>
    <dgm:pt modelId="{A67F4387-7F98-40FD-A84D-FC3D3231A295}" type="sibTrans" cxnId="{33E936B9-E75F-48D7-8D29-C51187FA3231}">
      <dgm:prSet/>
      <dgm:spPr/>
      <dgm:t>
        <a:bodyPr/>
        <a:lstStyle/>
        <a:p>
          <a:endParaRPr lang="es-CO"/>
        </a:p>
      </dgm:t>
    </dgm:pt>
    <dgm:pt modelId="{DFCA3C50-E1CC-43A8-BDAB-CF078ECC254B}" type="parTrans" cxnId="{6810C743-F9C0-4832-9C39-0A81063EAD22}">
      <dgm:prSet/>
      <dgm:spPr/>
      <dgm:t>
        <a:bodyPr/>
        <a:lstStyle/>
        <a:p>
          <a:endParaRPr lang="es-CO"/>
        </a:p>
      </dgm:t>
    </dgm:pt>
    <dgm:pt modelId="{1955FBA4-3BCA-4925-83CD-A83532204C6F}">
      <dgm:prSet custT="1"/>
      <dgm:spPr/>
      <dgm:t>
        <a:bodyPr/>
        <a:lstStyle/>
        <a:p>
          <a:pPr algn="l"/>
          <a:r>
            <a:rPr lang="es-CO" sz="1600" i="1" u="none">
              <a:latin typeface="+mj-lt"/>
              <a:cs typeface="Arial" panose="020b0604020202020204" pitchFamily="34" charset="0"/>
            </a:rPr>
            <a:t>Presentar en el formato definido  por  AAC</a:t>
          </a:r>
          <a:endParaRPr lang="es-CO" sz="1600" u="none"/>
        </a:p>
      </dgm:t>
    </dgm:pt>
    <dgm:pt modelId="{48BDE4E3-4D5F-4EC3-A5A2-1F6A7FB5D19D}" type="sibTrans" cxnId="{6810C743-F9C0-4832-9C39-0A81063EAD22}">
      <dgm:prSet/>
      <dgm:spPr/>
      <dgm:t>
        <a:bodyPr/>
        <a:lstStyle/>
        <a:p>
          <a:endParaRPr lang="es-CO"/>
        </a:p>
      </dgm:t>
    </dgm:pt>
    <dgm:pt modelId="{C443EE19-611F-46B0-A6C1-A5301D0A3B2F}" type="sibTrans" cxnId="{D4DC72B4-059B-4231-B0D1-BA446FCE2567}">
      <dgm:prSet/>
      <dgm:spPr/>
      <dgm:t>
        <a:bodyPr/>
        <a:lstStyle/>
        <a:p>
          <a:endParaRPr lang="es-CO"/>
        </a:p>
      </dgm:t>
    </dgm:pt>
    <dgm:pt modelId="{77ABE5C0-3EFE-4BF7-8948-207AA826AF3A}" type="parTrans" cxnId="{8ED605D1-CA3E-4C8A-BD7F-2D37CCC1E410}">
      <dgm:prSet/>
      <dgm:spPr/>
      <dgm:t>
        <a:bodyPr/>
        <a:lstStyle/>
        <a:p>
          <a:endParaRPr lang="es-CO"/>
        </a:p>
      </dgm:t>
    </dgm:pt>
    <dgm:pt modelId="{A5EB22F5-841E-439E-939A-5036E385FE78}">
      <dgm:prSet/>
      <dgm:spPr/>
      <dgm:t>
        <a:bodyPr/>
        <a:lstStyle/>
        <a:p>
          <a:r>
            <a:rPr lang="es-CO" b="1" u="sng">
              <a:solidFill>
                <a:schemeClr val="tx1"/>
              </a:solidFill>
              <a:cs typeface="Arial" panose="020b0604020202020204" pitchFamily="34" charset="0"/>
            </a:rPr>
            <a:t>AAC </a:t>
          </a:r>
          <a:r>
            <a:rPr lang="es-CO" b="1">
              <a:solidFill>
                <a:schemeClr val="tx1"/>
              </a:solidFill>
              <a:cs typeface="Arial" panose="020b0604020202020204" pitchFamily="34" charset="0"/>
            </a:rPr>
            <a:t>: </a:t>
          </a:r>
          <a:r>
            <a:rPr lang="es-CO">
              <a:solidFill>
                <a:schemeClr val="tx1"/>
              </a:solidFill>
              <a:cs typeface="Arial" panose="020b0604020202020204" pitchFamily="34" charset="0"/>
            </a:rPr>
            <a:t>Verificación de Autodeclaración mediante visita técnica – Acta </a:t>
          </a:r>
          <a:r>
            <a:rPr lang="es-CO" i="1">
              <a:solidFill>
                <a:schemeClr val="tx1"/>
              </a:solidFill>
              <a:cs typeface="Arial" panose="020b0604020202020204" pitchFamily="34" charset="0"/>
            </a:rPr>
            <a:t>(Art. 23)</a:t>
          </a:r>
        </a:p>
        <a:p>
          <a:r>
            <a:rPr lang="es-CO" b="1" u="sng">
              <a:solidFill>
                <a:schemeClr val="tx1"/>
              </a:solidFill>
              <a:latin typeface="+mj-lt"/>
              <a:cs typeface="Arial" panose="020b0604020202020204" pitchFamily="34" charset="0"/>
            </a:rPr>
            <a:t>AAC </a:t>
          </a:r>
          <a:r>
            <a:rPr lang="es-CO" b="1">
              <a:solidFill>
                <a:schemeClr val="tx1"/>
              </a:solidFill>
              <a:latin typeface="+mj-lt"/>
              <a:cs typeface="Arial" panose="020b0604020202020204" pitchFamily="34" charset="0"/>
            </a:rPr>
            <a:t>: </a:t>
          </a:r>
          <a:r>
            <a:rPr lang="es-CO">
              <a:solidFill>
                <a:schemeClr val="tx1"/>
              </a:solidFill>
              <a:latin typeface="+mj-lt"/>
              <a:cs typeface="Arial" panose="020b0604020202020204" pitchFamily="34" charset="0"/>
            </a:rPr>
            <a:t>Evaluar </a:t>
          </a:r>
          <a:r>
            <a:rPr lang="es-CO" b="1" i="1">
              <a:solidFill>
                <a:schemeClr val="tx1"/>
              </a:solidFill>
              <a:latin typeface="+mj-lt"/>
              <a:cs typeface="Arial" panose="020b0604020202020204" pitchFamily="34" charset="0"/>
            </a:rPr>
            <a:t>AUTODECLARACIÓN e INFORMACIÓN TÉCNICA</a:t>
          </a:r>
          <a:endParaRPr lang="es-CO">
            <a:solidFill>
              <a:schemeClr val="tx1"/>
            </a:solidFill>
          </a:endParaRPr>
        </a:p>
      </dgm:t>
    </dgm:pt>
    <dgm:pt modelId="{7A1EB1BF-98ED-48FD-AB76-09C9E02FA3F3}" type="parTrans" cxnId="{B8830623-6CC7-46D8-918D-E1A0E82DCB9B}">
      <dgm:prSet/>
      <dgm:spPr/>
      <dgm:t>
        <a:bodyPr/>
        <a:lstStyle/>
        <a:p>
          <a:endParaRPr lang="es-CO"/>
        </a:p>
      </dgm:t>
    </dgm:pt>
    <dgm:pt modelId="{58E8C28F-F2B7-410B-9B25-3C32A48BE80C}">
      <dgm:prSet custT="1"/>
      <dgm:spPr/>
      <dgm:t>
        <a:bodyPr/>
        <a:lstStyle/>
        <a:p>
          <a:endParaRPr lang="es-CO" sz="1600" b="0" i="1" u="none"/>
        </a:p>
      </dgm:t>
    </dgm:pt>
    <dgm:pt modelId="{389B9E59-3BF9-4490-A4E9-828C6056ABCF}" type="sibTrans" cxnId="{B8830623-6CC7-46D8-918D-E1A0E82DCB9B}">
      <dgm:prSet/>
      <dgm:spPr/>
      <dgm:t>
        <a:bodyPr/>
        <a:lstStyle/>
        <a:p>
          <a:endParaRPr lang="es-CO"/>
        </a:p>
      </dgm:t>
    </dgm:pt>
    <dgm:pt modelId="{BC62999B-5CCC-4800-87B5-87334DEE0504}" type="parTrans" cxnId="{FC56E28D-0C5B-4E50-9BB1-F9DCE2975BB6}">
      <dgm:prSet/>
      <dgm:spPr/>
      <dgm:t>
        <a:bodyPr/>
        <a:lstStyle/>
        <a:p>
          <a:endParaRPr lang="es-CO"/>
        </a:p>
      </dgm:t>
    </dgm:pt>
    <dgm:pt modelId="{7AC16FF9-B09A-44A5-BDC5-29793397C842}">
      <dgm:prSet custT="1"/>
      <dgm:spPr/>
      <dgm:t>
        <a:bodyPr/>
        <a:lstStyle/>
        <a:p>
          <a:r>
            <a:rPr lang="es-CO" sz="1600" b="0" i="1" u="none">
              <a:latin typeface="+mj-lt"/>
              <a:cs typeface="Arial" panose="020b0604020202020204" pitchFamily="34" charset="0"/>
            </a:rPr>
            <a:t>Diferencias de información o no se presenta Autodeclaración:  </a:t>
          </a:r>
          <a:endParaRPr lang="es-CO" sz="1600" b="0" i="1" u="none"/>
        </a:p>
      </dgm:t>
    </dgm:pt>
    <dgm:pt modelId="{8F98976F-9872-48B5-8B68-34F58048C5F0}" type="sibTrans" cxnId="{FC56E28D-0C5B-4E50-9BB1-F9DCE2975BB6}">
      <dgm:prSet/>
      <dgm:spPr/>
      <dgm:t>
        <a:bodyPr/>
        <a:lstStyle/>
        <a:p>
          <a:endParaRPr lang="es-CO"/>
        </a:p>
      </dgm:t>
    </dgm:pt>
    <dgm:pt modelId="{EAC3E161-9620-4962-A218-26349416DB92}" type="parTrans" cxnId="{E3F13102-FB65-486B-899A-770A7613C5C7}">
      <dgm:prSet/>
      <dgm:spPr/>
      <dgm:t>
        <a:bodyPr/>
        <a:lstStyle/>
        <a:p>
          <a:endParaRPr lang="es-CO"/>
        </a:p>
      </dgm:t>
    </dgm:pt>
    <dgm:pt modelId="{839211B6-08FF-4A05-A19D-565CE09338F8}">
      <dgm:prSet custT="1"/>
      <dgm:spPr/>
      <dgm:t>
        <a:bodyPr/>
        <a:lstStyle/>
        <a:p>
          <a:r>
            <a:rPr lang="es-CO" sz="1600" b="0" i="1" u="none">
              <a:latin typeface="+mj-lt"/>
              <a:cs typeface="Arial" panose="020b0604020202020204" pitchFamily="34" charset="0"/>
            </a:rPr>
            <a:t>Cálculo con factores per cápita o información disponible</a:t>
          </a:r>
        </a:p>
      </dgm:t>
    </dgm:pt>
    <dgm:pt modelId="{34296094-8402-49D9-BD9A-50AF52302FF7}" type="sibTrans" cxnId="{E3F13102-FB65-486B-899A-770A7613C5C7}">
      <dgm:prSet/>
      <dgm:spPr/>
      <dgm:t>
        <a:bodyPr/>
        <a:lstStyle/>
        <a:p>
          <a:endParaRPr lang="es-CO"/>
        </a:p>
      </dgm:t>
    </dgm:pt>
    <dgm:pt modelId="{73E7A63A-3835-44D4-ADAA-EDA1B57D3095}" type="sibTrans" cxnId="{8ED605D1-CA3E-4C8A-BD7F-2D37CCC1E410}">
      <dgm:prSet/>
      <dgm:spPr/>
      <dgm:t>
        <a:bodyPr/>
        <a:lstStyle/>
        <a:p>
          <a:endParaRPr lang="es-CO"/>
        </a:p>
      </dgm:t>
    </dgm:pt>
    <dgm:pt modelId="{E0A1C564-CC41-4E9F-B41B-3677EBDA0782}" type="pres">
      <dgm:prSet presAssocID="{A9B2A7DC-B9DE-4B72-8814-CB36E8EDE5DB}" presName="Name0">
        <dgm:presLayoutVars>
          <dgm:dir/>
          <dgm:animLvl val="lvl"/>
          <dgm:resizeHandles/>
        </dgm:presLayoutVars>
      </dgm:prSet>
      <dgm:spPr/>
      <dgm:t>
        <a:bodyPr/>
        <a:lstStyle/>
        <a:p/>
      </dgm:t>
    </dgm:pt>
    <dgm:pt modelId="{C62DB6A2-F466-47DB-B372-E3C95C756B34}" type="pres">
      <dgm:prSet presAssocID="{E6D7AEF8-A616-4884-A2B4-5D8C5E0BF3FF}" presName="linNode"/>
      <dgm:spPr/>
      <dgm:t>
        <a:bodyPr/>
        <a:lstStyle/>
        <a:p/>
      </dgm:t>
    </dgm:pt>
    <dgm:pt modelId="{237E049F-0ECF-4746-8E34-1257CBB62BAC}" type="pres">
      <dgm:prSet presAssocID="{E6D7AEF8-A616-4884-A2B4-5D8C5E0BF3FF}" presName="parentShp" presStyleLbl="node1" presStyleCnt="2">
        <dgm:presLayoutVars>
          <dgm:bulletEnabled val="1"/>
        </dgm:presLayoutVars>
      </dgm:prSet>
      <dgm:spPr/>
      <dgm:t>
        <a:bodyPr/>
        <a:lstStyle/>
        <a:p/>
      </dgm:t>
    </dgm:pt>
    <dgm:pt modelId="{9FE9979B-D4F5-48A1-B2DC-3B62C892F6DA}" type="pres">
      <dgm:prSet presAssocID="{E6D7AEF8-A616-4884-A2B4-5D8C5E0BF3FF}" presName="childShp" presStyleLbl="bgAccFollowNode1" presStyleCnt="2">
        <dgm:presLayoutVars>
          <dgm:bulletEnabled val="1"/>
        </dgm:presLayoutVars>
      </dgm:prSet>
      <dgm:spPr/>
      <dgm:t>
        <a:bodyPr/>
        <a:lstStyle/>
        <a:p/>
      </dgm:t>
    </dgm:pt>
    <dgm:pt modelId="{FE5B6CF9-4C20-4330-B8EB-03933D1CD119}" type="pres">
      <dgm:prSet presAssocID="{C443EE19-611F-46B0-A6C1-A5301D0A3B2F}" presName="spacing"/>
      <dgm:spPr/>
      <dgm:t>
        <a:bodyPr/>
        <a:lstStyle/>
        <a:p/>
      </dgm:t>
    </dgm:pt>
    <dgm:pt modelId="{34B6BA4C-694E-490B-9941-0F9310A02E85}" type="pres">
      <dgm:prSet presAssocID="{A5EB22F5-841E-439E-939A-5036E385FE78}" presName="linNode"/>
      <dgm:spPr/>
      <dgm:t>
        <a:bodyPr/>
        <a:lstStyle/>
        <a:p/>
      </dgm:t>
    </dgm:pt>
    <dgm:pt modelId="{FA4E2081-B47A-4477-A121-A9AD47E35939}" type="pres">
      <dgm:prSet presAssocID="{A5EB22F5-841E-439E-939A-5036E385FE78}" presName="parentShp" presStyleLbl="node1" presStyleIdx="1" presStyleCnt="2">
        <dgm:presLayoutVars>
          <dgm:bulletEnabled val="1"/>
        </dgm:presLayoutVars>
      </dgm:prSet>
      <dgm:spPr/>
      <dgm:t>
        <a:bodyPr/>
        <a:lstStyle/>
        <a:p/>
      </dgm:t>
    </dgm:pt>
    <dgm:pt modelId="{F3D2ABDC-A23B-4C05-87F1-0144453629D0}" type="pres">
      <dgm:prSet presAssocID="{A5EB22F5-841E-439E-939A-5036E385FE78}" presName="childShp" presStyleLbl="bgAccFollowNode1" presStyleIdx="1" presStyleCnt="2">
        <dgm:presLayoutVars>
          <dgm:bulletEnabled val="1"/>
        </dgm:presLayoutVars>
      </dgm:prSet>
      <dgm:spPr/>
      <dgm:t>
        <a:bodyPr/>
        <a:lstStyle/>
        <a:p/>
      </dgm:t>
    </dgm:pt>
  </dgm:ptLst>
  <dgm:cxnLst>
    <dgm:cxn modelId="{D4DC72B4-059B-4231-B0D1-BA446FCE2567}" srcId="{A9B2A7DC-B9DE-4B72-8814-CB36E8EDE5DB}" destId="{E6D7AEF8-A616-4884-A2B4-5D8C5E0BF3FF}" srcOrd="0" destOrd="0" parTransId="{BA7876AC-86FB-4F42-AB1A-DE33D7338C48}" sibTransId="{C443EE19-611F-46B0-A6C1-A5301D0A3B2F}"/>
    <dgm:cxn modelId="{0168603F-274C-45EE-9873-565AADF213A8}" srcId="{E6D7AEF8-A616-4884-A2B4-5D8C5E0BF3FF}" destId="{536DC8FD-F2E4-4679-83DA-D2B60B30529C}" srcOrd="0" destOrd="0" parTransId="{A08841AF-EA73-4B05-9C89-F2DF295C4825}" sibTransId="{0CBFE328-1C7C-4F4B-9548-9FD332B297D0}"/>
    <dgm:cxn modelId="{33E936B9-E75F-48D7-8D29-C51187FA3231}" srcId="{E6D7AEF8-A616-4884-A2B4-5D8C5E0BF3FF}" destId="{0F3039A9-DA3F-4213-8AD5-72199ABB8380}" srcOrd="1" destOrd="0" parTransId="{A994D594-4A91-4CE1-AC09-ADAED2C3AAAA}" sibTransId="{A67F4387-7F98-40FD-A84D-FC3D3231A295}"/>
    <dgm:cxn modelId="{6810C743-F9C0-4832-9C39-0A81063EAD22}" srcId="{E6D7AEF8-A616-4884-A2B4-5D8C5E0BF3FF}" destId="{1955FBA4-3BCA-4925-83CD-A83532204C6F}" srcOrd="2" destOrd="0" parTransId="{DFCA3C50-E1CC-43A8-BDAB-CF078ECC254B}" sibTransId="{48BDE4E3-4D5F-4EC3-A5A2-1F6A7FB5D19D}"/>
    <dgm:cxn modelId="{8ED605D1-CA3E-4C8A-BD7F-2D37CCC1E410}" srcId="{A9B2A7DC-B9DE-4B72-8814-CB36E8EDE5DB}" destId="{A5EB22F5-841E-439E-939A-5036E385FE78}" srcOrd="1" destOrd="0" parTransId="{77ABE5C0-3EFE-4BF7-8948-207AA826AF3A}" sibTransId="{73E7A63A-3835-44D4-ADAA-EDA1B57D3095}"/>
    <dgm:cxn modelId="{B8830623-6CC7-46D8-918D-E1A0E82DCB9B}" srcId="{A5EB22F5-841E-439E-939A-5036E385FE78}" destId="{58E8C28F-F2B7-410B-9B25-3C32A48BE80C}" srcOrd="0" destOrd="0" parTransId="{7A1EB1BF-98ED-48FD-AB76-09C9E02FA3F3}" sibTransId="{389B9E59-3BF9-4490-A4E9-828C6056ABCF}"/>
    <dgm:cxn modelId="{FC56E28D-0C5B-4E50-9BB1-F9DCE2975BB6}" srcId="{A5EB22F5-841E-439E-939A-5036E385FE78}" destId="{7AC16FF9-B09A-44A5-BDC5-29793397C842}" srcOrd="1" destOrd="0" parTransId="{BC62999B-5CCC-4800-87B5-87334DEE0504}" sibTransId="{8F98976F-9872-48B5-8B68-34F58048C5F0}"/>
    <dgm:cxn modelId="{E3F13102-FB65-486B-899A-770A7613C5C7}" srcId="{A5EB22F5-841E-439E-939A-5036E385FE78}" destId="{839211B6-08FF-4A05-A19D-565CE09338F8}" srcOrd="2" destOrd="0" parTransId="{EAC3E161-9620-4962-A218-26349416DB92}" sibTransId="{34296094-8402-49D9-BD9A-50AF52302FF7}"/>
    <dgm:cxn modelId="{E9A6D4DB-4D65-4EA5-AE8F-91AC904C944F}" type="presOf" srcId="{A9B2A7DC-B9DE-4B72-8814-CB36E8EDE5DB}" destId="{E0A1C564-CC41-4E9F-B41B-3677EBDA0782}" srcOrd="0" destOrd="0" presId="urn:microsoft.com/office/officeart/2005/8/layout/vList6"/>
    <dgm:cxn modelId="{B6DB32C4-CAFF-42C2-A1D2-63B296A2329F}" type="presParOf" srcId="{E0A1C564-CC41-4E9F-B41B-3677EBDA0782}" destId="{C62DB6A2-F466-47DB-B372-E3C95C756B34}" srcOrd="0" destOrd="0" presId="urn:microsoft.com/office/officeart/2005/8/layout/vList6"/>
    <dgm:cxn modelId="{607BFCBD-7340-4215-9B65-89F473BDA45C}" type="presParOf" srcId="{C62DB6A2-F466-47DB-B372-E3C95C756B34}" destId="{237E049F-0ECF-4746-8E34-1257CBB62BAC}" srcOrd="0" destOrd="0" presId="urn:microsoft.com/office/officeart/2005/8/layout/vList6"/>
    <dgm:cxn modelId="{BA90BA9B-3C1A-451D-8599-5F416B7D3510}" type="presOf" srcId="{E6D7AEF8-A616-4884-A2B4-5D8C5E0BF3FF}" destId="{237E049F-0ECF-4746-8E34-1257CBB62BAC}" srcOrd="0" destOrd="0" presId="urn:microsoft.com/office/officeart/2005/8/layout/vList6"/>
    <dgm:cxn modelId="{B025D5CD-D2EB-4873-9802-CE3A4432E1DB}" type="presParOf" srcId="{C62DB6A2-F466-47DB-B372-E3C95C756B34}" destId="{9FE9979B-D4F5-48A1-B2DC-3B62C892F6DA}" srcOrd="1" destOrd="0" presId="urn:microsoft.com/office/officeart/2005/8/layout/vList6"/>
    <dgm:cxn modelId="{FDD29C43-BF62-4AB1-B33F-76CE89B2D4C0}" type="presOf" srcId="{536DC8FD-F2E4-4679-83DA-D2B60B30529C}" destId="{9FE9979B-D4F5-48A1-B2DC-3B62C892F6DA}" srcOrd="0" destOrd="0" presId="urn:microsoft.com/office/officeart/2005/8/layout/vList6"/>
    <dgm:cxn modelId="{B6FBC59D-C694-465A-B746-ED9C3A590C2A}" type="presOf" srcId="{0F3039A9-DA3F-4213-8AD5-72199ABB8380}" destId="{9FE9979B-D4F5-48A1-B2DC-3B62C892F6DA}" srcOrd="0" destOrd="1" presId="urn:microsoft.com/office/officeart/2005/8/layout/vList6"/>
    <dgm:cxn modelId="{751EAECD-47C7-4A53-BFED-9EDFA4CF80EB}" type="presOf" srcId="{1955FBA4-3BCA-4925-83CD-A83532204C6F}" destId="{9FE9979B-D4F5-48A1-B2DC-3B62C892F6DA}" srcOrd="0" destOrd="2" presId="urn:microsoft.com/office/officeart/2005/8/layout/vList6"/>
    <dgm:cxn modelId="{D83CAC26-EB12-4007-ADDC-A15DFEE8024C}" type="presParOf" srcId="{E0A1C564-CC41-4E9F-B41B-3677EBDA0782}" destId="{FE5B6CF9-4C20-4330-B8EB-03933D1CD119}" srcOrd="1" destOrd="0" presId="urn:microsoft.com/office/officeart/2005/8/layout/vList6"/>
    <dgm:cxn modelId="{638871D3-FC29-4F0E-AD18-BD6357D1E6FF}" type="presParOf" srcId="{E0A1C564-CC41-4E9F-B41B-3677EBDA0782}" destId="{34B6BA4C-694E-490B-9941-0F9310A02E85}" srcOrd="2" destOrd="0" presId="urn:microsoft.com/office/officeart/2005/8/layout/vList6"/>
    <dgm:cxn modelId="{D2C98827-2183-4DFD-8587-EF8AA5B24E54}" type="presParOf" srcId="{34B6BA4C-694E-490B-9941-0F9310A02E85}" destId="{FA4E2081-B47A-4477-A121-A9AD47E35939}" srcOrd="0" destOrd="0" presId="urn:microsoft.com/office/officeart/2005/8/layout/vList6"/>
    <dgm:cxn modelId="{05259316-8A20-48C7-BF9C-54E8CF1B162B}" type="presOf" srcId="{A5EB22F5-841E-439E-939A-5036E385FE78}" destId="{FA4E2081-B47A-4477-A121-A9AD47E35939}" srcOrd="0" destOrd="0" presId="urn:microsoft.com/office/officeart/2005/8/layout/vList6"/>
    <dgm:cxn modelId="{CE251862-572B-47A4-BA0F-C4AB45A11A95}" type="presParOf" srcId="{34B6BA4C-694E-490B-9941-0F9310A02E85}" destId="{F3D2ABDC-A23B-4C05-87F1-0144453629D0}" srcOrd="1" destOrd="0" presId="urn:microsoft.com/office/officeart/2005/8/layout/vList6"/>
    <dgm:cxn modelId="{6B038920-B40A-4D21-AD10-A9F5F12A5149}" type="presOf" srcId="{58E8C28F-F2B7-410B-9B25-3C32A48BE80C}" destId="{F3D2ABDC-A23B-4C05-87F1-0144453629D0}" srcOrd="0" destOrd="0" presId="urn:microsoft.com/office/officeart/2005/8/layout/vList6"/>
    <dgm:cxn modelId="{E854AC64-8C0D-432A-8397-341F3D8FE027}" type="presOf" srcId="{7AC16FF9-B09A-44A5-BDC5-29793397C842}" destId="{F3D2ABDC-A23B-4C05-87F1-0144453629D0}" srcOrd="0" destOrd="1" presId="urn:microsoft.com/office/officeart/2005/8/layout/vList6"/>
    <dgm:cxn modelId="{1066F302-C7EC-4749-8ED2-6FB16CDC541A}" type="presOf" srcId="{839211B6-08FF-4A05-A19D-565CE09338F8}" destId="{F3D2ABDC-A23B-4C05-87F1-0144453629D0}" srcOrd="0" destOrd="2" presId="urn:microsoft.com/office/officeart/2005/8/layout/vList6"/>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C066A8FA-EFCA-446D-91B8-14BB59A98BB7}"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CO"/>
        </a:p>
      </dgm:t>
    </dgm:pt>
    <dgm:pt modelId="{214CEBFB-AB79-4C4B-89A3-F5AB74C4386E}" type="parTrans" cxnId="{28152434-97C4-4054-94C5-A4691DFBDE97}">
      <dgm:prSet custT="1"/>
      <dgm:spPr/>
      <dgm:t>
        <a:bodyPr/>
        <a:lstStyle/>
        <a:p>
          <a:pPr algn="just"/>
          <a:endParaRPr lang="es-CO" sz="2000"/>
        </a:p>
      </dgm:t>
    </dgm:pt>
    <dgm:pt modelId="{FFBB90B6-AF64-4D17-B080-8DEEDED8107A}">
      <dgm:prSet custT="1"/>
      <dgm:spPr/>
      <dgm:t>
        <a:bodyPr/>
        <a:lstStyle/>
        <a:p>
          <a:pPr algn="just"/>
          <a:r>
            <a:rPr lang="es-MX" sz="2000" b="1" i="0"/>
            <a:t>Artículo 2.2.9.7.2.2. Corporaciones autónomas regionales, Corporaciones para el Desarrollo Sostenible, los grandes Centros Urbanos y Parques Nacionales</a:t>
          </a:r>
          <a:endParaRPr lang="es-CO" sz="2000" b="1"/>
        </a:p>
      </dgm:t>
    </dgm:pt>
    <dgm:pt modelId="{DB3E7230-D225-4DD5-B567-0E8AF133BC01}" type="sibTrans" cxnId="{28152434-97C4-4054-94C5-A4691DFBDE97}">
      <dgm:prSet custT="1"/>
      <dgm:spPr/>
      <dgm:t>
        <a:bodyPr/>
        <a:lstStyle/>
        <a:p>
          <a:pPr algn="just"/>
          <a:endParaRPr lang="es-CO" sz="2000"/>
        </a:p>
      </dgm:t>
    </dgm:pt>
    <dgm:pt modelId="{F9C63B56-684E-46A3-B63B-74CB32FEFE3C}" type="pres">
      <dgm:prSet presAssocID="{C066A8FA-EFCA-446D-91B8-14BB59A98BB7}" presName="linear">
        <dgm:presLayoutVars>
          <dgm:animLvl val="lvl"/>
          <dgm:resizeHandles val="exact"/>
        </dgm:presLayoutVars>
      </dgm:prSet>
      <dgm:spPr/>
      <dgm:t>
        <a:bodyPr/>
        <a:lstStyle/>
        <a:p/>
      </dgm:t>
    </dgm:pt>
    <dgm:pt modelId="{DC820B75-75A0-480D-ABDC-BBA1C8932C62}" type="pres">
      <dgm:prSet presAssocID="{FFBB90B6-AF64-4D17-B080-8DEEDED8107A}" presName="parentText" presStyleLbl="node1" presStyleCnt="1" custScaleY="625433">
        <dgm:presLayoutVars>
          <dgm:chMax val="0"/>
          <dgm:bulletEnabled val="1"/>
        </dgm:presLayoutVars>
      </dgm:prSet>
      <dgm:spPr/>
      <dgm:t>
        <a:bodyPr/>
        <a:lstStyle/>
        <a:p/>
      </dgm:t>
    </dgm:pt>
  </dgm:ptLst>
  <dgm:cxnLst>
    <dgm:cxn modelId="{28152434-97C4-4054-94C5-A4691DFBDE97}" srcId="{C066A8FA-EFCA-446D-91B8-14BB59A98BB7}" destId="{FFBB90B6-AF64-4D17-B080-8DEEDED8107A}" srcOrd="0" destOrd="0" parTransId="{214CEBFB-AB79-4C4B-89A3-F5AB74C4386E}" sibTransId="{DB3E7230-D225-4DD5-B567-0E8AF133BC01}"/>
    <dgm:cxn modelId="{7AE7BB55-67D2-459A-95C4-ABD3B2B9C3DD}" type="presOf" srcId="{C066A8FA-EFCA-446D-91B8-14BB59A98BB7}" destId="{F9C63B56-684E-46A3-B63B-74CB32FEFE3C}" srcOrd="0" destOrd="0" presId="urn:microsoft.com/office/officeart/2005/8/layout/vList2"/>
    <dgm:cxn modelId="{43560356-C4F7-419C-8F18-9CF6225C346C}" type="presParOf" srcId="{F9C63B56-684E-46A3-B63B-74CB32FEFE3C}" destId="{DC820B75-75A0-480D-ABDC-BBA1C8932C62}" srcOrd="0" destOrd="0" presId="urn:microsoft.com/office/officeart/2005/8/layout/vList2"/>
    <dgm:cxn modelId="{72AFEB0D-D7B1-416C-8548-9788C54670CC}" type="presOf" srcId="{FFBB90B6-AF64-4D17-B080-8DEEDED8107A}" destId="{DC820B75-75A0-480D-ABDC-BBA1C8932C6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main"/>
    </a:ext>
  </dgm:extLst>
</dgm:dataModel>
</file>

<file path=ppt/diagrams/data30.xml><?xml version="1.0" encoding="utf-8"?>
<dgm:dataModel xmlns:a="http://schemas.openxmlformats.org/drawingml/2006/main" xmlns:r="http://schemas.openxmlformats.org/officeDocument/2006/relationships" xmlns:dgm="http://schemas.openxmlformats.org/drawingml/2006/diagram">
  <dgm:ptLst>
    <dgm:pt modelId="{367BF86B-5017-41C0-8B19-9316B5DC3A92}"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dgm:t>
    </dgm:pt>
    <dgm:pt modelId="{0FDAAC8F-ACD9-4F83-95A9-909B746E86CB}" type="parTrans" cxnId="{57C38A2E-77E4-47FB-8D5A-5554A46E1E3F}">
      <dgm:prSet/>
      <dgm:spPr/>
      <dgm:t>
        <a:bodyPr/>
        <a:lstStyle/>
        <a:p>
          <a:endParaRPr lang="es-CO">
            <a:solidFill>
              <a:schemeClr val="tx1"/>
            </a:solidFill>
          </a:endParaRPr>
        </a:p>
      </dgm:t>
    </dgm:pt>
    <dgm:pt modelId="{66FCD89A-FB77-4860-B922-B493C6F42B91}">
      <dgm:prSet phldrT="[Texto]"/>
      <dgm:spPr/>
      <dgm:t>
        <a:bodyPr/>
        <a:lstStyle/>
        <a:p>
          <a:pPr algn="ctr"/>
          <a:r>
            <a:rPr lang="es-CO" b="1" u="sng">
              <a:solidFill>
                <a:schemeClr val="tx1"/>
              </a:solidFill>
              <a:latin typeface="Futura std book"/>
              <a:cs typeface="Arial" panose="020b0604020202020204" pitchFamily="34" charset="0"/>
            </a:rPr>
            <a:t>PERIDIOCIDAD </a:t>
          </a:r>
          <a:endParaRPr lang="es-CO">
            <a:solidFill>
              <a:schemeClr val="tx1"/>
            </a:solidFill>
            <a:latin typeface="Futura std book"/>
            <a:cs typeface="Arial" pitchFamily="34" charset="0"/>
          </a:endParaRPr>
        </a:p>
        <a:p>
          <a:pPr algn="just"/>
          <a:r>
            <a:rPr lang="es-MX">
              <a:solidFill>
                <a:schemeClr val="tx1"/>
              </a:solidFill>
            </a:rPr>
            <a:t>La determina la AAC no superior a un (1) año. Corte de facturación a Diciembre 31 de cada año.</a:t>
          </a:r>
          <a:endParaRPr lang="es-CO">
            <a:solidFill>
              <a:schemeClr val="tx1"/>
            </a:solidFill>
          </a:endParaRPr>
        </a:p>
      </dgm:t>
    </dgm:pt>
    <dgm:pt modelId="{6D231899-EF0C-4825-BD6F-956DA8C2A216}" type="sibTrans" cxnId="{57C38A2E-77E4-47FB-8D5A-5554A46E1E3F}">
      <dgm:prSet/>
      <dgm:spPr/>
      <dgm:t>
        <a:bodyPr/>
        <a:lstStyle/>
        <a:p>
          <a:endParaRPr lang="es-CO">
            <a:solidFill>
              <a:schemeClr val="tx1"/>
            </a:solidFill>
          </a:endParaRPr>
        </a:p>
      </dgm:t>
    </dgm:pt>
    <dgm:pt modelId="{6B81F90F-804A-40FD-8E5D-4ADE2230D363}" type="parTrans" cxnId="{510B6C13-82C5-4B90-B23C-A0F82BB1E6A0}">
      <dgm:prSet/>
      <dgm:spPr/>
      <dgm:t>
        <a:bodyPr/>
        <a:lstStyle/>
        <a:p>
          <a:endParaRPr lang="es-CO">
            <a:solidFill>
              <a:schemeClr val="tx1"/>
            </a:solidFill>
          </a:endParaRPr>
        </a:p>
      </dgm:t>
    </dgm:pt>
    <dgm:pt modelId="{837905B1-2494-4348-8EE6-9D71C9B16545}">
      <dgm:prSet phldrT="[Texto]"/>
      <dgm:spPr/>
      <dgm:t>
        <a:bodyPr/>
        <a:lstStyle/>
        <a:p>
          <a:pPr algn="ctr">
            <a:buFont typeface="Arial" panose="020b0604020202020204" pitchFamily="34" charset="0"/>
            <a:buChar char="•"/>
          </a:pPr>
          <a:r>
            <a:rPr lang="es-CO" b="1" u="sng">
              <a:solidFill>
                <a:schemeClr val="tx1"/>
              </a:solidFill>
              <a:latin typeface="+mj-lt"/>
              <a:cs typeface="Arial" panose="020b0604020202020204" pitchFamily="34" charset="0"/>
            </a:rPr>
            <a:t>RECLAMO - ACLARACIÓN</a:t>
          </a:r>
          <a:endParaRPr lang="es-CO">
            <a:solidFill>
              <a:schemeClr val="tx1"/>
            </a:solidFill>
            <a:latin typeface="Futura std book"/>
            <a:cs typeface="Arial" panose="020b0604020202020204" pitchFamily="34" charset="0"/>
          </a:endParaRPr>
        </a:p>
        <a:p>
          <a:pPr algn="just">
            <a:buFont typeface="Arial" panose="020b0604020202020204" pitchFamily="34" charset="0"/>
            <a:buChar char="•"/>
          </a:pPr>
          <a:r>
            <a:rPr lang="es-MX">
              <a:solidFill>
                <a:schemeClr val="tx1"/>
              </a:solidFill>
            </a:rPr>
            <a:t>Por escrito dentro del mes siguiente a la fecha límite de pago.</a:t>
          </a:r>
        </a:p>
        <a:p>
          <a:pPr algn="just">
            <a:buFont typeface="Arial" panose="020b0604020202020204" pitchFamily="34" charset="0"/>
            <a:buChar char="•"/>
          </a:pPr>
          <a:r>
            <a:rPr lang="es-MX">
              <a:solidFill>
                <a:schemeClr val="tx1"/>
              </a:solidFill>
            </a:rPr>
            <a:t>No exime al usuario de la obligación del pago correspondiente al período cobrado por la AAC. (Cargas contaminantes promedio de los últimos tres períodos de facturación) </a:t>
          </a:r>
        </a:p>
        <a:p>
          <a:pPr algn="just">
            <a:buFont typeface="Arial" panose="020b0604020202020204" pitchFamily="34" charset="0"/>
            <a:buChar char="•"/>
          </a:pPr>
          <a:r>
            <a:rPr lang="es-MX">
              <a:solidFill>
                <a:schemeClr val="tx1"/>
              </a:solidFill>
            </a:rPr>
            <a:t>Resolver de conformidad con derecho de petición (Código contencioso Administrativo)</a:t>
          </a:r>
          <a:endParaRPr lang="es-CO">
            <a:solidFill>
              <a:schemeClr val="tx1"/>
            </a:solidFill>
          </a:endParaRPr>
        </a:p>
      </dgm:t>
    </dgm:pt>
    <dgm:pt modelId="{913B0D1B-7B56-447F-8126-84FEE09E656E}" type="sibTrans" cxnId="{510B6C13-82C5-4B90-B23C-A0F82BB1E6A0}">
      <dgm:prSet/>
      <dgm:spPr/>
      <dgm:t>
        <a:bodyPr/>
        <a:lstStyle/>
        <a:p>
          <a:endParaRPr lang="es-CO">
            <a:solidFill>
              <a:schemeClr val="tx1"/>
            </a:solidFill>
          </a:endParaRPr>
        </a:p>
      </dgm:t>
    </dgm:pt>
    <dgm:pt modelId="{058FD97D-3AEE-430E-965A-7D2AE4FA28F3}" type="parTrans" cxnId="{FBCDE248-5A26-4F72-A737-AE56318EB75B}">
      <dgm:prSet/>
      <dgm:spPr/>
      <dgm:t>
        <a:bodyPr/>
        <a:lstStyle/>
        <a:p>
          <a:endParaRPr lang="es-CO">
            <a:solidFill>
              <a:schemeClr val="tx1"/>
            </a:solidFill>
          </a:endParaRPr>
        </a:p>
      </dgm:t>
    </dgm:pt>
    <dgm:pt modelId="{F48165B7-7B98-42B7-9222-F4FC48EE2727}">
      <dgm:prSet phldrT="[Texto]"/>
      <dgm:spPr/>
      <dgm:t>
        <a:bodyPr/>
        <a:lstStyle/>
        <a:p>
          <a:pPr algn="ctr"/>
          <a:r>
            <a:rPr lang="es-CO" b="1" u="sng">
              <a:solidFill>
                <a:schemeClr val="tx1"/>
              </a:solidFill>
              <a:latin typeface="+mj-lt"/>
              <a:cs typeface="Arial" panose="020b0604020202020204" pitchFamily="34" charset="0"/>
            </a:rPr>
            <a:t>PERIODO DE CANCELACIÓN </a:t>
          </a:r>
          <a:endParaRPr lang="es-CO">
            <a:solidFill>
              <a:schemeClr val="tx1"/>
            </a:solidFill>
            <a:latin typeface="+mj-lt"/>
            <a:cs typeface="Arial" pitchFamily="34" charset="0"/>
          </a:endParaRPr>
        </a:p>
        <a:p>
          <a:pPr algn="just"/>
          <a:r>
            <a:rPr lang="es-CO" b="1" u="sng">
              <a:solidFill>
                <a:schemeClr val="tx1"/>
              </a:solidFill>
              <a:latin typeface="+mn-lt"/>
              <a:cs typeface="Arial" panose="020b0604020202020204" pitchFamily="34" charset="0"/>
            </a:rPr>
            <a:t>20 a 30 días desde la fecha de expedición de la factura….</a:t>
          </a:r>
          <a:r>
            <a:rPr lang="es-CO" b="1">
              <a:solidFill>
                <a:schemeClr val="tx1"/>
              </a:solidFill>
              <a:latin typeface="+mn-lt"/>
              <a:cs typeface="Arial" panose="020b0604020202020204" pitchFamily="34" charset="0"/>
            </a:rPr>
            <a:t> </a:t>
          </a:r>
          <a:r>
            <a:rPr lang="es-CO">
              <a:solidFill>
                <a:schemeClr val="tx1"/>
              </a:solidFill>
              <a:latin typeface="+mn-lt"/>
              <a:cs typeface="Arial" panose="020b0604020202020204" pitchFamily="34" charset="0"/>
            </a:rPr>
            <a:t>Cumplido este término, las AAC </a:t>
          </a:r>
          <a:r>
            <a:rPr lang="es-CO" u="sng">
              <a:solidFill>
                <a:schemeClr val="tx1"/>
              </a:solidFill>
              <a:latin typeface="+mn-lt"/>
              <a:cs typeface="Arial" panose="020b0604020202020204" pitchFamily="34" charset="0"/>
            </a:rPr>
            <a:t>podrán cobrar los créditos exigibles a su favor a través de  jurisdicción coactiva</a:t>
          </a:r>
          <a:r>
            <a:rPr lang="es-CO">
              <a:solidFill>
                <a:schemeClr val="tx1"/>
              </a:solidFill>
              <a:latin typeface="+mn-lt"/>
              <a:cs typeface="Arial" panose="020b0604020202020204" pitchFamily="34" charset="0"/>
            </a:rPr>
            <a:t>.</a:t>
          </a:r>
          <a:endParaRPr lang="es-CO">
            <a:solidFill>
              <a:schemeClr val="tx1"/>
            </a:solidFill>
          </a:endParaRPr>
        </a:p>
      </dgm:t>
    </dgm:pt>
    <dgm:pt modelId="{5BA1807F-E534-4700-A54A-37621AB8F3AA}" type="sibTrans" cxnId="{FBCDE248-5A26-4F72-A737-AE56318EB75B}">
      <dgm:prSet/>
      <dgm:spPr/>
      <dgm:t>
        <a:bodyPr/>
        <a:lstStyle/>
        <a:p>
          <a:endParaRPr lang="es-CO">
            <a:solidFill>
              <a:schemeClr val="tx1"/>
            </a:solidFill>
          </a:endParaRPr>
        </a:p>
      </dgm:t>
    </dgm:pt>
    <dgm:pt modelId="{AE39B31A-B404-44EC-8F80-897E3A728F38}" type="pres">
      <dgm:prSet presAssocID="{367BF86B-5017-41C0-8B19-9316B5DC3A92}" presName="Name0">
        <dgm:presLayoutVars>
          <dgm:dir/>
          <dgm:resizeHandles val="exact"/>
        </dgm:presLayoutVars>
      </dgm:prSet>
      <dgm:spPr/>
      <dgm:t>
        <a:bodyPr/>
        <a:lstStyle/>
        <a:p/>
      </dgm:t>
    </dgm:pt>
    <dgm:pt modelId="{BCA603C2-48BE-499D-9C87-CB003F2619D7}" type="pres">
      <dgm:prSet presAssocID="{66FCD89A-FB77-4860-B922-B493C6F42B91}" presName="node" presStyleLbl="node1" presStyleCnt="3">
        <dgm:presLayoutVars>
          <dgm:bulletEnabled val="1"/>
        </dgm:presLayoutVars>
      </dgm:prSet>
      <dgm:spPr/>
      <dgm:t>
        <a:bodyPr/>
        <a:lstStyle/>
        <a:p/>
      </dgm:t>
    </dgm:pt>
    <dgm:pt modelId="{3ACCCA08-24C2-4396-9216-F1E0FFD83017}" type="pres">
      <dgm:prSet presAssocID="{6D231899-EF0C-4825-BD6F-956DA8C2A216}" presName="sibTrans" presStyleLbl="sibTrans2D1" presStyleCnt="2"/>
      <dgm:spPr/>
      <dgm:t>
        <a:bodyPr/>
        <a:lstStyle/>
        <a:p/>
      </dgm:t>
    </dgm:pt>
    <dgm:pt modelId="{7698AC4C-7332-4EB6-83F8-960D50674C24}" type="pres">
      <dgm:prSet presAssocID="{6D231899-EF0C-4825-BD6F-956DA8C2A216}" presName="connectorText" presStyleLbl="sibTrans2D1" presStyleCnt="2"/>
      <dgm:spPr/>
      <dgm:t>
        <a:bodyPr/>
        <a:lstStyle/>
        <a:p/>
      </dgm:t>
    </dgm:pt>
    <dgm:pt modelId="{595AFA52-D4A8-4F52-A827-53391AE8CFFD}" type="pres">
      <dgm:prSet presAssocID="{837905B1-2494-4348-8EE6-9D71C9B16545}" presName="node" presStyleLbl="node1" presStyleIdx="1" presStyleCnt="3">
        <dgm:presLayoutVars>
          <dgm:bulletEnabled val="1"/>
        </dgm:presLayoutVars>
      </dgm:prSet>
      <dgm:spPr/>
      <dgm:t>
        <a:bodyPr/>
        <a:lstStyle/>
        <a:p/>
      </dgm:t>
    </dgm:pt>
    <dgm:pt modelId="{00372D7C-50C3-4A3D-A9FB-0FF2CF5ED10B}" type="pres">
      <dgm:prSet presAssocID="{913B0D1B-7B56-447F-8126-84FEE09E656E}" presName="sibTrans" presStyleLbl="sibTrans2D1" presStyleIdx="1" presStyleCnt="2"/>
      <dgm:spPr/>
      <dgm:t>
        <a:bodyPr/>
        <a:lstStyle/>
        <a:p/>
      </dgm:t>
    </dgm:pt>
    <dgm:pt modelId="{4ADD3656-3815-4D00-A232-39648C7567D8}" type="pres">
      <dgm:prSet presAssocID="{913B0D1B-7B56-447F-8126-84FEE09E656E}" presName="connectorText" presStyleLbl="sibTrans2D1" presStyleIdx="1" presStyleCnt="2"/>
      <dgm:spPr/>
      <dgm:t>
        <a:bodyPr/>
        <a:lstStyle/>
        <a:p/>
      </dgm:t>
    </dgm:pt>
    <dgm:pt modelId="{AEF8C44C-6C73-4821-A950-E726049CFCAB}" type="pres">
      <dgm:prSet presAssocID="{F48165B7-7B98-42B7-9222-F4FC48EE2727}" presName="node" presStyleLbl="node1" presStyleIdx="2" presStyleCnt="3">
        <dgm:presLayoutVars>
          <dgm:bulletEnabled val="1"/>
        </dgm:presLayoutVars>
      </dgm:prSet>
      <dgm:spPr/>
      <dgm:t>
        <a:bodyPr/>
        <a:lstStyle/>
        <a:p/>
      </dgm:t>
    </dgm:pt>
  </dgm:ptLst>
  <dgm:cxnLst>
    <dgm:cxn modelId="{57C38A2E-77E4-47FB-8D5A-5554A46E1E3F}" srcId="{367BF86B-5017-41C0-8B19-9316B5DC3A92}" destId="{66FCD89A-FB77-4860-B922-B493C6F42B91}" srcOrd="0" destOrd="0" parTransId="{0FDAAC8F-ACD9-4F83-95A9-909B746E86CB}" sibTransId="{6D231899-EF0C-4825-BD6F-956DA8C2A216}"/>
    <dgm:cxn modelId="{510B6C13-82C5-4B90-B23C-A0F82BB1E6A0}" srcId="{367BF86B-5017-41C0-8B19-9316B5DC3A92}" destId="{837905B1-2494-4348-8EE6-9D71C9B16545}" srcOrd="1" destOrd="0" parTransId="{6B81F90F-804A-40FD-8E5D-4ADE2230D363}" sibTransId="{913B0D1B-7B56-447F-8126-84FEE09E656E}"/>
    <dgm:cxn modelId="{FBCDE248-5A26-4F72-A737-AE56318EB75B}" srcId="{367BF86B-5017-41C0-8B19-9316B5DC3A92}" destId="{F48165B7-7B98-42B7-9222-F4FC48EE2727}" srcOrd="2" destOrd="0" parTransId="{058FD97D-3AEE-430E-965A-7D2AE4FA28F3}" sibTransId="{5BA1807F-E534-4700-A54A-37621AB8F3AA}"/>
    <dgm:cxn modelId="{F6002E50-108E-45BA-8CC7-4C90F584E980}" type="presOf" srcId="{367BF86B-5017-41C0-8B19-9316B5DC3A92}" destId="{AE39B31A-B404-44EC-8F80-897E3A728F38}" srcOrd="0" destOrd="0" presId="urn:microsoft.com/office/officeart/2005/8/layout/process1"/>
    <dgm:cxn modelId="{0645E6F5-5DC6-4FF1-A5C6-639D39A69F65}" type="presParOf" srcId="{AE39B31A-B404-44EC-8F80-897E3A728F38}" destId="{BCA603C2-48BE-499D-9C87-CB003F2619D7}" srcOrd="0" destOrd="0" presId="urn:microsoft.com/office/officeart/2005/8/layout/process1"/>
    <dgm:cxn modelId="{A8D23356-FB3E-4D22-A944-53795A7EDAE1}" type="presOf" srcId="{66FCD89A-FB77-4860-B922-B493C6F42B91}" destId="{BCA603C2-48BE-499D-9C87-CB003F2619D7}" srcOrd="0" destOrd="0" presId="urn:microsoft.com/office/officeart/2005/8/layout/process1"/>
    <dgm:cxn modelId="{ECC49F60-2758-4FD9-BC88-8B58D664AD7A}" type="presParOf" srcId="{AE39B31A-B404-44EC-8F80-897E3A728F38}" destId="{3ACCCA08-24C2-4396-9216-F1E0FFD83017}" srcOrd="1" destOrd="0" presId="urn:microsoft.com/office/officeart/2005/8/layout/process1"/>
    <dgm:cxn modelId="{A784F537-BE55-4556-A057-DE30C4371F0E}" type="presOf" srcId="{6D231899-EF0C-4825-BD6F-956DA8C2A216}" destId="{3ACCCA08-24C2-4396-9216-F1E0FFD83017}" srcOrd="0" destOrd="0" presId="urn:microsoft.com/office/officeart/2005/8/layout/process1"/>
    <dgm:cxn modelId="{12EAF278-4415-43AE-BE2E-73F552BF1960}" type="presParOf" srcId="{3ACCCA08-24C2-4396-9216-F1E0FFD83017}" destId="{7698AC4C-7332-4EB6-83F8-960D50674C24}" srcOrd="0" destOrd="0" presId="urn:microsoft.com/office/officeart/2005/8/layout/process1"/>
    <dgm:cxn modelId="{DEF7B482-E3C0-46AA-B1CF-D875CB041916}" type="presOf" srcId="{6D231899-EF0C-4825-BD6F-956DA8C2A216}" destId="{7698AC4C-7332-4EB6-83F8-960D50674C24}" srcOrd="1" destOrd="0" presId="urn:microsoft.com/office/officeart/2005/8/layout/process1"/>
    <dgm:cxn modelId="{E6515B59-24B6-4214-A9C4-E3AB1CDB67A5}" type="presParOf" srcId="{AE39B31A-B404-44EC-8F80-897E3A728F38}" destId="{595AFA52-D4A8-4F52-A827-53391AE8CFFD}" srcOrd="2" destOrd="0" presId="urn:microsoft.com/office/officeart/2005/8/layout/process1"/>
    <dgm:cxn modelId="{715E2BB0-8B9D-4442-BE4B-035307346F44}" type="presOf" srcId="{837905B1-2494-4348-8EE6-9D71C9B16545}" destId="{595AFA52-D4A8-4F52-A827-53391AE8CFFD}" srcOrd="0" destOrd="0" presId="urn:microsoft.com/office/officeart/2005/8/layout/process1"/>
    <dgm:cxn modelId="{23243B80-B42B-43C2-8138-6E27F492AABB}" type="presParOf" srcId="{AE39B31A-B404-44EC-8F80-897E3A728F38}" destId="{00372D7C-50C3-4A3D-A9FB-0FF2CF5ED10B}" srcOrd="3" destOrd="0" presId="urn:microsoft.com/office/officeart/2005/8/layout/process1"/>
    <dgm:cxn modelId="{68B69D7A-903D-4EE4-8956-002270654C83}" type="presOf" srcId="{913B0D1B-7B56-447F-8126-84FEE09E656E}" destId="{00372D7C-50C3-4A3D-A9FB-0FF2CF5ED10B}" srcOrd="0" destOrd="0" presId="urn:microsoft.com/office/officeart/2005/8/layout/process1"/>
    <dgm:cxn modelId="{89F643A0-225E-4AA4-8A14-5134A4FE271F}" type="presParOf" srcId="{00372D7C-50C3-4A3D-A9FB-0FF2CF5ED10B}" destId="{4ADD3656-3815-4D00-A232-39648C7567D8}" srcOrd="0" destOrd="0" presId="urn:microsoft.com/office/officeart/2005/8/layout/process1"/>
    <dgm:cxn modelId="{1852C17F-2A84-4941-AFF6-C837B9BBD1B4}" type="presOf" srcId="{913B0D1B-7B56-447F-8126-84FEE09E656E}" destId="{4ADD3656-3815-4D00-A232-39648C7567D8}" srcOrd="1" destOrd="0" presId="urn:microsoft.com/office/officeart/2005/8/layout/process1"/>
    <dgm:cxn modelId="{7F4A7BAD-AE70-4124-8AC8-20709DBF2D26}" type="presParOf" srcId="{AE39B31A-B404-44EC-8F80-897E3A728F38}" destId="{AEF8C44C-6C73-4821-A950-E726049CFCAB}" srcOrd="4" destOrd="0" presId="urn:microsoft.com/office/officeart/2005/8/layout/process1"/>
    <dgm:cxn modelId="{1D705B4B-FDC6-477A-A9F7-20C9BBABDD8F}" type="presOf" srcId="{F48165B7-7B98-42B7-9222-F4FC48EE2727}" destId="{AEF8C44C-6C73-4821-A950-E726049CFCA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1.xml><?xml version="1.0" encoding="utf-8"?>
<dgm:dataModel xmlns:a="http://schemas.openxmlformats.org/drawingml/2006/main" xmlns:r="http://schemas.openxmlformats.org/officeDocument/2006/relationships" xmlns:dgm="http://schemas.openxmlformats.org/drawingml/2006/diagram">
  <dgm:ptLst>
    <dgm:pt modelId="{ADC9FC31-2166-4E46-963D-7890F768733C}"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s-CO"/>
        </a:p>
      </dgm:t>
    </dgm:pt>
    <dgm:pt modelId="{958B0858-9623-4147-A1A0-E821B31736B4}" type="parTrans" cxnId="{557A52A4-F67E-4B91-950B-ADDC191F91D2}">
      <dgm:prSet/>
      <dgm:spPr/>
      <dgm:t>
        <a:bodyPr/>
        <a:lstStyle/>
        <a:p>
          <a:endParaRPr lang="es-CO">
            <a:solidFill>
              <a:schemeClr val="tx1"/>
            </a:solidFill>
          </a:endParaRPr>
        </a:p>
      </dgm:t>
    </dgm:pt>
    <dgm:pt modelId="{11E5BB52-ADF7-44C1-9D06-C6448F16D427}">
      <dgm:prSet phldrT="[Texto]"/>
      <dgm:spPr/>
      <dgm:t>
        <a:bodyPr/>
        <a:lstStyle/>
        <a:p>
          <a:r>
            <a:rPr lang="es-CO">
              <a:solidFill>
                <a:schemeClr val="tx1"/>
              </a:solidFill>
            </a:rPr>
            <a:t>Parámetros Mínimos</a:t>
          </a:r>
        </a:p>
      </dgm:t>
    </dgm:pt>
    <dgm:pt modelId="{4E0F5E95-0A02-490D-BB11-BACE8B92D6F3}" type="parTrans" cxnId="{8F1D583A-79EE-43A4-97FA-D2D35C7E1A3B}">
      <dgm:prSet/>
      <dgm:spPr/>
      <dgm:t>
        <a:bodyPr/>
        <a:lstStyle/>
        <a:p>
          <a:endParaRPr lang="es-CO">
            <a:solidFill>
              <a:schemeClr val="tx1"/>
            </a:solidFill>
          </a:endParaRPr>
        </a:p>
      </dgm:t>
    </dgm:pt>
    <dgm:pt modelId="{FF1DEBBC-D283-43E2-B8B8-8EB13FC42F8B}">
      <dgm:prSet phldrT="[Texto]"/>
      <dgm:spPr/>
      <dgm:t>
        <a:bodyPr/>
        <a:lstStyle/>
        <a:p>
          <a:r>
            <a:rPr lang="es-CO">
              <a:solidFill>
                <a:schemeClr val="tx1"/>
              </a:solidFill>
            </a:rPr>
            <a:t>Temperatura Ambiente</a:t>
          </a:r>
        </a:p>
      </dgm:t>
    </dgm:pt>
    <dgm:pt modelId="{B6F0AE83-9B59-4762-BBE3-B4A72C0713B2}" type="sibTrans" cxnId="{8F1D583A-79EE-43A4-97FA-D2D35C7E1A3B}">
      <dgm:prSet/>
      <dgm:spPr/>
      <dgm:t>
        <a:bodyPr/>
        <a:lstStyle/>
        <a:p>
          <a:endParaRPr lang="es-CO">
            <a:solidFill>
              <a:schemeClr val="tx1"/>
            </a:solidFill>
          </a:endParaRPr>
        </a:p>
      </dgm:t>
    </dgm:pt>
    <dgm:pt modelId="{E150EACB-33A1-4192-823C-B91F1B88D1F6}" type="parTrans" cxnId="{3C7AFBE3-C0FB-41FE-B730-17A63855C31B}">
      <dgm:prSet/>
      <dgm:spPr/>
      <dgm:t>
        <a:bodyPr/>
        <a:lstStyle/>
        <a:p>
          <a:endParaRPr lang="es-CO">
            <a:solidFill>
              <a:schemeClr val="tx1"/>
            </a:solidFill>
          </a:endParaRPr>
        </a:p>
      </dgm:t>
    </dgm:pt>
    <dgm:pt modelId="{9ADDF697-142D-42D2-8908-0519CD09916A}">
      <dgm:prSet phldrT="[Texto]"/>
      <dgm:spPr/>
      <dgm:t>
        <a:bodyPr/>
        <a:lstStyle/>
        <a:p>
          <a:r>
            <a:rPr lang="es-CO">
              <a:solidFill>
                <a:schemeClr val="tx1"/>
              </a:solidFill>
            </a:rPr>
            <a:t>Temperatura del agua</a:t>
          </a:r>
        </a:p>
      </dgm:t>
    </dgm:pt>
    <dgm:pt modelId="{B921093E-75C0-4E65-B975-309218D7735B}" type="sibTrans" cxnId="{3C7AFBE3-C0FB-41FE-B730-17A63855C31B}">
      <dgm:prSet/>
      <dgm:spPr/>
      <dgm:t>
        <a:bodyPr/>
        <a:lstStyle/>
        <a:p>
          <a:endParaRPr lang="es-CO">
            <a:solidFill>
              <a:schemeClr val="tx1"/>
            </a:solidFill>
          </a:endParaRPr>
        </a:p>
      </dgm:t>
    </dgm:pt>
    <dgm:pt modelId="{21E725A3-9303-40E7-96AC-D2BFBEDEDF98}" type="parTrans" cxnId="{7241D7FB-2304-474E-8232-3565CE9D901B}">
      <dgm:prSet/>
      <dgm:spPr/>
      <dgm:t>
        <a:bodyPr/>
        <a:lstStyle/>
        <a:p>
          <a:endParaRPr lang="es-CO">
            <a:solidFill>
              <a:schemeClr val="tx1"/>
            </a:solidFill>
          </a:endParaRPr>
        </a:p>
      </dgm:t>
    </dgm:pt>
    <dgm:pt modelId="{70B36729-6E24-4C1D-A53D-2288ECD4A760}">
      <dgm:prSet phldrT="[Texto]"/>
      <dgm:spPr/>
      <dgm:t>
        <a:bodyPr/>
        <a:lstStyle/>
        <a:p>
          <a:r>
            <a:rPr lang="es-CO">
              <a:solidFill>
                <a:schemeClr val="tx1"/>
              </a:solidFill>
            </a:rPr>
            <a:t>DBO5</a:t>
          </a:r>
        </a:p>
      </dgm:t>
    </dgm:pt>
    <dgm:pt modelId="{48D45782-9D3E-4CD8-9E60-435DA68B4A8A}" type="sibTrans" cxnId="{7241D7FB-2304-474E-8232-3565CE9D901B}">
      <dgm:prSet/>
      <dgm:spPr/>
      <dgm:t>
        <a:bodyPr/>
        <a:lstStyle/>
        <a:p>
          <a:endParaRPr lang="es-CO">
            <a:solidFill>
              <a:schemeClr val="tx1"/>
            </a:solidFill>
          </a:endParaRPr>
        </a:p>
      </dgm:t>
    </dgm:pt>
    <dgm:pt modelId="{7B9182D4-556B-44F3-BE9B-C87400B865E6}" type="parTrans" cxnId="{D8222BF2-9DA8-436D-B223-190B9618619B}">
      <dgm:prSet/>
      <dgm:spPr/>
      <dgm:t>
        <a:bodyPr/>
        <a:lstStyle/>
        <a:p>
          <a:endParaRPr lang="es-CO">
            <a:solidFill>
              <a:schemeClr val="tx1"/>
            </a:solidFill>
          </a:endParaRPr>
        </a:p>
      </dgm:t>
    </dgm:pt>
    <dgm:pt modelId="{9EB3E8E4-2742-4F2C-A322-A2D8FE589F63}">
      <dgm:prSet phldrT="[Texto]"/>
      <dgm:spPr/>
      <dgm:t>
        <a:bodyPr/>
        <a:lstStyle/>
        <a:p>
          <a:r>
            <a:rPr lang="es-CO">
              <a:solidFill>
                <a:schemeClr val="tx1"/>
              </a:solidFill>
            </a:rPr>
            <a:t>SST</a:t>
          </a:r>
        </a:p>
      </dgm:t>
    </dgm:pt>
    <dgm:pt modelId="{11477559-12CB-4BEA-BE3A-D50697D7886C}" type="sibTrans" cxnId="{D8222BF2-9DA8-436D-B223-190B9618619B}">
      <dgm:prSet/>
      <dgm:spPr/>
      <dgm:t>
        <a:bodyPr/>
        <a:lstStyle/>
        <a:p>
          <a:endParaRPr lang="es-CO">
            <a:solidFill>
              <a:schemeClr val="tx1"/>
            </a:solidFill>
          </a:endParaRPr>
        </a:p>
      </dgm:t>
    </dgm:pt>
    <dgm:pt modelId="{2952DF22-66E9-488D-BA0C-1B8B49C2ABE3}" type="parTrans" cxnId="{408B28A7-7605-4FE4-8E45-6D371651E8D8}">
      <dgm:prSet/>
      <dgm:spPr/>
      <dgm:t>
        <a:bodyPr/>
        <a:lstStyle/>
        <a:p>
          <a:endParaRPr lang="es-CO">
            <a:solidFill>
              <a:schemeClr val="tx1"/>
            </a:solidFill>
          </a:endParaRPr>
        </a:p>
      </dgm:t>
    </dgm:pt>
    <dgm:pt modelId="{9B399D1E-637C-46FB-826A-1D388364D993}">
      <dgm:prSet phldrT="[Texto]"/>
      <dgm:spPr/>
      <dgm:t>
        <a:bodyPr/>
        <a:lstStyle/>
        <a:p>
          <a:r>
            <a:rPr lang="es-CO">
              <a:solidFill>
                <a:schemeClr val="tx1"/>
              </a:solidFill>
            </a:rPr>
            <a:t>DQO</a:t>
          </a:r>
        </a:p>
      </dgm:t>
    </dgm:pt>
    <dgm:pt modelId="{99112523-0474-4C8D-9F0F-58FB23160D4B}" type="sibTrans" cxnId="{408B28A7-7605-4FE4-8E45-6D371651E8D8}">
      <dgm:prSet/>
      <dgm:spPr/>
      <dgm:t>
        <a:bodyPr/>
        <a:lstStyle/>
        <a:p>
          <a:endParaRPr lang="es-CO">
            <a:solidFill>
              <a:schemeClr val="tx1"/>
            </a:solidFill>
          </a:endParaRPr>
        </a:p>
      </dgm:t>
    </dgm:pt>
    <dgm:pt modelId="{549D990D-6189-4E76-B767-7EF78499ABFA}" type="parTrans" cxnId="{8A2EE32A-0E58-44E0-BBDF-2A8A0E7BB9E6}">
      <dgm:prSet/>
      <dgm:spPr/>
      <dgm:t>
        <a:bodyPr/>
        <a:lstStyle/>
        <a:p>
          <a:endParaRPr lang="es-CO">
            <a:solidFill>
              <a:schemeClr val="tx1"/>
            </a:solidFill>
          </a:endParaRPr>
        </a:p>
      </dgm:t>
    </dgm:pt>
    <dgm:pt modelId="{401F462D-74F4-4367-A98C-C2F280A92BF3}">
      <dgm:prSet phldrT="[Texto]"/>
      <dgm:spPr/>
      <dgm:t>
        <a:bodyPr/>
        <a:lstStyle/>
        <a:p>
          <a:r>
            <a:rPr lang="es-CO">
              <a:solidFill>
                <a:schemeClr val="tx1"/>
              </a:solidFill>
            </a:rPr>
            <a:t>Oxigeno Disuelto</a:t>
          </a:r>
        </a:p>
      </dgm:t>
    </dgm:pt>
    <dgm:pt modelId="{86A06417-D093-4130-8E2B-184BD55DBBCA}" type="sibTrans" cxnId="{8A2EE32A-0E58-44E0-BBDF-2A8A0E7BB9E6}">
      <dgm:prSet/>
      <dgm:spPr/>
      <dgm:t>
        <a:bodyPr/>
        <a:lstStyle/>
        <a:p>
          <a:endParaRPr lang="es-CO">
            <a:solidFill>
              <a:schemeClr val="tx1"/>
            </a:solidFill>
          </a:endParaRPr>
        </a:p>
      </dgm:t>
    </dgm:pt>
    <dgm:pt modelId="{D3DDA558-8323-4F5A-BB99-C71A33BD8651}" type="parTrans" cxnId="{5D1F98C8-0B34-44E2-AC3E-7BAB8FF7C100}">
      <dgm:prSet/>
      <dgm:spPr/>
      <dgm:t>
        <a:bodyPr/>
        <a:lstStyle/>
        <a:p>
          <a:endParaRPr lang="es-CO">
            <a:solidFill>
              <a:schemeClr val="tx1"/>
            </a:solidFill>
          </a:endParaRPr>
        </a:p>
      </dgm:t>
    </dgm:pt>
    <dgm:pt modelId="{C3A9105A-B545-46BA-AFB0-499AB3E314CD}">
      <dgm:prSet phldrT="[Texto]"/>
      <dgm:spPr/>
      <dgm:t>
        <a:bodyPr/>
        <a:lstStyle/>
        <a:p>
          <a:r>
            <a:rPr lang="es-CO">
              <a:solidFill>
                <a:schemeClr val="tx1"/>
              </a:solidFill>
            </a:rPr>
            <a:t>Coliformes Fecales</a:t>
          </a:r>
        </a:p>
      </dgm:t>
    </dgm:pt>
    <dgm:pt modelId="{F9E48E2D-F46F-4FD1-AFF3-D259A710E38A}" type="sibTrans" cxnId="{5D1F98C8-0B34-44E2-AC3E-7BAB8FF7C100}">
      <dgm:prSet/>
      <dgm:spPr/>
      <dgm:t>
        <a:bodyPr/>
        <a:lstStyle/>
        <a:p>
          <a:endParaRPr lang="es-CO">
            <a:solidFill>
              <a:schemeClr val="tx1"/>
            </a:solidFill>
          </a:endParaRPr>
        </a:p>
      </dgm:t>
    </dgm:pt>
    <dgm:pt modelId="{EB8EBE25-1C9E-42D5-B870-F9761445F3A8}" type="parTrans" cxnId="{40E5E2FF-D8EE-43D2-BAA2-7EC74475AA46}">
      <dgm:prSet/>
      <dgm:spPr/>
      <dgm:t>
        <a:bodyPr/>
        <a:lstStyle/>
        <a:p>
          <a:endParaRPr lang="es-CO">
            <a:solidFill>
              <a:schemeClr val="tx1"/>
            </a:solidFill>
          </a:endParaRPr>
        </a:p>
      </dgm:t>
    </dgm:pt>
    <dgm:pt modelId="{B5D7D410-7C9B-4F22-AECD-664CF6A504CF}">
      <dgm:prSet phldrT="[Texto]"/>
      <dgm:spPr/>
      <dgm:t>
        <a:bodyPr/>
        <a:lstStyle/>
        <a:p>
          <a:r>
            <a:rPr lang="es-CO" err="1">
              <a:solidFill>
                <a:schemeClr val="tx1"/>
              </a:solidFill>
            </a:rPr>
            <a:t>Ph</a:t>
          </a:r>
          <a:endParaRPr lang="es-CO">
            <a:solidFill>
              <a:schemeClr val="tx1"/>
            </a:solidFill>
          </a:endParaRPr>
        </a:p>
      </dgm:t>
    </dgm:pt>
    <dgm:pt modelId="{371FA401-1861-4325-9840-4EEDC61B343B}" type="sibTrans" cxnId="{40E5E2FF-D8EE-43D2-BAA2-7EC74475AA46}">
      <dgm:prSet/>
      <dgm:spPr/>
      <dgm:t>
        <a:bodyPr/>
        <a:lstStyle/>
        <a:p>
          <a:endParaRPr lang="es-CO">
            <a:solidFill>
              <a:schemeClr val="tx1"/>
            </a:solidFill>
          </a:endParaRPr>
        </a:p>
      </dgm:t>
    </dgm:pt>
    <dgm:pt modelId="{45213109-F802-4AF2-B78C-4C1138ACAB7E}" type="parTrans" cxnId="{C98F1234-1FCD-4DA0-AC94-73490876906B}">
      <dgm:prSet/>
      <dgm:spPr/>
      <dgm:t>
        <a:bodyPr/>
        <a:lstStyle/>
        <a:p>
          <a:endParaRPr lang="es-CO">
            <a:solidFill>
              <a:schemeClr val="tx1"/>
            </a:solidFill>
          </a:endParaRPr>
        </a:p>
      </dgm:t>
    </dgm:pt>
    <dgm:pt modelId="{10C2340C-A4C4-44B1-8753-D7091DD212DD}">
      <dgm:prSet phldrT="[Texto]"/>
      <dgm:spPr/>
      <dgm:t>
        <a:bodyPr/>
        <a:lstStyle/>
        <a:p>
          <a:r>
            <a:rPr lang="es-CO">
              <a:solidFill>
                <a:schemeClr val="tx1"/>
              </a:solidFill>
            </a:rPr>
            <a:t>Solidos Sedimentables</a:t>
          </a:r>
        </a:p>
      </dgm:t>
    </dgm:pt>
    <dgm:pt modelId="{797A2C97-FD5F-4D32-88B7-2A2BBC43BFF0}" type="sibTrans" cxnId="{C98F1234-1FCD-4DA0-AC94-73490876906B}">
      <dgm:prSet/>
      <dgm:spPr/>
      <dgm:t>
        <a:bodyPr/>
        <a:lstStyle/>
        <a:p>
          <a:endParaRPr lang="es-CO">
            <a:solidFill>
              <a:schemeClr val="tx1"/>
            </a:solidFill>
          </a:endParaRPr>
        </a:p>
      </dgm:t>
    </dgm:pt>
    <dgm:pt modelId="{A4339622-4DCA-4D44-98AE-B9B5853A6949}" type="sibTrans" cxnId="{557A52A4-F67E-4B91-950B-ADDC191F91D2}">
      <dgm:prSet/>
      <dgm:spPr/>
      <dgm:t>
        <a:bodyPr/>
        <a:lstStyle/>
        <a:p>
          <a:endParaRPr lang="es-CO">
            <a:solidFill>
              <a:schemeClr val="tx1"/>
            </a:solidFill>
          </a:endParaRPr>
        </a:p>
      </dgm:t>
    </dgm:pt>
    <dgm:pt modelId="{DBB30ACD-4A7B-4C2B-8D5E-70FD7E23A216}" type="pres">
      <dgm:prSet presAssocID="{ADC9FC31-2166-4E46-963D-7890F768733C}" presName="Name0">
        <dgm:presLayoutVars>
          <dgm:dir/>
          <dgm:animLvl val="lvl"/>
          <dgm:resizeHandles val="exact"/>
        </dgm:presLayoutVars>
      </dgm:prSet>
      <dgm:spPr/>
      <dgm:t>
        <a:bodyPr/>
        <a:lstStyle/>
        <a:p/>
      </dgm:t>
    </dgm:pt>
    <dgm:pt modelId="{31E3B564-E4CF-4BD9-94C8-951F8BF34A46}" type="pres">
      <dgm:prSet presAssocID="{11E5BB52-ADF7-44C1-9D06-C6448F16D427}" presName="composite"/>
      <dgm:spPr/>
      <dgm:t>
        <a:bodyPr/>
        <a:lstStyle/>
        <a:p/>
      </dgm:t>
    </dgm:pt>
    <dgm:pt modelId="{32C9F571-3631-4CFD-A0E5-95A7B33A05AC}" type="pres">
      <dgm:prSet presAssocID="{11E5BB52-ADF7-44C1-9D06-C6448F16D427}" presName="parTx" presStyleLbl="alignNode1" presStyleCnt="1" custLinFactNeighborX="20552" custLinFactNeighborY="-44371">
        <dgm:presLayoutVars>
          <dgm:chMax val="0"/>
          <dgm:chPref val="0"/>
          <dgm:bulletEnabled val="1"/>
        </dgm:presLayoutVars>
      </dgm:prSet>
      <dgm:spPr/>
      <dgm:t>
        <a:bodyPr/>
        <a:lstStyle/>
        <a:p/>
      </dgm:t>
    </dgm:pt>
    <dgm:pt modelId="{4365EFE0-EE73-4CA4-B388-BB690225FB1A}" type="pres">
      <dgm:prSet presAssocID="{11E5BB52-ADF7-44C1-9D06-C6448F16D427}" presName="desTx" presStyleLbl="alignAccFollowNode1" presStyleCnt="1" custLinFactNeighborX="26552" custLinFactNeighborY="-2143">
        <dgm:presLayoutVars>
          <dgm:bulletEnabled val="1"/>
        </dgm:presLayoutVars>
      </dgm:prSet>
      <dgm:spPr/>
      <dgm:t>
        <a:bodyPr/>
        <a:lstStyle/>
        <a:p/>
      </dgm:t>
    </dgm:pt>
  </dgm:ptLst>
  <dgm:cxnLst>
    <dgm:cxn modelId="{557A52A4-F67E-4B91-950B-ADDC191F91D2}" srcId="{ADC9FC31-2166-4E46-963D-7890F768733C}" destId="{11E5BB52-ADF7-44C1-9D06-C6448F16D427}" srcOrd="0" destOrd="0" parTransId="{958B0858-9623-4147-A1A0-E821B31736B4}" sibTransId="{A4339622-4DCA-4D44-98AE-B9B5853A6949}"/>
    <dgm:cxn modelId="{8F1D583A-79EE-43A4-97FA-D2D35C7E1A3B}" srcId="{11E5BB52-ADF7-44C1-9D06-C6448F16D427}" destId="{FF1DEBBC-D283-43E2-B8B8-8EB13FC42F8B}" srcOrd="0" destOrd="0" parTransId="{4E0F5E95-0A02-490D-BB11-BACE8B92D6F3}" sibTransId="{B6F0AE83-9B59-4762-BBE3-B4A72C0713B2}"/>
    <dgm:cxn modelId="{3C7AFBE3-C0FB-41FE-B730-17A63855C31B}" srcId="{11E5BB52-ADF7-44C1-9D06-C6448F16D427}" destId="{9ADDF697-142D-42D2-8908-0519CD09916A}" srcOrd="1" destOrd="0" parTransId="{E150EACB-33A1-4192-823C-B91F1B88D1F6}" sibTransId="{B921093E-75C0-4E65-B975-309218D7735B}"/>
    <dgm:cxn modelId="{7241D7FB-2304-474E-8232-3565CE9D901B}" srcId="{11E5BB52-ADF7-44C1-9D06-C6448F16D427}" destId="{70B36729-6E24-4C1D-A53D-2288ECD4A760}" srcOrd="2" destOrd="0" parTransId="{21E725A3-9303-40E7-96AC-D2BFBEDEDF98}" sibTransId="{48D45782-9D3E-4CD8-9E60-435DA68B4A8A}"/>
    <dgm:cxn modelId="{D8222BF2-9DA8-436D-B223-190B9618619B}" srcId="{11E5BB52-ADF7-44C1-9D06-C6448F16D427}" destId="{9EB3E8E4-2742-4F2C-A322-A2D8FE589F63}" srcOrd="3" destOrd="0" parTransId="{7B9182D4-556B-44F3-BE9B-C87400B865E6}" sibTransId="{11477559-12CB-4BEA-BE3A-D50697D7886C}"/>
    <dgm:cxn modelId="{408B28A7-7605-4FE4-8E45-6D371651E8D8}" srcId="{11E5BB52-ADF7-44C1-9D06-C6448F16D427}" destId="{9B399D1E-637C-46FB-826A-1D388364D993}" srcOrd="4" destOrd="0" parTransId="{2952DF22-66E9-488D-BA0C-1B8B49C2ABE3}" sibTransId="{99112523-0474-4C8D-9F0F-58FB23160D4B}"/>
    <dgm:cxn modelId="{8A2EE32A-0E58-44E0-BBDF-2A8A0E7BB9E6}" srcId="{11E5BB52-ADF7-44C1-9D06-C6448F16D427}" destId="{401F462D-74F4-4367-A98C-C2F280A92BF3}" srcOrd="5" destOrd="0" parTransId="{549D990D-6189-4E76-B767-7EF78499ABFA}" sibTransId="{86A06417-D093-4130-8E2B-184BD55DBBCA}"/>
    <dgm:cxn modelId="{5D1F98C8-0B34-44E2-AC3E-7BAB8FF7C100}" srcId="{11E5BB52-ADF7-44C1-9D06-C6448F16D427}" destId="{C3A9105A-B545-46BA-AFB0-499AB3E314CD}" srcOrd="6" destOrd="0" parTransId="{D3DDA558-8323-4F5A-BB99-C71A33BD8651}" sibTransId="{F9E48E2D-F46F-4FD1-AFF3-D259A710E38A}"/>
    <dgm:cxn modelId="{40E5E2FF-D8EE-43D2-BAA2-7EC74475AA46}" srcId="{11E5BB52-ADF7-44C1-9D06-C6448F16D427}" destId="{B5D7D410-7C9B-4F22-AECD-664CF6A504CF}" srcOrd="7" destOrd="0" parTransId="{EB8EBE25-1C9E-42D5-B870-F9761445F3A8}" sibTransId="{371FA401-1861-4325-9840-4EEDC61B343B}"/>
    <dgm:cxn modelId="{C98F1234-1FCD-4DA0-AC94-73490876906B}" srcId="{11E5BB52-ADF7-44C1-9D06-C6448F16D427}" destId="{10C2340C-A4C4-44B1-8753-D7091DD212DD}" srcOrd="8" destOrd="0" parTransId="{45213109-F802-4AF2-B78C-4C1138ACAB7E}" sibTransId="{797A2C97-FD5F-4D32-88B7-2A2BBC43BFF0}"/>
    <dgm:cxn modelId="{B3809E05-55FD-47EB-A100-EEEECD01DCCA}" type="presOf" srcId="{ADC9FC31-2166-4E46-963D-7890F768733C}" destId="{DBB30ACD-4A7B-4C2B-8D5E-70FD7E23A216}" srcOrd="0" destOrd="0" presId="urn:microsoft.com/office/officeart/2005/8/layout/hList1"/>
    <dgm:cxn modelId="{44B024FF-17D5-429A-B326-FC88542AD550}" type="presParOf" srcId="{DBB30ACD-4A7B-4C2B-8D5E-70FD7E23A216}" destId="{31E3B564-E4CF-4BD9-94C8-951F8BF34A46}" srcOrd="0" destOrd="0" presId="urn:microsoft.com/office/officeart/2005/8/layout/hList1"/>
    <dgm:cxn modelId="{A98FEA32-4569-4BC6-BC20-F72743965000}" type="presParOf" srcId="{31E3B564-E4CF-4BD9-94C8-951F8BF34A46}" destId="{32C9F571-3631-4CFD-A0E5-95A7B33A05AC}" srcOrd="0" destOrd="0" presId="urn:microsoft.com/office/officeart/2005/8/layout/hList1"/>
    <dgm:cxn modelId="{8065F317-5F30-45CE-8D7A-E486A010FDD7}" type="presOf" srcId="{11E5BB52-ADF7-44C1-9D06-C6448F16D427}" destId="{32C9F571-3631-4CFD-A0E5-95A7B33A05AC}" srcOrd="0" destOrd="0" presId="urn:microsoft.com/office/officeart/2005/8/layout/hList1"/>
    <dgm:cxn modelId="{5732F6E9-8930-4279-B9FE-ABB84419EEBF}" type="presParOf" srcId="{31E3B564-E4CF-4BD9-94C8-951F8BF34A46}" destId="{4365EFE0-EE73-4CA4-B388-BB690225FB1A}" srcOrd="1" destOrd="0" presId="urn:microsoft.com/office/officeart/2005/8/layout/hList1"/>
    <dgm:cxn modelId="{E3D0BEB4-3144-4028-98E3-3E24983B508E}" type="presOf" srcId="{FF1DEBBC-D283-43E2-B8B8-8EB13FC42F8B}" destId="{4365EFE0-EE73-4CA4-B388-BB690225FB1A}" srcOrd="0" destOrd="0" presId="urn:microsoft.com/office/officeart/2005/8/layout/hList1"/>
    <dgm:cxn modelId="{94CEAD19-1903-4156-A6C3-0D8D5FD7C7DA}" type="presOf" srcId="{9ADDF697-142D-42D2-8908-0519CD09916A}" destId="{4365EFE0-EE73-4CA4-B388-BB690225FB1A}" srcOrd="0" destOrd="1" presId="urn:microsoft.com/office/officeart/2005/8/layout/hList1"/>
    <dgm:cxn modelId="{D3587A9E-F191-469F-AB69-FD49C32F127A}" type="presOf" srcId="{70B36729-6E24-4C1D-A53D-2288ECD4A760}" destId="{4365EFE0-EE73-4CA4-B388-BB690225FB1A}" srcOrd="0" destOrd="2" presId="urn:microsoft.com/office/officeart/2005/8/layout/hList1"/>
    <dgm:cxn modelId="{DD00280B-1C4E-4419-9373-DF5346DCC41D}" type="presOf" srcId="{9EB3E8E4-2742-4F2C-A322-A2D8FE589F63}" destId="{4365EFE0-EE73-4CA4-B388-BB690225FB1A}" srcOrd="0" destOrd="3" presId="urn:microsoft.com/office/officeart/2005/8/layout/hList1"/>
    <dgm:cxn modelId="{0892E0BF-6C20-4C37-8744-8B8BBF9CF11B}" type="presOf" srcId="{9B399D1E-637C-46FB-826A-1D388364D993}" destId="{4365EFE0-EE73-4CA4-B388-BB690225FB1A}" srcOrd="0" destOrd="4" presId="urn:microsoft.com/office/officeart/2005/8/layout/hList1"/>
    <dgm:cxn modelId="{82D50EA7-A729-4EAF-8BC9-464D9BA59E8F}" type="presOf" srcId="{401F462D-74F4-4367-A98C-C2F280A92BF3}" destId="{4365EFE0-EE73-4CA4-B388-BB690225FB1A}" srcOrd="0" destOrd="5" presId="urn:microsoft.com/office/officeart/2005/8/layout/hList1"/>
    <dgm:cxn modelId="{EB45EBE8-7695-4414-A9BF-BE06E2559068}" type="presOf" srcId="{C3A9105A-B545-46BA-AFB0-499AB3E314CD}" destId="{4365EFE0-EE73-4CA4-B388-BB690225FB1A}" srcOrd="0" destOrd="6" presId="urn:microsoft.com/office/officeart/2005/8/layout/hList1"/>
    <dgm:cxn modelId="{D81AACA3-4066-49D5-9F98-8C1257AEF104}" type="presOf" srcId="{B5D7D410-7C9B-4F22-AECD-664CF6A504CF}" destId="{4365EFE0-EE73-4CA4-B388-BB690225FB1A}" srcOrd="0" destOrd="7" presId="urn:microsoft.com/office/officeart/2005/8/layout/hList1"/>
    <dgm:cxn modelId="{D830EAE7-A476-45EE-BBDD-D0F97AEE897F}" type="presOf" srcId="{10C2340C-A4C4-44B1-8753-D7091DD212DD}" destId="{4365EFE0-EE73-4CA4-B388-BB690225FB1A}" srcOrd="0" destOrd="8" presId="urn:microsoft.com/office/officeart/2005/8/layout/hList1"/>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32D1872F-8223-48CD-A7EE-96D90185E4D4}"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CO"/>
        </a:p>
      </dgm:t>
    </dgm:pt>
    <dgm:pt modelId="{FF538EBF-910B-4CD2-9D60-F63A770A2FAE}" type="parTrans" cxnId="{EAAE6C51-D1C8-472F-9EF3-CA8E74E01F81}">
      <dgm:prSet custT="1"/>
      <dgm:spPr/>
      <dgm:t>
        <a:bodyPr/>
        <a:lstStyle/>
        <a:p>
          <a:endParaRPr lang="es-CO" sz="2800" b="1"/>
        </a:p>
      </dgm:t>
    </dgm:pt>
    <dgm:pt modelId="{D03A2335-7642-4A11-A0F6-AD39F324FCF1}">
      <dgm:prSet custT="1"/>
      <dgm:spPr/>
      <dgm:t>
        <a:bodyPr/>
        <a:lstStyle/>
        <a:p>
          <a:r>
            <a:rPr lang="es-MX" sz="2000" b="1" i="0"/>
            <a:t>Artículo 2.2.9.7.1.2. Ámbito de aplicación… autoridades ambientales competentes y los usuarios que realizan vertimientos sobre el recurso hídrico.</a:t>
          </a:r>
          <a:endParaRPr lang="es-CO" sz="2000" b="1"/>
        </a:p>
      </dgm:t>
    </dgm:pt>
    <dgm:pt modelId="{E296DB2F-EEC1-47C3-BA9A-80FE180FDE85}" type="sibTrans" cxnId="{EAAE6C51-D1C8-472F-9EF3-CA8E74E01F81}">
      <dgm:prSet custT="1"/>
      <dgm:spPr/>
      <dgm:t>
        <a:bodyPr/>
        <a:lstStyle/>
        <a:p>
          <a:endParaRPr lang="es-CO" sz="2800" b="1"/>
        </a:p>
      </dgm:t>
    </dgm:pt>
    <dgm:pt modelId="{3EF8854D-8364-47E2-9491-6E889A85F3C7}" type="pres">
      <dgm:prSet presAssocID="{32D1872F-8223-48CD-A7EE-96D90185E4D4}" presName="linear">
        <dgm:presLayoutVars>
          <dgm:animLvl val="lvl"/>
          <dgm:resizeHandles val="exact"/>
        </dgm:presLayoutVars>
      </dgm:prSet>
      <dgm:spPr/>
      <dgm:t>
        <a:bodyPr/>
        <a:lstStyle/>
        <a:p/>
      </dgm:t>
    </dgm:pt>
    <dgm:pt modelId="{52F7E7E2-8BE7-450C-BB77-48814DAD9BB7}" type="pres">
      <dgm:prSet presAssocID="{D03A2335-7642-4A11-A0F6-AD39F324FCF1}" presName="parentText" presStyleLbl="node1" presStyleCnt="1">
        <dgm:presLayoutVars>
          <dgm:chMax val="0"/>
          <dgm:bulletEnabled val="1"/>
        </dgm:presLayoutVars>
      </dgm:prSet>
      <dgm:spPr/>
      <dgm:t>
        <a:bodyPr/>
        <a:lstStyle/>
        <a:p/>
      </dgm:t>
    </dgm:pt>
  </dgm:ptLst>
  <dgm:cxnLst>
    <dgm:cxn modelId="{EAAE6C51-D1C8-472F-9EF3-CA8E74E01F81}" srcId="{32D1872F-8223-48CD-A7EE-96D90185E4D4}" destId="{D03A2335-7642-4A11-A0F6-AD39F324FCF1}" srcOrd="0" destOrd="0" parTransId="{FF538EBF-910B-4CD2-9D60-F63A770A2FAE}" sibTransId="{E296DB2F-EEC1-47C3-BA9A-80FE180FDE85}"/>
    <dgm:cxn modelId="{276D61D2-08B1-4386-AE8E-98769C6E3E66}" type="presOf" srcId="{32D1872F-8223-48CD-A7EE-96D90185E4D4}" destId="{3EF8854D-8364-47E2-9491-6E889A85F3C7}" srcOrd="0" destOrd="0" presId="urn:microsoft.com/office/officeart/2005/8/layout/vList2"/>
    <dgm:cxn modelId="{E35063E9-27F7-4926-8A05-CDC3D4B06213}" type="presParOf" srcId="{3EF8854D-8364-47E2-9491-6E889A85F3C7}" destId="{52F7E7E2-8BE7-450C-BB77-48814DAD9BB7}" srcOrd="0" destOrd="0" presId="urn:microsoft.com/office/officeart/2005/8/layout/vList2"/>
    <dgm:cxn modelId="{F1087092-7731-4582-BA72-FD3FE72FFA2F}" type="presOf" srcId="{D03A2335-7642-4A11-A0F6-AD39F324FCF1}" destId="{52F7E7E2-8BE7-450C-BB77-48814DAD9BB7}"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main"/>
    </a:ext>
  </dgm:extLst>
</dgm:dataModel>
</file>

<file path=ppt/diagrams/data5.xml><?xml version="1.0" encoding="utf-8"?>
<dgm:dataModel xmlns:a="http://schemas.openxmlformats.org/drawingml/2006/main" xmlns:r="http://schemas.openxmlformats.org/officeDocument/2006/relationships" xmlns:dgm="http://schemas.openxmlformats.org/drawingml/2006/diagram">
  <dgm:ptLst>
    <dgm:pt modelId="{47E23721-ABB8-43AA-9E1C-5AC8FA9EE86B}"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CO"/>
        </a:p>
      </dgm:t>
    </dgm:pt>
    <dgm:pt modelId="{06F196E4-5BCD-42C9-82B8-AF932E9DAE08}" type="parTrans" cxnId="{1869775E-25E2-4693-AB78-5D52DA5D4FD4}">
      <dgm:prSet custT="1"/>
      <dgm:spPr/>
      <dgm:t>
        <a:bodyPr/>
        <a:lstStyle/>
        <a:p>
          <a:endParaRPr lang="es-CO" sz="2400"/>
        </a:p>
      </dgm:t>
    </dgm:pt>
    <dgm:pt modelId="{5FBF1CCB-9A99-4C27-BA47-62C77265EEE1}">
      <dgm:prSet custT="1"/>
      <dgm:spPr/>
      <dgm:t>
        <a:bodyPr/>
        <a:lstStyle/>
        <a:p>
          <a:r>
            <a:rPr lang="es-MX" sz="2000" b="0" i="0"/>
            <a:t>Carga contaminante diaria (CC) : Cc = Q x C x 0.0036 x t</a:t>
          </a:r>
          <a:endParaRPr lang="es-CO" sz="2000"/>
        </a:p>
      </dgm:t>
    </dgm:pt>
    <dgm:pt modelId="{95B2CBEB-8F7C-42CE-96E9-E6DD5C315A74}" type="sibTrans" cxnId="{1869775E-25E2-4693-AB78-5D52DA5D4FD4}">
      <dgm:prSet custT="1"/>
      <dgm:spPr/>
      <dgm:t>
        <a:bodyPr/>
        <a:lstStyle/>
        <a:p>
          <a:endParaRPr lang="es-CO" sz="2400"/>
        </a:p>
      </dgm:t>
    </dgm:pt>
    <dgm:pt modelId="{9EEC2DFB-79E9-48B7-8F63-B05BE639D174}" type="pres">
      <dgm:prSet presAssocID="{47E23721-ABB8-43AA-9E1C-5AC8FA9EE86B}" presName="linear">
        <dgm:presLayoutVars>
          <dgm:animLvl val="lvl"/>
          <dgm:resizeHandles val="exact"/>
        </dgm:presLayoutVars>
      </dgm:prSet>
      <dgm:spPr/>
      <dgm:t>
        <a:bodyPr/>
        <a:lstStyle/>
        <a:p/>
      </dgm:t>
    </dgm:pt>
    <dgm:pt modelId="{ED3AAA69-4105-4478-A1CE-43D685F67997}" type="pres">
      <dgm:prSet presAssocID="{5FBF1CCB-9A99-4C27-BA47-62C77265EEE1}" presName="parentText" presStyleLbl="node1" presStyleCnt="1">
        <dgm:presLayoutVars>
          <dgm:chMax val="0"/>
          <dgm:bulletEnabled val="1"/>
        </dgm:presLayoutVars>
      </dgm:prSet>
      <dgm:spPr/>
      <dgm:t>
        <a:bodyPr/>
        <a:lstStyle/>
        <a:p/>
      </dgm:t>
    </dgm:pt>
  </dgm:ptLst>
  <dgm:cxnLst>
    <dgm:cxn modelId="{1869775E-25E2-4693-AB78-5D52DA5D4FD4}" srcId="{47E23721-ABB8-43AA-9E1C-5AC8FA9EE86B}" destId="{5FBF1CCB-9A99-4C27-BA47-62C77265EEE1}" srcOrd="0" destOrd="0" parTransId="{06F196E4-5BCD-42C9-82B8-AF932E9DAE08}" sibTransId="{95B2CBEB-8F7C-42CE-96E9-E6DD5C315A74}"/>
    <dgm:cxn modelId="{41B07E3C-1538-4510-86C0-6F3FF034B1BD}" type="presOf" srcId="{47E23721-ABB8-43AA-9E1C-5AC8FA9EE86B}" destId="{9EEC2DFB-79E9-48B7-8F63-B05BE639D174}" srcOrd="0" destOrd="0" presId="urn:microsoft.com/office/officeart/2005/8/layout/vList2"/>
    <dgm:cxn modelId="{6AD7F0FD-41BD-49A3-AFC7-7E0823C22918}" type="presParOf" srcId="{9EEC2DFB-79E9-48B7-8F63-B05BE639D174}" destId="{ED3AAA69-4105-4478-A1CE-43D685F67997}" srcOrd="0" destOrd="0" presId="urn:microsoft.com/office/officeart/2005/8/layout/vList2"/>
    <dgm:cxn modelId="{0569CF71-A8A2-465F-A8DE-004A920E8609}" type="presOf" srcId="{5FBF1CCB-9A99-4C27-BA47-62C77265EEE1}" destId="{ED3AAA69-4105-4478-A1CE-43D685F67997}"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6.xml><?xml version="1.0" encoding="utf-8"?>
<dgm:dataModel xmlns:a="http://schemas.openxmlformats.org/drawingml/2006/main" xmlns:r="http://schemas.openxmlformats.org/officeDocument/2006/relationships" xmlns:dgm="http://schemas.openxmlformats.org/drawingml/2006/diagram">
  <dgm:ptLst>
    <dgm:pt modelId="{F6E71ED1-B25E-4641-B667-EAA8BDD373F4}"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CO"/>
        </a:p>
      </dgm:t>
    </dgm:pt>
    <dgm:pt modelId="{AB9D89B9-4D28-48EA-8CBC-44BB10892DAA}" type="parTrans" cxnId="{F0422920-DED0-40ED-BBCB-C565700A3D88}">
      <dgm:prSet/>
      <dgm:spPr/>
      <dgm:t>
        <a:bodyPr/>
        <a:lstStyle/>
        <a:p>
          <a:endParaRPr lang="es-CO"/>
        </a:p>
      </dgm:t>
    </dgm:pt>
    <dgm:pt modelId="{5D0D0E6D-082B-415C-AA91-81A72B0C27C7}">
      <dgm:prSet custT="1"/>
      <dgm:spPr/>
      <dgm:t>
        <a:bodyPr/>
        <a:lstStyle/>
        <a:p>
          <a:r>
            <a:rPr lang="es-MX" sz="1600" b="0" i="0"/>
            <a:t>Si el usuario capta y vierte al mismo cuerpo de agua: …descontar a la carga del vertimiento puntual, la carga existente en el punto de captación. </a:t>
          </a:r>
          <a:endParaRPr lang="es-CO" sz="1600"/>
        </a:p>
      </dgm:t>
    </dgm:pt>
    <dgm:pt modelId="{C5C3EA57-C176-421C-ADD1-0A572082572E}" type="sibTrans" cxnId="{F0422920-DED0-40ED-BBCB-C565700A3D88}">
      <dgm:prSet/>
      <dgm:spPr/>
      <dgm:t>
        <a:bodyPr/>
        <a:lstStyle/>
        <a:p>
          <a:endParaRPr lang="es-CO"/>
        </a:p>
      </dgm:t>
    </dgm:pt>
    <dgm:pt modelId="{B243BB1D-A957-43AB-B5D6-237B713F32CF}" type="pres">
      <dgm:prSet presAssocID="{F6E71ED1-B25E-4641-B667-EAA8BDD373F4}" presName="linear">
        <dgm:presLayoutVars>
          <dgm:animLvl val="lvl"/>
          <dgm:resizeHandles val="exact"/>
        </dgm:presLayoutVars>
      </dgm:prSet>
      <dgm:spPr/>
      <dgm:t>
        <a:bodyPr/>
        <a:lstStyle/>
        <a:p/>
      </dgm:t>
    </dgm:pt>
    <dgm:pt modelId="{EFEAC522-CDF9-43B6-9EF0-EECE74D74F08}" type="pres">
      <dgm:prSet presAssocID="{5D0D0E6D-082B-415C-AA91-81A72B0C27C7}" presName="parentText" presStyleLbl="node1" presStyleCnt="1" custLinFactY="-100000" custLinFactNeighborX="59329" custLinFactNeighborY="-117902">
        <dgm:presLayoutVars>
          <dgm:chMax val="0"/>
          <dgm:bulletEnabled val="1"/>
        </dgm:presLayoutVars>
      </dgm:prSet>
      <dgm:spPr/>
      <dgm:t>
        <a:bodyPr/>
        <a:lstStyle/>
        <a:p/>
      </dgm:t>
    </dgm:pt>
  </dgm:ptLst>
  <dgm:cxnLst>
    <dgm:cxn modelId="{F0422920-DED0-40ED-BBCB-C565700A3D88}" srcId="{F6E71ED1-B25E-4641-B667-EAA8BDD373F4}" destId="{5D0D0E6D-082B-415C-AA91-81A72B0C27C7}" srcOrd="0" destOrd="0" parTransId="{AB9D89B9-4D28-48EA-8CBC-44BB10892DAA}" sibTransId="{C5C3EA57-C176-421C-ADD1-0A572082572E}"/>
    <dgm:cxn modelId="{6F6E1A4B-F3C5-41A8-B25E-1510059EA5F2}" type="presOf" srcId="{F6E71ED1-B25E-4641-B667-EAA8BDD373F4}" destId="{B243BB1D-A957-43AB-B5D6-237B713F32CF}" srcOrd="0" destOrd="0" presId="urn:microsoft.com/office/officeart/2005/8/layout/vList2"/>
    <dgm:cxn modelId="{C8C813DC-D707-4F77-99C3-38EE61973472}" type="presParOf" srcId="{B243BB1D-A957-43AB-B5D6-237B713F32CF}" destId="{EFEAC522-CDF9-43B6-9EF0-EECE74D74F08}" srcOrd="0" destOrd="0" presId="urn:microsoft.com/office/officeart/2005/8/layout/vList2"/>
    <dgm:cxn modelId="{A368A13B-19C6-4FFE-AB35-AD1253AE11CC}" type="presOf" srcId="{5D0D0E6D-082B-415C-AA91-81A72B0C27C7}" destId="{EFEAC522-CDF9-43B6-9EF0-EECE74D74F08}"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7.xml><?xml version="1.0" encoding="utf-8"?>
<dgm:dataModel xmlns:a="http://schemas.openxmlformats.org/drawingml/2006/main" xmlns:r="http://schemas.openxmlformats.org/officeDocument/2006/relationships" xmlns:dgm="http://schemas.openxmlformats.org/drawingml/2006/diagram">
  <dgm:ptLst>
    <dgm:pt modelId="{F6E71ED1-B25E-4641-B667-EAA8BDD373F4}"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CO"/>
        </a:p>
      </dgm:t>
    </dgm:pt>
    <dgm:pt modelId="{B243BB1D-A957-43AB-B5D6-237B713F32CF}" type="pres">
      <dgm:prSet presAssocID="{F6E71ED1-B25E-4641-B667-EAA8BDD373F4}" presName="linear">
        <dgm:presLayoutVars>
          <dgm:animLvl val="lvl"/>
          <dgm:resizeHandles val="exact"/>
        </dgm:presLayoutVars>
      </dgm:prSet>
      <dgm:spPr/>
      <dgm:t>
        <a:bodyPr/>
        <a:lstStyle/>
        <a:p/>
      </dgm:t>
    </dgm:pt>
  </dgm:ptLst>
  <dgm:cxnLst>
    <dgm:cxn modelId="{A5F410F1-5B8A-4A2F-9C3B-4F165561EC5A}" type="presOf" srcId="{F6E71ED1-B25E-4641-B667-EAA8BDD373F4}" destId="{B243BB1D-A957-43AB-B5D6-237B713F32CF}"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8.xml><?xml version="1.0" encoding="utf-8"?>
<dgm:dataModel xmlns:a="http://schemas.openxmlformats.org/drawingml/2006/main" xmlns:r="http://schemas.openxmlformats.org/officeDocument/2006/relationships" xmlns:dgm="http://schemas.openxmlformats.org/drawingml/2006/diagram">
  <dgm:ptLst>
    <dgm:pt modelId="{DA772C3F-F73E-4CBD-A0AE-D4E3A5B6856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O"/>
        </a:p>
      </dgm:t>
    </dgm:pt>
    <dgm:pt modelId="{E917E5E9-C7DC-400D-A3F3-00BD1A6FA8CB}" type="parTrans" cxnId="{1A01F8DC-BF81-4886-9A2F-17D8303E5C8D}">
      <dgm:prSet/>
      <dgm:spPr/>
      <dgm:t>
        <a:bodyPr/>
        <a:lstStyle/>
        <a:p>
          <a:endParaRPr lang="es-CO"/>
        </a:p>
      </dgm:t>
    </dgm:pt>
    <dgm:pt modelId="{EB6D5F46-E7BD-41A6-98E4-52CA61AF8F9E}">
      <dgm:prSet/>
      <dgm:spPr/>
      <dgm:t>
        <a:bodyPr/>
        <a:lstStyle/>
        <a:p>
          <a:r>
            <a:rPr lang="es-MX" b="1" i="0">
              <a:solidFill>
                <a:schemeClr val="tx1"/>
              </a:solidFill>
            </a:rPr>
            <a:t>Vertimiento al recurso hídrico</a:t>
          </a:r>
          <a:r>
            <a:rPr lang="es-MX" b="0" i="0">
              <a:solidFill>
                <a:schemeClr val="tx1"/>
              </a:solidFill>
            </a:rPr>
            <a:t>: “cualquier descarga final al recurso hídrico de un elemento, sustancia o parámetro contaminante, que esté contenido en un líquido residual de cualquier origen”.</a:t>
          </a:r>
          <a:endParaRPr lang="es-CO">
            <a:solidFill>
              <a:schemeClr val="tx1"/>
            </a:solidFill>
          </a:endParaRPr>
        </a:p>
      </dgm:t>
    </dgm:pt>
    <dgm:pt modelId="{840ED155-E8DE-404C-AA1E-A10C1C7021C1}" type="sibTrans" cxnId="{1A01F8DC-BF81-4886-9A2F-17D8303E5C8D}">
      <dgm:prSet/>
      <dgm:spPr/>
      <dgm:t>
        <a:bodyPr/>
        <a:lstStyle/>
        <a:p>
          <a:endParaRPr lang="es-CO"/>
        </a:p>
      </dgm:t>
    </dgm:pt>
    <dgm:pt modelId="{9D4CA576-D59B-4635-BF95-F856C0E40A86}" type="parTrans" cxnId="{EE508E2B-9DC2-4414-B49D-7FD08825F98B}">
      <dgm:prSet/>
      <dgm:spPr/>
      <dgm:t>
        <a:bodyPr/>
        <a:lstStyle/>
        <a:p>
          <a:endParaRPr lang="es-CO"/>
        </a:p>
      </dgm:t>
    </dgm:pt>
    <dgm:pt modelId="{A3F44D06-8B89-400A-9909-B4DA710262A0}">
      <dgm:prSet/>
      <dgm:spPr/>
      <dgm:t>
        <a:bodyPr/>
        <a:lstStyle/>
        <a:p>
          <a:r>
            <a:rPr lang="es-MX" b="1" i="0">
              <a:solidFill>
                <a:schemeClr val="tx1"/>
              </a:solidFill>
            </a:rPr>
            <a:t>Vertimiento puntual DIRECTO al RH </a:t>
          </a:r>
          <a:r>
            <a:rPr lang="es-MX" b="0" i="0">
              <a:solidFill>
                <a:schemeClr val="tx1"/>
              </a:solidFill>
            </a:rPr>
            <a:t>“vertimiento realizado en un punto fijo y directamente al recurso hídrico”.</a:t>
          </a:r>
          <a:endParaRPr lang="es-CO">
            <a:solidFill>
              <a:schemeClr val="tx1"/>
            </a:solidFill>
          </a:endParaRPr>
        </a:p>
      </dgm:t>
    </dgm:pt>
    <dgm:pt modelId="{A372841F-A957-43B4-88F5-E98B000C5A08}" type="sibTrans" cxnId="{EE508E2B-9DC2-4414-B49D-7FD08825F98B}">
      <dgm:prSet/>
      <dgm:spPr/>
      <dgm:t>
        <a:bodyPr/>
        <a:lstStyle/>
        <a:p>
          <a:endParaRPr lang="es-CO"/>
        </a:p>
      </dgm:t>
    </dgm:pt>
    <dgm:pt modelId="{35C7678A-622D-4BC6-B054-226EBA0703F7}" type="pres">
      <dgm:prSet presAssocID="{DA772C3F-F73E-4CBD-A0AE-D4E3A5B68566}" presName="linear">
        <dgm:presLayoutVars>
          <dgm:animLvl val="lvl"/>
          <dgm:resizeHandles val="exact"/>
        </dgm:presLayoutVars>
      </dgm:prSet>
      <dgm:spPr/>
      <dgm:t>
        <a:bodyPr/>
        <a:lstStyle/>
        <a:p/>
      </dgm:t>
    </dgm:pt>
    <dgm:pt modelId="{D6B20CB8-914C-41E8-A0C2-C012D7AB1297}" type="pres">
      <dgm:prSet presAssocID="{EB6D5F46-E7BD-41A6-98E4-52CA61AF8F9E}" presName="parentText" presStyleLbl="node1" presStyleCnt="2">
        <dgm:presLayoutVars>
          <dgm:chMax val="0"/>
          <dgm:bulletEnabled val="1"/>
        </dgm:presLayoutVars>
      </dgm:prSet>
      <dgm:spPr/>
      <dgm:t>
        <a:bodyPr/>
        <a:lstStyle/>
        <a:p/>
      </dgm:t>
    </dgm:pt>
    <dgm:pt modelId="{A7881C7B-D5D2-47C3-84EC-7472C2F069FC}" type="pres">
      <dgm:prSet presAssocID="{840ED155-E8DE-404C-AA1E-A10C1C7021C1}" presName="spacer"/>
      <dgm:spPr/>
      <dgm:t>
        <a:bodyPr/>
        <a:lstStyle/>
        <a:p/>
      </dgm:t>
    </dgm:pt>
    <dgm:pt modelId="{EAC3AF2A-9DB0-437C-AF0C-BF60852C5AF5}" type="pres">
      <dgm:prSet presAssocID="{A3F44D06-8B89-400A-9909-B4DA710262A0}" presName="parentText" presStyleLbl="node1" presStyleIdx="1" presStyleCnt="2" custScaleY="58683" custLinFactY="68893" custLinFactNeighborX="234" custLinFactNeighborY="100000">
        <dgm:presLayoutVars>
          <dgm:chMax val="0"/>
          <dgm:bulletEnabled val="1"/>
        </dgm:presLayoutVars>
      </dgm:prSet>
      <dgm:spPr/>
      <dgm:t>
        <a:bodyPr/>
        <a:lstStyle/>
        <a:p/>
      </dgm:t>
    </dgm:pt>
  </dgm:ptLst>
  <dgm:cxnLst>
    <dgm:cxn modelId="{1A01F8DC-BF81-4886-9A2F-17D8303E5C8D}" srcId="{DA772C3F-F73E-4CBD-A0AE-D4E3A5B68566}" destId="{EB6D5F46-E7BD-41A6-98E4-52CA61AF8F9E}" srcOrd="0" destOrd="0" parTransId="{E917E5E9-C7DC-400D-A3F3-00BD1A6FA8CB}" sibTransId="{840ED155-E8DE-404C-AA1E-A10C1C7021C1}"/>
    <dgm:cxn modelId="{EE508E2B-9DC2-4414-B49D-7FD08825F98B}" srcId="{DA772C3F-F73E-4CBD-A0AE-D4E3A5B68566}" destId="{A3F44D06-8B89-400A-9909-B4DA710262A0}" srcOrd="1" destOrd="0" parTransId="{9D4CA576-D59B-4635-BF95-F856C0E40A86}" sibTransId="{A372841F-A957-43B4-88F5-E98B000C5A08}"/>
    <dgm:cxn modelId="{58388798-5791-4E66-B227-C40D6B0D2068}" type="presOf" srcId="{DA772C3F-F73E-4CBD-A0AE-D4E3A5B68566}" destId="{35C7678A-622D-4BC6-B054-226EBA0703F7}" srcOrd="0" destOrd="0" presId="urn:microsoft.com/office/officeart/2005/8/layout/vList2"/>
    <dgm:cxn modelId="{A1E7ECD2-0582-4833-9B1F-B6923052BFA0}" type="presParOf" srcId="{35C7678A-622D-4BC6-B054-226EBA0703F7}" destId="{D6B20CB8-914C-41E8-A0C2-C012D7AB1297}" srcOrd="0" destOrd="0" presId="urn:microsoft.com/office/officeart/2005/8/layout/vList2"/>
    <dgm:cxn modelId="{0F19444C-9B55-42EE-9CD9-48F77DE8E91C}" type="presOf" srcId="{EB6D5F46-E7BD-41A6-98E4-52CA61AF8F9E}" destId="{D6B20CB8-914C-41E8-A0C2-C012D7AB1297}" srcOrd="0" destOrd="0" presId="urn:microsoft.com/office/officeart/2005/8/layout/vList2"/>
    <dgm:cxn modelId="{05308FF9-8E7B-46AE-8332-EF4772F0F2DC}" type="presParOf" srcId="{35C7678A-622D-4BC6-B054-226EBA0703F7}" destId="{A7881C7B-D5D2-47C3-84EC-7472C2F069FC}" srcOrd="1" destOrd="0" presId="urn:microsoft.com/office/officeart/2005/8/layout/vList2"/>
    <dgm:cxn modelId="{8754ADCD-C18F-4280-AF5D-7F61A57F6176}" type="presParOf" srcId="{35C7678A-622D-4BC6-B054-226EBA0703F7}" destId="{EAC3AF2A-9DB0-437C-AF0C-BF60852C5AF5}" srcOrd="2" destOrd="0" presId="urn:microsoft.com/office/officeart/2005/8/layout/vList2"/>
    <dgm:cxn modelId="{66EAE6E4-2E2F-444D-8446-2FF8D50F4EF2}" type="presOf" srcId="{A3F44D06-8B89-400A-9909-B4DA710262A0}" destId="{EAC3AF2A-9DB0-437C-AF0C-BF60852C5AF5}" srcOrd="0" destOrd="0" presId="urn:microsoft.com/office/officeart/2005/8/layout/vList2"/>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9.xml><?xml version="1.0" encoding="utf-8"?>
<dgm:dataModel xmlns:a="http://schemas.openxmlformats.org/drawingml/2006/main" xmlns:r="http://schemas.openxmlformats.org/officeDocument/2006/relationships" xmlns:dgm="http://schemas.openxmlformats.org/drawingml/2006/diagram">
  <dgm:ptLst>
    <dgm:pt modelId="{7B71D63E-1347-4BF4-972B-1D646849476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O"/>
        </a:p>
      </dgm:t>
    </dgm:pt>
    <dgm:pt modelId="{F8C54A89-9568-408A-B2CA-21A011445830}" type="parTrans" cxnId="{8B023065-BFAC-424D-84ED-4CD64861F70E}">
      <dgm:prSet custT="1"/>
      <dgm:spPr/>
      <dgm:t>
        <a:bodyPr/>
        <a:lstStyle/>
        <a:p>
          <a:endParaRPr lang="es-CO" sz="2000"/>
        </a:p>
      </dgm:t>
    </dgm:pt>
    <dgm:pt modelId="{9BA207DF-3849-46EC-8040-CC8DBA9392FB}">
      <dgm:prSet custT="1"/>
      <dgm:spPr/>
      <dgm:t>
        <a:bodyPr/>
        <a:lstStyle/>
        <a:p>
          <a:pPr algn="just"/>
          <a:r>
            <a:rPr lang="es-MX" sz="1400" b="1" i="0">
              <a:solidFill>
                <a:schemeClr val="tx1"/>
              </a:solidFill>
            </a:rPr>
            <a:t>Vertimiento al recurso hídrico:  </a:t>
          </a:r>
          <a:r>
            <a:rPr lang="es-MX" sz="1400" b="0" i="0">
              <a:solidFill>
                <a:schemeClr val="tx1"/>
              </a:solidFill>
            </a:rPr>
            <a:t>es “cualquier descarga final al recurso hídrico de un elemento, sustancia o parámetro contaminante, que esté contenido en un líquido residual de cualquier origen”.</a:t>
          </a:r>
          <a:endParaRPr lang="es-CO" sz="1400">
            <a:solidFill>
              <a:schemeClr val="tx1"/>
            </a:solidFill>
          </a:endParaRPr>
        </a:p>
      </dgm:t>
    </dgm:pt>
    <dgm:pt modelId="{486D58B4-7F3B-414B-809C-614A80D14654}" type="sibTrans" cxnId="{8B023065-BFAC-424D-84ED-4CD64861F70E}">
      <dgm:prSet custT="1"/>
      <dgm:spPr/>
      <dgm:t>
        <a:bodyPr/>
        <a:lstStyle/>
        <a:p>
          <a:endParaRPr lang="es-CO" sz="2000"/>
        </a:p>
      </dgm:t>
    </dgm:pt>
    <dgm:pt modelId="{F7CD7233-77EE-46F0-BA4C-36DD27F08B69}" type="parTrans" cxnId="{918F9B35-13EE-4E4C-A9EE-717D40F55CDA}">
      <dgm:prSet custT="1"/>
      <dgm:spPr/>
      <dgm:t>
        <a:bodyPr/>
        <a:lstStyle/>
        <a:p>
          <a:endParaRPr lang="es-CO" sz="2000"/>
        </a:p>
      </dgm:t>
    </dgm:pt>
    <dgm:pt modelId="{DDAEE0F6-1BF8-44DA-9760-7CBD6BDB9C78}">
      <dgm:prSet custT="1"/>
      <dgm:spPr/>
      <dgm:t>
        <a:bodyPr/>
        <a:lstStyle/>
        <a:p>
          <a:r>
            <a:rPr lang="es-MX" sz="1400" b="1" i="0">
              <a:solidFill>
                <a:schemeClr val="tx1"/>
              </a:solidFill>
            </a:rPr>
            <a:t>Vertimiento puntual INDIRECTO al RH : </a:t>
          </a:r>
          <a:r>
            <a:rPr lang="es-MX" sz="1400" b="0" i="0">
              <a:solidFill>
                <a:schemeClr val="tx1"/>
              </a:solidFill>
            </a:rPr>
            <a:t> es el “vertimiento que se realiza desde un punto fijo a través de un canal natural o artificial o de cualquier medio de conducción o transporte a un cuerpo de agua superficial.” </a:t>
          </a:r>
          <a:endParaRPr lang="es-CO" sz="1400">
            <a:solidFill>
              <a:schemeClr val="tx1"/>
            </a:solidFill>
          </a:endParaRPr>
        </a:p>
      </dgm:t>
    </dgm:pt>
    <dgm:pt modelId="{5BCB6E8F-8A1C-44F8-BF01-E790F7FC27B6}" type="sibTrans" cxnId="{918F9B35-13EE-4E4C-A9EE-717D40F55CDA}">
      <dgm:prSet custT="1"/>
      <dgm:spPr/>
      <dgm:t>
        <a:bodyPr/>
        <a:lstStyle/>
        <a:p>
          <a:endParaRPr lang="es-CO" sz="2000"/>
        </a:p>
      </dgm:t>
    </dgm:pt>
    <dgm:pt modelId="{31236546-75A4-446B-8B8B-037E9E55650A}" type="pres">
      <dgm:prSet presAssocID="{7B71D63E-1347-4BF4-972B-1D646849476D}" presName="linear">
        <dgm:presLayoutVars>
          <dgm:animLvl val="lvl"/>
          <dgm:resizeHandles val="exact"/>
        </dgm:presLayoutVars>
      </dgm:prSet>
      <dgm:spPr/>
      <dgm:t>
        <a:bodyPr/>
        <a:lstStyle/>
        <a:p/>
      </dgm:t>
    </dgm:pt>
    <dgm:pt modelId="{D70D8514-2018-4225-89A1-666FBE6A7CAD}" type="pres">
      <dgm:prSet presAssocID="{9BA207DF-3849-46EC-8040-CC8DBA9392FB}" presName="parentText" presStyleLbl="node1" presStyleCnt="2">
        <dgm:presLayoutVars>
          <dgm:chMax val="0"/>
          <dgm:bulletEnabled val="1"/>
        </dgm:presLayoutVars>
      </dgm:prSet>
      <dgm:spPr/>
      <dgm:t>
        <a:bodyPr/>
        <a:lstStyle/>
        <a:p/>
      </dgm:t>
    </dgm:pt>
    <dgm:pt modelId="{75726131-1C3C-4C6E-AFFD-B4E7171FB9C2}" type="pres">
      <dgm:prSet presAssocID="{486D58B4-7F3B-414B-809C-614A80D14654}" presName="spacer"/>
      <dgm:spPr/>
      <dgm:t>
        <a:bodyPr/>
        <a:lstStyle/>
        <a:p/>
      </dgm:t>
    </dgm:pt>
    <dgm:pt modelId="{C48D290A-E881-4515-9391-ED3CD03411D7}" type="pres">
      <dgm:prSet presAssocID="{DDAEE0F6-1BF8-44DA-9760-7CBD6BDB9C78}" presName="parentText" presStyleLbl="node1" presStyleIdx="1" presStyleCnt="2">
        <dgm:presLayoutVars>
          <dgm:chMax val="0"/>
          <dgm:bulletEnabled val="1"/>
        </dgm:presLayoutVars>
      </dgm:prSet>
      <dgm:spPr/>
      <dgm:t>
        <a:bodyPr/>
        <a:lstStyle/>
        <a:p/>
      </dgm:t>
    </dgm:pt>
  </dgm:ptLst>
  <dgm:cxnLst>
    <dgm:cxn modelId="{8B023065-BFAC-424D-84ED-4CD64861F70E}" srcId="{7B71D63E-1347-4BF4-972B-1D646849476D}" destId="{9BA207DF-3849-46EC-8040-CC8DBA9392FB}" srcOrd="0" destOrd="0" parTransId="{F8C54A89-9568-408A-B2CA-21A011445830}" sibTransId="{486D58B4-7F3B-414B-809C-614A80D14654}"/>
    <dgm:cxn modelId="{918F9B35-13EE-4E4C-A9EE-717D40F55CDA}" srcId="{7B71D63E-1347-4BF4-972B-1D646849476D}" destId="{DDAEE0F6-1BF8-44DA-9760-7CBD6BDB9C78}" srcOrd="1" destOrd="0" parTransId="{F7CD7233-77EE-46F0-BA4C-36DD27F08B69}" sibTransId="{5BCB6E8F-8A1C-44F8-BF01-E790F7FC27B6}"/>
    <dgm:cxn modelId="{757BF73F-AC49-4700-B16F-3AD6C560F395}" type="presOf" srcId="{7B71D63E-1347-4BF4-972B-1D646849476D}" destId="{31236546-75A4-446B-8B8B-037E9E55650A}" srcOrd="0" destOrd="0" presId="urn:microsoft.com/office/officeart/2005/8/layout/vList2"/>
    <dgm:cxn modelId="{9674FDE0-DC8C-413B-B34F-C4D73EC464D2}" type="presParOf" srcId="{31236546-75A4-446B-8B8B-037E9E55650A}" destId="{D70D8514-2018-4225-89A1-666FBE6A7CAD}" srcOrd="0" destOrd="0" presId="urn:microsoft.com/office/officeart/2005/8/layout/vList2"/>
    <dgm:cxn modelId="{3551FF6B-AC3E-41D4-9E33-88DCC6E9C26A}" type="presOf" srcId="{9BA207DF-3849-46EC-8040-CC8DBA9392FB}" destId="{D70D8514-2018-4225-89A1-666FBE6A7CAD}" srcOrd="0" destOrd="0" presId="urn:microsoft.com/office/officeart/2005/8/layout/vList2"/>
    <dgm:cxn modelId="{755BD41A-0991-487C-9CFD-DF552A4BDB66}" type="presParOf" srcId="{31236546-75A4-446B-8B8B-037E9E55650A}" destId="{75726131-1C3C-4C6E-AFFD-B4E7171FB9C2}" srcOrd="1" destOrd="0" presId="urn:microsoft.com/office/officeart/2005/8/layout/vList2"/>
    <dgm:cxn modelId="{51F16FE8-1208-4AC8-93B4-57E5C30E86CD}" type="presParOf" srcId="{31236546-75A4-446B-8B8B-037E9E55650A}" destId="{C48D290A-E881-4515-9391-ED3CD03411D7}" srcOrd="2" destOrd="0" presId="urn:microsoft.com/office/officeart/2005/8/layout/vList2"/>
    <dgm:cxn modelId="{94990F65-3C05-49F0-821E-A5DACA515CCC}" type="presOf" srcId="{DDAEE0F6-1BF8-44DA-9760-7CBD6BDB9C78}" destId="{C48D290A-E881-4515-9391-ED3CD03411D7}"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860CBCA3-B3F0-40ED-BDCA-F838713C07C2}">
      <dsp:nvSpPr>
        <dsp:cNvPr id="96" name=""/>
        <dsp:cNvSpPr/>
      </dsp:nvSpPr>
      <dsp:spPr>
        <a:xfrm>
          <a:off x="3250691" y="1177"/>
          <a:ext cx="3657028" cy="68542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MX" sz="1200" b="1" i="0" kern="1200">
              <a:solidFill>
                <a:schemeClr val="tx1"/>
              </a:solidFill>
            </a:rPr>
            <a:t>SECCIÓN 1. OBJETO Y ÁMBITO DE APLICACIÓN - Art. 2.2.9.7.1 y 2.2.9.7.1.1</a:t>
          </a:r>
          <a:endParaRPr lang="es-CO" sz="1200" b="1" kern="1200">
            <a:solidFill>
              <a:schemeClr val="tx1"/>
            </a:solidFill>
          </a:endParaRPr>
        </a:p>
      </dsp:txBody>
      <dsp:txXfrm>
        <a:off x="3284151" y="34637"/>
        <a:ext cx="3590109" cy="618504"/>
      </dsp:txXfrm>
    </dsp:sp>
    <dsp:sp modelId="{35A6D120-02BF-4849-8FC2-FD2316C85AD4}">
      <dsp:nvSpPr>
        <dsp:cNvPr id="97" name=""/>
        <dsp:cNvSpPr/>
      </dsp:nvSpPr>
      <dsp:spPr>
        <a:xfrm>
          <a:off x="3250691" y="720871"/>
          <a:ext cx="3657028" cy="685423"/>
        </a:xfrm>
        <a:prstGeom prst="roundRect">
          <a:avLst/>
        </a:prstGeom>
        <a:solidFill>
          <a:schemeClr val="accent5">
            <a:hueOff val="-1351709"/>
            <a:satOff val="-3484"/>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MX" sz="1200" b="1" i="0" kern="1200">
              <a:solidFill>
                <a:schemeClr val="tx1"/>
              </a:solidFill>
            </a:rPr>
            <a:t>SECCIÓN 2. DEFINICIONES - Art. 2.2.9.7.2.1 al 2.2.9.7.2.5 </a:t>
          </a:r>
          <a:endParaRPr lang="es-CO" sz="1200" b="1" kern="1200">
            <a:solidFill>
              <a:schemeClr val="tx1"/>
            </a:solidFill>
          </a:endParaRPr>
        </a:p>
      </dsp:txBody>
      <dsp:txXfrm>
        <a:off x="3284151" y="754331"/>
        <a:ext cx="3590109" cy="618504"/>
      </dsp:txXfrm>
    </dsp:sp>
    <dsp:sp modelId="{F701121F-1F5D-4D2B-9561-A76F5D0E7150}">
      <dsp:nvSpPr>
        <dsp:cNvPr id="98" name=""/>
        <dsp:cNvSpPr/>
      </dsp:nvSpPr>
      <dsp:spPr>
        <a:xfrm>
          <a:off x="3250691" y="1440566"/>
          <a:ext cx="3657028" cy="685423"/>
        </a:xfrm>
        <a:prstGeom prst="roundRect">
          <a:avLst/>
        </a:prstGeom>
        <a:solidFill>
          <a:schemeClr val="accent5">
            <a:hueOff val="-2703417"/>
            <a:satOff val="-6968"/>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MX" sz="1200" b="1" i="0" kern="1200">
              <a:solidFill>
                <a:schemeClr val="tx1"/>
              </a:solidFill>
            </a:rPr>
            <a:t>SECCIÓN 3. ESTABLECIMIENTO DE METAS DE CARGA CONTAMINANTE - Art. 2.2.9.7.3.1 al 2.2.9.7.3.6</a:t>
          </a:r>
          <a:endParaRPr lang="es-CO" sz="1200" b="1" kern="1200">
            <a:solidFill>
              <a:schemeClr val="tx1"/>
            </a:solidFill>
          </a:endParaRPr>
        </a:p>
      </dsp:txBody>
      <dsp:txXfrm>
        <a:off x="3284151" y="1474026"/>
        <a:ext cx="3590109" cy="618504"/>
      </dsp:txXfrm>
    </dsp:sp>
    <dsp:sp modelId="{740AA2F3-D55A-4740-A192-9D1D7450F81E}">
      <dsp:nvSpPr>
        <dsp:cNvPr id="99" name=""/>
        <dsp:cNvSpPr/>
      </dsp:nvSpPr>
      <dsp:spPr>
        <a:xfrm>
          <a:off x="3250691" y="2160260"/>
          <a:ext cx="3657028" cy="685423"/>
        </a:xfrm>
        <a:prstGeom prst="roundRect">
          <a:avLst/>
        </a:prstGeom>
        <a:solidFill>
          <a:schemeClr val="accent5">
            <a:hueOff val="-4055126"/>
            <a:satOff val="-10451"/>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MX" sz="1200" b="1" i="0" kern="1200">
              <a:solidFill>
                <a:schemeClr val="tx1"/>
              </a:solidFill>
            </a:rPr>
            <a:t>SECCIÓN 4. CÁLCULO DE LA TARIFA DE TASA RETRIBUTIVA POR VERTIMIENTOS PUNTUALES - Art. 2.2.9.7.4.1 al 2.2.9.7.4.4 </a:t>
          </a:r>
          <a:endParaRPr lang="es-CO" sz="1200" b="1" kern="1200">
            <a:solidFill>
              <a:schemeClr val="tx1"/>
            </a:solidFill>
          </a:endParaRPr>
        </a:p>
      </dsp:txBody>
      <dsp:txXfrm>
        <a:off x="3284151" y="2193720"/>
        <a:ext cx="3590109" cy="618504"/>
      </dsp:txXfrm>
    </dsp:sp>
    <dsp:sp modelId="{7EF8853D-59EB-4EE8-B384-DC3C55D1A9BF}">
      <dsp:nvSpPr>
        <dsp:cNvPr id="100" name=""/>
        <dsp:cNvSpPr/>
      </dsp:nvSpPr>
      <dsp:spPr>
        <a:xfrm>
          <a:off x="3250691" y="2879955"/>
          <a:ext cx="3657028" cy="685423"/>
        </a:xfrm>
        <a:prstGeom prst="roundRect">
          <a:avLst/>
        </a:prstGeom>
        <a:solidFill>
          <a:schemeClr val="accent5">
            <a:hueOff val="-5406834"/>
            <a:satOff val="-1393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MX" sz="1200" b="1" i="0" kern="1200">
              <a:solidFill>
                <a:schemeClr val="tx1"/>
              </a:solidFill>
            </a:rPr>
            <a:t>SECCIÓN 5. SOBRE EL MONTO Y RECAUDO DE LAS TASAS RETRIBUTIVAS - Art. 2.2.9.7.5.1 al 2.2.9.7.5.8 </a:t>
          </a:r>
          <a:endParaRPr lang="es-CO" sz="1200" b="1" kern="1200">
            <a:solidFill>
              <a:schemeClr val="tx1"/>
            </a:solidFill>
          </a:endParaRPr>
        </a:p>
      </dsp:txBody>
      <dsp:txXfrm>
        <a:off x="3284151" y="2913415"/>
        <a:ext cx="3590109" cy="618504"/>
      </dsp:txXfrm>
    </dsp:sp>
    <dsp:sp modelId="{3381AC61-31A1-4498-8725-A903E2C1A8F8}">
      <dsp:nvSpPr>
        <dsp:cNvPr id="101" name=""/>
        <dsp:cNvSpPr/>
      </dsp:nvSpPr>
      <dsp:spPr>
        <a:xfrm>
          <a:off x="3250691" y="3599649"/>
          <a:ext cx="3657028" cy="685423"/>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MX" sz="1200" b="1" i="0" kern="1200">
              <a:solidFill>
                <a:schemeClr val="tx1"/>
              </a:solidFill>
            </a:rPr>
            <a:t>SESIÓN 6. DISPOSICIONES FINALES - Art. 2.2.9.7.6.1</a:t>
          </a:r>
          <a:endParaRPr lang="es-CO" sz="1200" b="1" kern="1200">
            <a:solidFill>
              <a:schemeClr val="tx1"/>
            </a:solidFill>
          </a:endParaRPr>
        </a:p>
      </dsp:txBody>
      <dsp:txXfrm>
        <a:off x="3284151" y="3633109"/>
        <a:ext cx="3590109" cy="618504"/>
      </dsp:txXfrm>
    </dsp:sp>
  </dsp:spTree>
</dsp:drawing>
</file>

<file path=ppt/diagrams/drawing10.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75C0C57D-B414-45A8-B17B-E7C7F5557C56}">
      <dsp:nvSpPr>
        <dsp:cNvPr id="96" name=""/>
        <dsp:cNvSpPr/>
      </dsp:nvSpPr>
      <dsp:spPr>
        <a:xfrm>
          <a:off x="0" y="97810"/>
          <a:ext cx="8409781" cy="3276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i="0" kern="1200"/>
            <a:t>Vertimientos puntuales directos e indirectos al recurso hídrico, son sujeto pasivo de la Tasa Retributiva</a:t>
          </a:r>
          <a:endParaRPr lang="es-CO" sz="1400" kern="1200"/>
        </a:p>
      </dsp:txBody>
      <dsp:txXfrm>
        <a:off x="15992" y="113802"/>
        <a:ext cx="8377797" cy="295616"/>
      </dsp:txXfrm>
    </dsp:sp>
  </dsp:spTree>
</dsp:drawing>
</file>

<file path=ppt/diagrams/drawing11.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A39FEF0B-BDBB-4E0D-A461-D94BA90BBDA8}">
      <dsp:nvSpPr>
        <dsp:cNvPr id="96" name=""/>
        <dsp:cNvSpPr/>
      </dsp:nvSpPr>
      <dsp:spPr>
        <a:xfrm>
          <a:off x="53577" y="3801"/>
          <a:ext cx="9848374" cy="541106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s-MX" sz="1400" kern="1200"/>
            <a:t>Tasa retributiva por vertimientos puntuales (Art 2.2.9.7.2.5). … “aquella que cobrará la AAC a los usuarios por la utilización directa e indirecta del recurso hídrico como receptor de vertimientos puntuales directos o indirectos y sus consecuencias nocivas, originados en actividades antrópicas o propiciadas por el hombre y actividades económicas o de servicios, sean o no lucrativas.” La tasa retributiva por vertimientos puntuales directos o indirectos, se cobrará por la totalidad de la carga contaminante descargada al recurso hídrico…. se aplicará incluso a la contaminación causada por encima de los límites permisibles sin perjuicio de la imposición de las medidas preventivas y sancionatorias a que haya lugar. El cobro de la tasa no implica bajo ninguna circunstancia la legalización del respectivo vertimiento. Parámetros contaminantes objeto del cobro: DBO5 y SST. </a:t>
          </a:r>
        </a:p>
        <a:p>
          <a:pPr marL="0" lvl="0" indent="0" algn="just" defTabSz="622300">
            <a:lnSpc>
              <a:spcPct val="90000"/>
            </a:lnSpc>
            <a:spcBef>
              <a:spcPct val="0"/>
            </a:spcBef>
            <a:spcAft>
              <a:spcPct val="35000"/>
            </a:spcAft>
            <a:buNone/>
          </a:pPr>
          <a:endParaRPr lang="es-MX" sz="1400" kern="1200"/>
        </a:p>
        <a:p>
          <a:pPr marL="0" lvl="0" indent="0" algn="just" defTabSz="622300">
            <a:lnSpc>
              <a:spcPct val="90000"/>
            </a:lnSpc>
            <a:spcBef>
              <a:spcPct val="0"/>
            </a:spcBef>
            <a:spcAft>
              <a:spcPct val="35000"/>
            </a:spcAft>
            <a:buNone/>
          </a:pPr>
          <a:r>
            <a:rPr lang="es-MX" sz="1400" kern="1200">
              <a:solidFill>
                <a:schemeClr val="tx1"/>
              </a:solidFill>
            </a:rPr>
            <a:t>Tarifa de la Tasa Retributiva… valor que se cobra por unidad de carga contaminante vertida al recurso hídrico. </a:t>
          </a:r>
        </a:p>
        <a:p>
          <a:pPr marL="0" lvl="0" indent="0" algn="just" defTabSz="622300">
            <a:lnSpc>
              <a:spcPct val="90000"/>
            </a:lnSpc>
            <a:spcBef>
              <a:spcPct val="0"/>
            </a:spcBef>
            <a:spcAft>
              <a:spcPct val="35000"/>
            </a:spcAft>
            <a:buNone/>
          </a:pPr>
          <a:r>
            <a:rPr lang="es-MX" sz="1400" kern="1200">
              <a:solidFill>
                <a:schemeClr val="tx1"/>
              </a:solidFill>
            </a:rPr>
            <a:t>Usuario…. toda persona natural o jurídica, de derecho público o privado, que realiza vertimientos puntuales en forma directa o indirecta al recurso hídrico. </a:t>
          </a:r>
        </a:p>
        <a:p>
          <a:pPr marL="0" lvl="0" indent="0" algn="just" defTabSz="622300">
            <a:lnSpc>
              <a:spcPct val="90000"/>
            </a:lnSpc>
            <a:spcBef>
              <a:spcPct val="0"/>
            </a:spcBef>
            <a:spcAft>
              <a:spcPct val="35000"/>
            </a:spcAft>
            <a:buNone/>
          </a:pPr>
          <a:r>
            <a:rPr lang="es-MX" sz="1400" kern="1200">
              <a:solidFill>
                <a:schemeClr val="tx1"/>
              </a:solidFill>
            </a:rPr>
            <a:t>Sujeto Activo (Art. 2.2.9.7.2.3) Son competentes para cobrar y recaudar: las autoridades ambientales señaladas en el artículo 4 del decreto. </a:t>
          </a:r>
        </a:p>
        <a:p>
          <a:pPr marL="0" lvl="0" indent="0" algn="just" defTabSz="622300">
            <a:lnSpc>
              <a:spcPct val="90000"/>
            </a:lnSpc>
            <a:spcBef>
              <a:spcPct val="0"/>
            </a:spcBef>
            <a:spcAft>
              <a:spcPct val="35000"/>
            </a:spcAft>
            <a:buNone/>
          </a:pPr>
          <a:r>
            <a:rPr lang="es-MX" sz="1400" kern="1200">
              <a:solidFill>
                <a:schemeClr val="tx1"/>
              </a:solidFill>
            </a:rPr>
            <a:t>Sujeto Pasivo (Art.2.2.9.7.2.4). Están obligados al pago de la tasa retributiva todos los usuarios que realicen vertimientos puntuales directa o indirectamente al recurso hídrico. Cuando el usuario vierte a una red de alcantarillado ... Cobrar a la entidad que presta el servicio de alcantarillado.</a:t>
          </a:r>
        </a:p>
        <a:p>
          <a:pPr marL="0" lvl="0" indent="0" algn="just" defTabSz="622300">
            <a:lnSpc>
              <a:spcPct val="90000"/>
            </a:lnSpc>
            <a:spcBef>
              <a:spcPct val="0"/>
            </a:spcBef>
            <a:spcAft>
              <a:spcPct val="35000"/>
            </a:spcAft>
            <a:buNone/>
          </a:pPr>
          <a:endParaRPr lang="es-MX" sz="1400" kern="1200">
            <a:solidFill>
              <a:schemeClr val="tx1"/>
            </a:solidFill>
          </a:endParaRPr>
        </a:p>
        <a:p>
          <a:pPr marL="0" lvl="0" indent="0" algn="just" defTabSz="622300">
            <a:lnSpc>
              <a:spcPct val="90000"/>
            </a:lnSpc>
            <a:spcBef>
              <a:spcPct val="0"/>
            </a:spcBef>
            <a:spcAft>
              <a:spcPct val="35000"/>
            </a:spcAft>
            <a:buNone/>
          </a:pPr>
          <a:r>
            <a:rPr lang="es-MX" sz="1400" kern="1200">
              <a:solidFill>
                <a:schemeClr val="tx1"/>
              </a:solidFill>
            </a:rPr>
            <a:t>Parámetros contaminantes objeto de cobro: DBO5 y SST</a:t>
          </a:r>
          <a:endParaRPr lang="es-CO" sz="1400" kern="1200"/>
        </a:p>
      </dsp:txBody>
      <dsp:txXfrm>
        <a:off x="212061" y="162286"/>
        <a:ext cx="9531404" cy="5094094"/>
      </dsp:txXfrm>
    </dsp:sp>
  </dsp:spTree>
</dsp:drawing>
</file>

<file path=ppt/diagrams/drawing12.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39B3F2A6-5262-4812-9C88-8E1ECAD9B314}">
      <dsp:nvSpPr>
        <dsp:cNvPr id="96" name=""/>
        <dsp:cNvSpPr/>
      </dsp:nvSpPr>
      <dsp:spPr>
        <a:xfrm>
          <a:off x="0" y="1717875"/>
          <a:ext cx="3359576" cy="228065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s-MX" sz="1400" b="0" i="0" kern="1200"/>
            <a:t>La AAC establecerá cada cinco años, una meta global de carga contaminante para cada cuerpo de agua o tramo del mismo de conformidad con el procedimiento establecido en el artículo 2.2.9.7.3.5 ….. la cual será igual a la suma de las metas quinquenales individuales y grupales establecidas en el artículo 2.2.9.7.3.2 ….</a:t>
          </a:r>
          <a:endParaRPr lang="es-CO" sz="1400" kern="1200"/>
        </a:p>
      </dsp:txBody>
      <dsp:txXfrm>
        <a:off x="66798" y="1784673"/>
        <a:ext cx="3225980" cy="2147057"/>
      </dsp:txXfrm>
    </dsp:sp>
    <dsp:sp modelId="{E0E0C07A-6DD6-4F08-9B4C-569865488EFE}">
      <dsp:nvSpPr>
        <dsp:cNvPr id="97" name=""/>
        <dsp:cNvSpPr/>
      </dsp:nvSpPr>
      <dsp:spPr>
        <a:xfrm>
          <a:off x="3695534" y="1717875"/>
          <a:ext cx="3359576" cy="215231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s-MX" sz="1400" b="0" i="0" kern="1200"/>
            <a:t>Meta Global para cada elemento, sustancia o parámetro objeto del cobro (Meta Global DBO5 y Meta Global SST)</a:t>
          </a:r>
          <a:endParaRPr lang="es-CO" sz="1400" kern="1200"/>
        </a:p>
      </dsp:txBody>
      <dsp:txXfrm>
        <a:off x="3758573" y="1780914"/>
        <a:ext cx="3233498" cy="2026233"/>
      </dsp:txXfrm>
    </dsp:sp>
    <dsp:sp modelId="{E161CB6B-35E6-4415-AC42-37869A5AD393}">
      <dsp:nvSpPr>
        <dsp:cNvPr id="98" name=""/>
        <dsp:cNvSpPr/>
      </dsp:nvSpPr>
      <dsp:spPr>
        <a:xfrm>
          <a:off x="7391068" y="1717875"/>
          <a:ext cx="3359576" cy="212843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s-MX" sz="1400" b="0" i="0" kern="1200"/>
            <a:t>Unidad de Medida: carga total de contaminante a ser vertida al final del quinquenio, expresada en Kilogramos/año. La meta global debe conducir al cumplimiento del objetivo de calidad..</a:t>
          </a:r>
          <a:endParaRPr lang="es-CO" sz="1400" kern="1200"/>
        </a:p>
      </dsp:txBody>
      <dsp:txXfrm>
        <a:off x="7453408" y="1780215"/>
        <a:ext cx="3234897" cy="2003757"/>
      </dsp:txXfrm>
    </dsp:sp>
  </dsp:spTree>
</dsp:drawing>
</file>

<file path=ppt/diagrams/drawing13.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426A7825-A4C9-454D-BB67-1422926AB9FE}">
      <dsp:nvSpPr>
        <dsp:cNvPr id="96" name=""/>
        <dsp:cNvSpPr/>
      </dsp:nvSpPr>
      <dsp:spPr>
        <a:xfrm>
          <a:off x="0" y="11633"/>
          <a:ext cx="10750645" cy="8049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i="0" kern="1200">
              <a:solidFill>
                <a:schemeClr val="tx1"/>
              </a:solidFill>
            </a:rPr>
            <a:t>Documentar estado del cuerpo de agua o tramo en términos de calidad y cantidad al final del quinquenio, expresada en Kilogramos/año. La meta global debe conducir al cumplimiento del objetivo de calidad.</a:t>
          </a:r>
          <a:endParaRPr lang="es-CO" sz="1400" kern="1200">
            <a:solidFill>
              <a:schemeClr val="tx1"/>
            </a:solidFill>
          </a:endParaRPr>
        </a:p>
      </dsp:txBody>
      <dsp:txXfrm>
        <a:off x="39295" y="50928"/>
        <a:ext cx="10672055" cy="726370"/>
      </dsp:txXfrm>
    </dsp:sp>
    <dsp:sp modelId="{E87A46ED-1B64-474A-9C21-F8C1DBE2A092}">
      <dsp:nvSpPr>
        <dsp:cNvPr id="97" name=""/>
        <dsp:cNvSpPr/>
      </dsp:nvSpPr>
      <dsp:spPr>
        <a:xfrm>
          <a:off x="0" y="940433"/>
          <a:ext cx="10750645" cy="804960"/>
        </a:xfrm>
        <a:prstGeom prst="roundRect">
          <a:avLst/>
        </a:prstGeom>
        <a:solidFill>
          <a:schemeClr val="accent5">
            <a:hueOff val="-1689636"/>
            <a:satOff val="-4355"/>
            <a:lumOff val="-2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i="0" kern="1200">
              <a:solidFill>
                <a:schemeClr val="tx1"/>
              </a:solidFill>
            </a:rPr>
            <a:t>Identificar los usuarios que realizan vertimientos en cada cuerpo de agua, conocer concentración de sustancias contaminantes y caudal del efluente (autodeclaraciones).</a:t>
          </a:r>
          <a:endParaRPr lang="es-CO" sz="1400" kern="1200">
            <a:solidFill>
              <a:schemeClr val="tx1"/>
            </a:solidFill>
          </a:endParaRPr>
        </a:p>
      </dsp:txBody>
      <dsp:txXfrm>
        <a:off x="39295" y="979728"/>
        <a:ext cx="10672055" cy="726370"/>
      </dsp:txXfrm>
    </dsp:sp>
    <dsp:sp modelId="{A5B98B4D-899C-4534-B77B-8E6540A0C4EE}">
      <dsp:nvSpPr>
        <dsp:cNvPr id="98" name=""/>
        <dsp:cNvSpPr/>
      </dsp:nvSpPr>
      <dsp:spPr>
        <a:xfrm>
          <a:off x="0" y="1869233"/>
          <a:ext cx="10750645" cy="804960"/>
        </a:xfrm>
        <a:prstGeom prst="roundRect">
          <a:avLst/>
        </a:prstGeom>
        <a:solidFill>
          <a:schemeClr val="accent5">
            <a:hueOff val="-3379271"/>
            <a:satOff val="-8710"/>
            <a:lumOff val="-588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i="0" kern="1200">
              <a:solidFill>
                <a:schemeClr val="tx1"/>
              </a:solidFill>
            </a:rPr>
            <a:t>Determinar si los usuarios identificados tienen o no PSMV, PV vigente, Plan de reconversión </a:t>
          </a:r>
          <a:endParaRPr lang="es-CO" sz="1400" kern="1200">
            <a:solidFill>
              <a:schemeClr val="tx1"/>
            </a:solidFill>
          </a:endParaRPr>
        </a:p>
      </dsp:txBody>
      <dsp:txXfrm>
        <a:off x="39295" y="1908528"/>
        <a:ext cx="10672055" cy="726370"/>
      </dsp:txXfrm>
    </dsp:sp>
    <dsp:sp modelId="{06A8A74D-C9A2-4183-BD25-F8E0E6FFDD58}">
      <dsp:nvSpPr>
        <dsp:cNvPr id="99" name=""/>
        <dsp:cNvSpPr/>
      </dsp:nvSpPr>
      <dsp:spPr>
        <a:xfrm>
          <a:off x="0" y="2798032"/>
          <a:ext cx="10750645" cy="804960"/>
        </a:xfrm>
        <a:prstGeom prst="roundRect">
          <a:avLst/>
        </a:prstGeom>
        <a:solidFill>
          <a:schemeClr val="accent5">
            <a:hueOff val="-5068907"/>
            <a:satOff val="-13064"/>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i="0" kern="1200">
              <a:solidFill>
                <a:schemeClr val="tx1"/>
              </a:solidFill>
            </a:rPr>
            <a:t>Calcular la línea base = total de Cc de cada elemento, sustancia o parámetro contaminante vertida al cuerpo de agua o tramo, durante un año, por los usuarios sujetos al pago de la tasa.</a:t>
          </a:r>
          <a:endParaRPr lang="es-CO" sz="1400" kern="1200">
            <a:solidFill>
              <a:schemeClr val="tx1"/>
            </a:solidFill>
          </a:endParaRPr>
        </a:p>
      </dsp:txBody>
      <dsp:txXfrm>
        <a:off x="39295" y="2837327"/>
        <a:ext cx="10672055" cy="726370"/>
      </dsp:txXfrm>
    </dsp:sp>
    <dsp:sp modelId="{A2305C6C-C076-4795-B8CF-3401E3A68F44}">
      <dsp:nvSpPr>
        <dsp:cNvPr id="100" name=""/>
        <dsp:cNvSpPr/>
      </dsp:nvSpPr>
      <dsp:spPr>
        <a:xfrm>
          <a:off x="0" y="3726833"/>
          <a:ext cx="10750645" cy="804960"/>
        </a:xfrm>
        <a:prstGeom prst="roundRect">
          <a:avLst/>
        </a:prstGeom>
        <a:solidFill>
          <a:schemeClr val="accent5">
            <a:hueOff val="-6758543"/>
            <a:satOff val="-17419"/>
            <a:lumOff val="-11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i="0" kern="1200">
              <a:solidFill>
                <a:schemeClr val="tx1"/>
              </a:solidFill>
            </a:rPr>
            <a:t>Establecer objetivos de calidad de los cuerpos de agua o tramos de los mismos</a:t>
          </a:r>
          <a:endParaRPr lang="es-CO" sz="1400" kern="1200">
            <a:solidFill>
              <a:schemeClr val="tx1"/>
            </a:solidFill>
          </a:endParaRPr>
        </a:p>
      </dsp:txBody>
      <dsp:txXfrm>
        <a:off x="39295" y="3766128"/>
        <a:ext cx="10672055" cy="726370"/>
      </dsp:txXfrm>
    </dsp:sp>
  </dsp:spTree>
</dsp:drawing>
</file>

<file path=ppt/diagrams/drawing14.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A67AC338-FBCA-4397-9AD8-6D3F43C1B699}">
      <dsp:nvSpPr>
        <dsp:cNvPr id="96" name=""/>
        <dsp:cNvSpPr/>
      </dsp:nvSpPr>
      <dsp:spPr>
        <a:xfrm>
          <a:off x="451488" y="47"/>
          <a:ext cx="1848954" cy="739581"/>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b="0" i="0" kern="1200"/>
            <a:t>Meta Individual</a:t>
          </a:r>
          <a:endParaRPr lang="es-CO" sz="1600" kern="1200"/>
        </a:p>
      </dsp:txBody>
      <dsp:txXfrm>
        <a:off x="821279" y="47"/>
        <a:ext cx="1109373" cy="739581"/>
      </dsp:txXfrm>
    </dsp:sp>
  </dsp:spTree>
</dsp:drawing>
</file>

<file path=ppt/diagrams/drawing15.xml><?xml version="1.0" encoding="utf-8"?>
<dsp:drawing xmlns:a="http://schemas.openxmlformats.org/drawingml/2006/main" xmlns:r="http://schemas.openxmlformats.org/officeDocument/2006/relationships" xmlns:dsp="http://schemas.microsoft.com/office/drawing/2008/diagram">
  <dsp:spTree>
    <dsp:nvGrpSpPr>
      <dsp:cNvPr id="97" name=""/>
      <dsp:cNvGrpSpPr/>
    </dsp:nvGrpSpPr>
    <dsp:grpSpPr/>
    <dsp:sp modelId="{CD17177E-A29A-4E4F-A730-F6D5CA785EAB}">
      <dsp:nvSpPr>
        <dsp:cNvPr id="98" name=""/>
        <dsp:cNvSpPr/>
      </dsp:nvSpPr>
      <dsp:spPr>
        <a:xfrm>
          <a:off x="1099673" y="185"/>
          <a:ext cx="2323044" cy="739305"/>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MX" sz="1400" b="0" i="0" kern="1200"/>
            <a:t>Meta Grupal final del quinquenio Actividad común o no</a:t>
          </a:r>
          <a:endParaRPr lang="es-CO" sz="1400" kern="1200"/>
        </a:p>
      </dsp:txBody>
      <dsp:txXfrm>
        <a:off x="1469325" y="185"/>
        <a:ext cx="1583739" cy="739305"/>
      </dsp:txXfrm>
    </dsp:sp>
  </dsp:spTree>
</dsp:drawing>
</file>

<file path=ppt/diagrams/drawing16.xml><?xml version="1.0" encoding="utf-8"?>
<dsp:drawing xmlns:a="http://schemas.openxmlformats.org/drawingml/2006/main" xmlns:r="http://schemas.openxmlformats.org/officeDocument/2006/relationships" xmlns:dsp="http://schemas.microsoft.com/office/drawing/2008/diagram">
  <dsp:spTree>
    <dsp:nvGrpSpPr>
      <dsp:cNvPr id="99" name=""/>
      <dsp:cNvGrpSpPr/>
    </dsp:nvGrpSpPr>
    <dsp:grpSpPr/>
    <dsp:sp modelId="{4D1EC343-F2FC-4AD2-B514-5473006C4F5F}">
      <dsp:nvSpPr>
        <dsp:cNvPr id="100" name=""/>
        <dsp:cNvSpPr/>
      </dsp:nvSpPr>
      <dsp:spPr>
        <a:xfrm>
          <a:off x="1198813" y="300"/>
          <a:ext cx="2296770" cy="918708"/>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CO" sz="1500" b="0" i="0" kern="1200"/>
            <a:t>Cronograma de cumplimiento de meta quinquenal</a:t>
          </a:r>
          <a:endParaRPr lang="es-CO" sz="1500" kern="1200"/>
        </a:p>
      </dsp:txBody>
      <dsp:txXfrm>
        <a:off x="1658167" y="300"/>
        <a:ext cx="1378062" cy="918708"/>
      </dsp:txXfrm>
    </dsp:sp>
  </dsp:spTree>
</dsp:drawing>
</file>

<file path=ppt/diagrams/drawing17.xml><?xml version="1.0" encoding="utf-8"?>
<dsp:drawing xmlns:a="http://schemas.openxmlformats.org/drawingml/2006/main" xmlns:r="http://schemas.openxmlformats.org/officeDocument/2006/relationships" xmlns:dsp="http://schemas.microsoft.com/office/drawing/2008/diagram">
  <dsp:spTree>
    <dsp:nvGrpSpPr>
      <dsp:cNvPr id="101" name=""/>
      <dsp:cNvGrpSpPr/>
    </dsp:nvGrpSpPr>
    <dsp:grpSpPr/>
    <dsp:sp modelId="{BDBC25C3-E4FB-46F6-A3E7-8287649A6974}">
      <dsp:nvSpPr>
        <dsp:cNvPr id="102" name=""/>
        <dsp:cNvSpPr/>
      </dsp:nvSpPr>
      <dsp:spPr>
        <a:xfrm>
          <a:off x="765245" y="595"/>
          <a:ext cx="3369058" cy="1152159"/>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MX" sz="1600" b="0" i="0" kern="1200"/>
            <a:t>META GLOBAL = Cm</a:t>
          </a:r>
        </a:p>
        <a:p>
          <a:pPr marL="0" lvl="0" indent="0" algn="ctr" defTabSz="711200">
            <a:lnSpc>
              <a:spcPct val="90000"/>
            </a:lnSpc>
            <a:spcBef>
              <a:spcPct val="0"/>
            </a:spcBef>
            <a:spcAft>
              <a:spcPct val="35000"/>
            </a:spcAft>
            <a:buNone/>
          </a:pPr>
          <a:r>
            <a:rPr lang="es-MX" sz="1600" b="0" i="0" kern="1200"/>
            <a:t> Carga Total a Verter a Meta Grupal final del quinquenio </a:t>
          </a:r>
          <a:endParaRPr lang="es-CO" sz="1600" kern="1200"/>
        </a:p>
      </dsp:txBody>
      <dsp:txXfrm>
        <a:off x="1341324" y="595"/>
        <a:ext cx="2216899" cy="1152159"/>
      </dsp:txXfrm>
    </dsp:sp>
  </dsp:spTree>
</dsp:drawing>
</file>

<file path=ppt/diagrams/drawing18.xml><?xml version="1.0" encoding="utf-8"?>
<dsp:drawing xmlns:a="http://schemas.openxmlformats.org/drawingml/2006/main" xmlns:r="http://schemas.openxmlformats.org/officeDocument/2006/relationships" xmlns:dsp="http://schemas.microsoft.com/office/drawing/2008/diagram">
  <dsp:spTree>
    <dsp:nvGrpSpPr>
      <dsp:cNvPr id="103" name=""/>
      <dsp:cNvGrpSpPr/>
    </dsp:nvGrpSpPr>
    <dsp:grpSpPr/>
    <dsp:sp modelId="{8CD81C67-A923-47A8-B985-C6A0AF9C04EC}">
      <dsp:nvSpPr>
        <dsp:cNvPr id="104" name=""/>
        <dsp:cNvSpPr/>
      </dsp:nvSpPr>
      <dsp:spPr>
        <a:xfrm>
          <a:off x="982" y="0"/>
          <a:ext cx="2010057" cy="954107"/>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err="1"/>
            <a:t>Cc a verter durante el último año del quinquenio </a:t>
          </a:r>
          <a:endParaRPr lang="es-CO" sz="1600" kern="1200"/>
        </a:p>
      </dsp:txBody>
      <dsp:txXfrm>
        <a:off x="28927" y="27945"/>
        <a:ext cx="1954167" cy="898217"/>
      </dsp:txXfrm>
    </dsp:sp>
  </dsp:spTree>
</dsp:drawing>
</file>

<file path=ppt/diagrams/drawing19.xml><?xml version="1.0" encoding="utf-8"?>
<dsp:drawing xmlns:a="http://schemas.openxmlformats.org/drawingml/2006/main" xmlns:r="http://schemas.openxmlformats.org/officeDocument/2006/relationships" xmlns:dsp="http://schemas.microsoft.com/office/drawing/2008/diagram">
  <dsp:spTree>
    <dsp:nvGrpSpPr>
      <dsp:cNvPr id="105" name=""/>
      <dsp:cNvGrpSpPr/>
    </dsp:nvGrpSpPr>
    <dsp:grpSpPr/>
    <dsp:sp modelId="{409983A3-79A1-4693-B87A-A9297DEB128E}">
      <dsp:nvSpPr>
        <dsp:cNvPr id="106" name=""/>
        <dsp:cNvSpPr/>
      </dsp:nvSpPr>
      <dsp:spPr>
        <a:xfrm>
          <a:off x="0" y="157092"/>
          <a:ext cx="2695575" cy="1347787"/>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MX" sz="1900" b="0" i="0" kern="1200"/>
            <a:t>Contiene Carga máxima a verter por cada usuario para cada año del quinquenio</a:t>
          </a:r>
          <a:endParaRPr lang="es-CO" sz="1900" kern="1200"/>
        </a:p>
      </dsp:txBody>
      <dsp:txXfrm>
        <a:off x="39475" y="196567"/>
        <a:ext cx="2616625" cy="1268837"/>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DCBDF6C8-114B-4C33-84CE-1533485753B5}">
      <dsp:nvSpPr>
        <dsp:cNvPr id="96" name=""/>
        <dsp:cNvSpPr/>
      </dsp:nvSpPr>
      <dsp:spPr>
        <a:xfrm>
          <a:off x="0" y="0"/>
          <a:ext cx="7379018" cy="1918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b="1" i="0" kern="1200">
              <a:solidFill>
                <a:schemeClr val="tx1"/>
              </a:solidFill>
            </a:rPr>
            <a:t>Artículo 2.2.9.7.1.1. Objeto. Reglamentar la tasa retributiva por la utilización directa e indirecta del recurso hídrico como receptor de vertimientos puntuales. Artículo 2.2.9.7.1.2. Ámbito de aplicación… autoridades ambientales competentes y los usuarios que realizan vertimientos sobre el recurso hídrico.</a:t>
          </a:r>
          <a:endParaRPr lang="es-CO" sz="2000" b="1" kern="1200">
            <a:solidFill>
              <a:schemeClr val="tx1"/>
            </a:solidFill>
          </a:endParaRPr>
        </a:p>
      </dsp:txBody>
      <dsp:txXfrm>
        <a:off x="93668" y="93668"/>
        <a:ext cx="7191682" cy="1731464"/>
      </dsp:txXfrm>
    </dsp:sp>
  </dsp:spTree>
</dsp:drawing>
</file>

<file path=ppt/diagrams/drawing20.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B4299C98-FB73-441A-AF7D-071CA35EF558}">
      <dsp:nvSpPr>
        <dsp:cNvPr id="96" name=""/>
        <dsp:cNvSpPr/>
      </dsp:nvSpPr>
      <dsp:spPr>
        <a:xfrm>
          <a:off x="2054590" y="817"/>
          <a:ext cx="1664381" cy="8321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b="0" kern="1200"/>
            <a:t>ACTIVIDAD QUE GENERA EL VERTIMIENTO	</a:t>
          </a:r>
        </a:p>
      </dsp:txBody>
      <dsp:txXfrm>
        <a:off x="2078964" y="25191"/>
        <a:ext cx="1615633" cy="783442"/>
      </dsp:txXfrm>
    </dsp:sp>
    <dsp:sp modelId="{3DA97BB0-A82D-41BC-B97E-B65CF984D48F}">
      <dsp:nvSpPr>
        <dsp:cNvPr id="97" name=""/>
        <dsp:cNvSpPr/>
      </dsp:nvSpPr>
      <dsp:spPr>
        <a:xfrm>
          <a:off x="2221028" y="833007"/>
          <a:ext cx="166438" cy="624142"/>
        </a:xfrm>
        <a:custGeom>
          <a:rect l="0" t="0" r="0" b="0"/>
          <a:pathLst>
            <a:path>
              <a:moveTo>
                <a:pt x="0" y="0"/>
              </a:moveTo>
              <a:lnTo>
                <a:pt x="0" y="624142"/>
              </a:lnTo>
              <a:lnTo>
                <a:pt x="166438" y="624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13704D69-5948-48AB-B268-7E75E5ED5EA3}">
      <dsp:nvSpPr>
        <dsp:cNvPr id="98" name=""/>
        <dsp:cNvSpPr/>
      </dsp:nvSpPr>
      <dsp:spPr>
        <a:xfrm>
          <a:off x="2387466" y="1041055"/>
          <a:ext cx="1331505" cy="8321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b="0" kern="1200"/>
            <a:t>Línea Base</a:t>
          </a:r>
        </a:p>
      </dsp:txBody>
      <dsp:txXfrm>
        <a:off x="2411840" y="1065429"/>
        <a:ext cx="1282757" cy="783442"/>
      </dsp:txXfrm>
    </dsp:sp>
    <dsp:sp modelId="{42972FFC-E0EB-4AE2-B3E8-BB7DCFFDCB6C}">
      <dsp:nvSpPr>
        <dsp:cNvPr id="99" name=""/>
        <dsp:cNvSpPr/>
      </dsp:nvSpPr>
      <dsp:spPr>
        <a:xfrm>
          <a:off x="2221028" y="833007"/>
          <a:ext cx="166438" cy="1664381"/>
        </a:xfrm>
        <a:custGeom>
          <a:rect l="0" t="0" r="0" b="0"/>
          <a:pathLst>
            <a:path>
              <a:moveTo>
                <a:pt x="0" y="0"/>
              </a:moveTo>
              <a:lnTo>
                <a:pt x="0" y="1664381"/>
              </a:lnTo>
              <a:lnTo>
                <a:pt x="166438" y="1664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D79E4C36-1C07-4267-8D9A-480E318FC244}">
      <dsp:nvSpPr>
        <dsp:cNvPr id="100" name=""/>
        <dsp:cNvSpPr/>
      </dsp:nvSpPr>
      <dsp:spPr>
        <a:xfrm>
          <a:off x="2387466" y="2081293"/>
          <a:ext cx="1331505" cy="8321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b="0" kern="1200"/>
            <a:t>Carga Proyectada (Análisis individual)</a:t>
          </a:r>
        </a:p>
      </dsp:txBody>
      <dsp:txXfrm>
        <a:off x="2411840" y="2105667"/>
        <a:ext cx="1282757" cy="783442"/>
      </dsp:txXfrm>
    </dsp:sp>
    <dsp:sp modelId="{E25D0AE4-4C24-43BD-BDA4-CB2DABAF9250}">
      <dsp:nvSpPr>
        <dsp:cNvPr id="101" name=""/>
        <dsp:cNvSpPr/>
      </dsp:nvSpPr>
      <dsp:spPr>
        <a:xfrm>
          <a:off x="2221028" y="833007"/>
          <a:ext cx="166438" cy="2704619"/>
        </a:xfrm>
        <a:custGeom>
          <a:rect l="0" t="0" r="0" b="0"/>
          <a:pathLst>
            <a:path>
              <a:moveTo>
                <a:pt x="0" y="0"/>
              </a:moveTo>
              <a:lnTo>
                <a:pt x="0" y="2704619"/>
              </a:lnTo>
              <a:lnTo>
                <a:pt x="166438" y="2704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35A6E14A-93C0-40E4-9398-06BB52B74254}">
      <dsp:nvSpPr>
        <dsp:cNvPr id="102" name=""/>
        <dsp:cNvSpPr/>
      </dsp:nvSpPr>
      <dsp:spPr>
        <a:xfrm>
          <a:off x="2387466" y="3121532"/>
          <a:ext cx="1331505" cy="8321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b="0" kern="1200"/>
            <a:t>Inversiones (PSMV/Plan de Reconversión, P:V</a:t>
          </a:r>
        </a:p>
      </dsp:txBody>
      <dsp:txXfrm>
        <a:off x="2411840" y="3145906"/>
        <a:ext cx="1282757" cy="783442"/>
      </dsp:txXfrm>
    </dsp:sp>
    <dsp:sp modelId="{06F417DD-470C-4C12-AEA7-EBB800EA78BF}">
      <dsp:nvSpPr>
        <dsp:cNvPr id="103" name=""/>
        <dsp:cNvSpPr/>
      </dsp:nvSpPr>
      <dsp:spPr>
        <a:xfrm>
          <a:off x="4135067" y="817"/>
          <a:ext cx="1664381" cy="8321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b="0" kern="1200"/>
            <a:t>FUENTE RECEPTORA</a:t>
          </a:r>
        </a:p>
      </dsp:txBody>
      <dsp:txXfrm>
        <a:off x="4159441" y="25191"/>
        <a:ext cx="1615633" cy="783442"/>
      </dsp:txXfrm>
    </dsp:sp>
    <dsp:sp modelId="{0AB20F2D-34C1-4771-A195-B194411A56B1}">
      <dsp:nvSpPr>
        <dsp:cNvPr id="104" name=""/>
        <dsp:cNvSpPr/>
      </dsp:nvSpPr>
      <dsp:spPr>
        <a:xfrm>
          <a:off x="4301505" y="833007"/>
          <a:ext cx="166438" cy="624142"/>
        </a:xfrm>
        <a:custGeom>
          <a:rect l="0" t="0" r="0" b="0"/>
          <a:pathLst>
            <a:path>
              <a:moveTo>
                <a:pt x="0" y="0"/>
              </a:moveTo>
              <a:lnTo>
                <a:pt x="0" y="624142"/>
              </a:lnTo>
              <a:lnTo>
                <a:pt x="166438" y="624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E6D26744-BAB4-4E02-B981-42E302062F75}">
      <dsp:nvSpPr>
        <dsp:cNvPr id="105" name=""/>
        <dsp:cNvSpPr/>
      </dsp:nvSpPr>
      <dsp:spPr>
        <a:xfrm>
          <a:off x="4467943" y="1041055"/>
          <a:ext cx="1331505" cy="8321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b="0" kern="1200"/>
            <a:t>Objetivo de calidad vigentes al final del quinquenio.</a:t>
          </a:r>
        </a:p>
      </dsp:txBody>
      <dsp:txXfrm>
        <a:off x="4492317" y="1065429"/>
        <a:ext cx="1282757" cy="783442"/>
      </dsp:txXfrm>
    </dsp:sp>
    <dsp:sp modelId="{3AE5EE9E-ED71-411E-BAA2-4205CFEBC17D}">
      <dsp:nvSpPr>
        <dsp:cNvPr id="106" name=""/>
        <dsp:cNvSpPr/>
      </dsp:nvSpPr>
      <dsp:spPr>
        <a:xfrm>
          <a:off x="4301505" y="833007"/>
          <a:ext cx="166438" cy="1664381"/>
        </a:xfrm>
        <a:custGeom>
          <a:rect l="0" t="0" r="0" b="0"/>
          <a:pathLst>
            <a:path>
              <a:moveTo>
                <a:pt x="0" y="0"/>
              </a:moveTo>
              <a:lnTo>
                <a:pt x="0" y="1664381"/>
              </a:lnTo>
              <a:lnTo>
                <a:pt x="166438" y="1664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7EEC1CD3-CA8C-4365-B781-F62DD9750083}">
      <dsp:nvSpPr>
        <dsp:cNvPr id="107" name=""/>
        <dsp:cNvSpPr/>
      </dsp:nvSpPr>
      <dsp:spPr>
        <a:xfrm>
          <a:off x="4467943" y="2081293"/>
          <a:ext cx="1331505" cy="8321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b="0" kern="1200"/>
            <a:t>Capacidad de carga del tramo o cuerpo de agua.</a:t>
          </a:r>
        </a:p>
      </dsp:txBody>
      <dsp:txXfrm>
        <a:off x="4492317" y="2105667"/>
        <a:ext cx="1282757" cy="783442"/>
      </dsp:txXfrm>
    </dsp:sp>
  </dsp:spTree>
</dsp:drawing>
</file>

<file path=ppt/diagrams/drawing21.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5B04333A-FB18-45A3-8121-9351960824AA}">
      <dsp:nvSpPr>
        <dsp:cNvPr id="96" name=""/>
        <dsp:cNvSpPr/>
      </dsp:nvSpPr>
      <dsp:spPr>
        <a:xfrm>
          <a:off x="0" y="0"/>
          <a:ext cx="9982200" cy="128244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MX" sz="1500" b="0" i="0" kern="1200"/>
            <a:t>Meta de carga contaminante para los prestadores del servicio de alcantarillado (Art.2.2.9.7.3.3). corresponderá a la contenida en el PSMV, presentado por el prestador del servicio y aprobado por la AAC (Res.1433 de 2004)… </a:t>
          </a:r>
        </a:p>
        <a:p>
          <a:pPr marL="0" lvl="0" indent="0" algn="just" defTabSz="666750">
            <a:lnSpc>
              <a:spcPct val="90000"/>
            </a:lnSpc>
            <a:spcBef>
              <a:spcPct val="0"/>
            </a:spcBef>
            <a:spcAft>
              <a:spcPct val="35000"/>
            </a:spcAft>
            <a:buNone/>
          </a:pPr>
          <a:r>
            <a:rPr lang="es-MX" sz="1500" b="0" i="0" kern="1200"/>
            <a:t>Para el ajuste del factor regional se considerará el indicador de número de vertimientos puntuales eliminados por cuerpo de agua (parágrafo 2 del Artículo 2.2.9.7.4.4) </a:t>
          </a:r>
          <a:endParaRPr lang="es-CO" sz="1500" kern="1200"/>
        </a:p>
      </dsp:txBody>
      <dsp:txXfrm>
        <a:off x="62604" y="62604"/>
        <a:ext cx="9856992" cy="1157241"/>
      </dsp:txXfrm>
    </dsp:sp>
  </dsp:spTree>
</dsp:drawing>
</file>

<file path=ppt/diagrams/drawing22.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0D947E78-BE4B-41DC-92A2-04CEDEC7BC71}">
      <dsp:nvSpPr>
        <dsp:cNvPr id="96" name=""/>
        <dsp:cNvSpPr/>
      </dsp:nvSpPr>
      <dsp:spPr>
        <a:xfrm>
          <a:off x="4597" y="849615"/>
          <a:ext cx="2010082" cy="348623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O" sz="1200" b="1" kern="1200"/>
            <a:t>PROCESO DE CONSULTA</a:t>
          </a:r>
        </a:p>
        <a:p>
          <a:pPr marL="114300" lvl="1" indent="-114300" algn="l" defTabSz="622300">
            <a:lnSpc>
              <a:spcPct val="90000"/>
            </a:lnSpc>
            <a:spcBef>
              <a:spcPct val="0"/>
            </a:spcBef>
            <a:spcAft>
              <a:spcPct val="15000"/>
            </a:spcAft>
            <a:buChar char="•"/>
          </a:pPr>
          <a:r>
            <a:rPr lang="es-CO" sz="1400" b="1" kern="1200"/>
            <a:t>a) Inicio: Acto administrativo de inicio</a:t>
          </a:r>
        </a:p>
        <a:p>
          <a:pPr marL="114300" lvl="1" indent="-114300" algn="l" defTabSz="622300">
            <a:lnSpc>
              <a:spcPct val="90000"/>
            </a:lnSpc>
            <a:spcBef>
              <a:spcPct val="0"/>
            </a:spcBef>
            <a:spcAft>
              <a:spcPct val="15000"/>
            </a:spcAft>
            <a:buChar char="•"/>
          </a:pPr>
          <a:r>
            <a:rPr lang="es-CO" sz="1400" kern="1200"/>
            <a:t>Información (15 días hábiles antes de la fecha límite de presentación de propuestas).</a:t>
          </a:r>
        </a:p>
        <a:p>
          <a:pPr marL="114300" lvl="1" indent="-114300" algn="l" defTabSz="622300">
            <a:lnSpc>
              <a:spcPct val="90000"/>
            </a:lnSpc>
            <a:spcBef>
              <a:spcPct val="0"/>
            </a:spcBef>
            <a:spcAft>
              <a:spcPct val="15000"/>
            </a:spcAft>
            <a:buChar char="•"/>
          </a:pPr>
          <a:r>
            <a:rPr lang="es-CO" sz="1400" b="1" kern="1200"/>
            <a:t>b) Escenarios de Metas</a:t>
          </a:r>
        </a:p>
        <a:p>
          <a:pPr marL="114300" lvl="1" indent="-114300" algn="l" defTabSz="622300">
            <a:lnSpc>
              <a:spcPct val="90000"/>
            </a:lnSpc>
            <a:spcBef>
              <a:spcPct val="0"/>
            </a:spcBef>
            <a:spcAft>
              <a:spcPct val="15000"/>
            </a:spcAft>
            <a:buChar char="•"/>
          </a:pPr>
          <a:r>
            <a:rPr lang="es-CO" sz="1400" kern="1200"/>
            <a:t> AAC presenta escenarios de metas</a:t>
          </a:r>
        </a:p>
        <a:p>
          <a:pPr marL="114300" lvl="1" indent="-114300" algn="l" defTabSz="622300">
            <a:lnSpc>
              <a:spcPct val="90000"/>
            </a:lnSpc>
            <a:spcBef>
              <a:spcPct val="0"/>
            </a:spcBef>
            <a:spcAft>
              <a:spcPct val="15000"/>
            </a:spcAft>
            <a:buChar char="•"/>
          </a:pPr>
          <a:r>
            <a:rPr lang="es-CO" sz="1400" kern="1200"/>
            <a:t>Propuesta de los usuarios (justificadas)</a:t>
          </a:r>
        </a:p>
      </dsp:txBody>
      <dsp:txXfrm>
        <a:off x="63470" y="908488"/>
        <a:ext cx="1892335" cy="3368490"/>
      </dsp:txXfrm>
    </dsp:sp>
    <dsp:sp modelId="{1733305D-5318-4C13-B2B2-4A98FBAD509B}">
      <dsp:nvSpPr>
        <dsp:cNvPr id="97" name=""/>
        <dsp:cNvSpPr/>
      </dsp:nvSpPr>
      <dsp:spPr>
        <a:xfrm>
          <a:off x="2215688" y="2343483"/>
          <a:ext cx="426137" cy="498500"/>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CO" sz="2200" kern="1200"/>
        </a:p>
      </dsp:txBody>
      <dsp:txXfrm>
        <a:off x="2215688" y="2443183"/>
        <a:ext cx="298296" cy="299100"/>
      </dsp:txXfrm>
    </dsp:sp>
    <dsp:sp modelId="{87EA5914-AC91-477E-8402-FDB0ACA96428}">
      <dsp:nvSpPr>
        <dsp:cNvPr id="98" name=""/>
        <dsp:cNvSpPr/>
      </dsp:nvSpPr>
      <dsp:spPr>
        <a:xfrm>
          <a:off x="2818713" y="849615"/>
          <a:ext cx="2010082" cy="3486237"/>
        </a:xfrm>
        <a:prstGeom prst="roundRect">
          <a:avLst>
            <a:gd name="adj" fmla="val 10000"/>
          </a:avLst>
        </a:prstGeom>
        <a:gradFill rotWithShape="0">
          <a:gsLst>
            <a:gs pos="0">
              <a:schemeClr val="accent5">
                <a:hueOff val="-2252848"/>
                <a:satOff val="-5806"/>
                <a:lumOff val="-3922"/>
                <a:alphaOff val="0"/>
                <a:tint val="50000"/>
                <a:satMod val="300000"/>
              </a:schemeClr>
            </a:gs>
            <a:gs pos="35000">
              <a:schemeClr val="accent5">
                <a:hueOff val="-2252848"/>
                <a:satOff val="-5806"/>
                <a:lumOff val="-3922"/>
                <a:alphaOff val="0"/>
                <a:tint val="37000"/>
                <a:satMod val="300000"/>
              </a:schemeClr>
            </a:gs>
            <a:gs pos="100000">
              <a:schemeClr val="accent5">
                <a:hueOff val="-2252848"/>
                <a:satOff val="-5806"/>
                <a:lumOff val="-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CO" sz="1110" b="1" kern="1200"/>
            <a:t>PROPUESTA META GLOBA</a:t>
          </a:r>
          <a:r>
            <a:rPr lang="es-CO" sz="1110" kern="1200"/>
            <a:t>L</a:t>
          </a:r>
        </a:p>
        <a:p>
          <a:pPr marL="114300" lvl="1" indent="-114300" algn="l" defTabSz="622300">
            <a:lnSpc>
              <a:spcPct val="90000"/>
            </a:lnSpc>
            <a:spcBef>
              <a:spcPct val="0"/>
            </a:spcBef>
            <a:spcAft>
              <a:spcPct val="15000"/>
            </a:spcAft>
            <a:buChar char="•"/>
          </a:pPr>
          <a:r>
            <a:rPr lang="es-CO" sz="1400" b="1" kern="1200"/>
            <a:t>AAC: </a:t>
          </a:r>
          <a:r>
            <a:rPr lang="es-CO" sz="1400" kern="1200"/>
            <a:t>propuesta de meta global, metas individuales y grupales, con cronogramas de cumplimiento</a:t>
          </a:r>
        </a:p>
        <a:p>
          <a:pPr marL="114300" lvl="1" indent="-114300" algn="l" defTabSz="622300">
            <a:lnSpc>
              <a:spcPct val="90000"/>
            </a:lnSpc>
            <a:spcBef>
              <a:spcPct val="0"/>
            </a:spcBef>
            <a:spcAft>
              <a:spcPct val="15000"/>
            </a:spcAft>
            <a:buChar char="•"/>
          </a:pPr>
          <a:r>
            <a:rPr lang="es-CO" sz="1400" b="1" kern="1200"/>
            <a:t>Consulta publica</a:t>
          </a:r>
          <a:r>
            <a:rPr lang="es-CO" sz="1400" kern="1200"/>
            <a:t>: propuesta de metas carga resultante: va a consulta pública mínimo 15 y máximo 30 días.</a:t>
          </a:r>
        </a:p>
      </dsp:txBody>
      <dsp:txXfrm>
        <a:off x="2877586" y="908488"/>
        <a:ext cx="1892335" cy="3368490"/>
      </dsp:txXfrm>
    </dsp:sp>
    <dsp:sp modelId="{4D06EE7F-9424-496E-A650-6007164C9FFE}">
      <dsp:nvSpPr>
        <dsp:cNvPr id="99" name=""/>
        <dsp:cNvSpPr/>
      </dsp:nvSpPr>
      <dsp:spPr>
        <a:xfrm>
          <a:off x="5029804" y="2343483"/>
          <a:ext cx="426137" cy="498500"/>
        </a:xfrm>
        <a:prstGeom prst="rightArrow">
          <a:avLst>
            <a:gd name="adj1" fmla="val 60000"/>
            <a:gd name="adj2" fmla="val 50000"/>
          </a:avLst>
        </a:prstGeom>
        <a:gradFill rotWithShape="0">
          <a:gsLst>
            <a:gs pos="0">
              <a:schemeClr val="accent5">
                <a:hueOff val="-3379271"/>
                <a:satOff val="-8710"/>
                <a:lumOff val="-5883"/>
                <a:alphaOff val="0"/>
                <a:tint val="50000"/>
                <a:satMod val="300000"/>
              </a:schemeClr>
            </a:gs>
            <a:gs pos="35000">
              <a:schemeClr val="accent5">
                <a:hueOff val="-3379271"/>
                <a:satOff val="-8710"/>
                <a:lumOff val="-5883"/>
                <a:alphaOff val="0"/>
                <a:tint val="37000"/>
                <a:satMod val="300000"/>
              </a:schemeClr>
            </a:gs>
            <a:gs pos="100000">
              <a:schemeClr val="accent5">
                <a:hueOff val="-3379271"/>
                <a:satOff val="-8710"/>
                <a:lumOff val="-588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CO" sz="2200" kern="1200"/>
        </a:p>
      </dsp:txBody>
      <dsp:txXfrm>
        <a:off x="5029804" y="2443183"/>
        <a:ext cx="298296" cy="299100"/>
      </dsp:txXfrm>
    </dsp:sp>
    <dsp:sp modelId="{EC0EF3E0-31E7-4317-B577-7D9817A911C8}">
      <dsp:nvSpPr>
        <dsp:cNvPr id="100" name=""/>
        <dsp:cNvSpPr/>
      </dsp:nvSpPr>
      <dsp:spPr>
        <a:xfrm>
          <a:off x="5632829" y="849615"/>
          <a:ext cx="2010082" cy="3486237"/>
        </a:xfrm>
        <a:prstGeom prst="roundRect">
          <a:avLst>
            <a:gd name="adj" fmla="val 10000"/>
          </a:avLst>
        </a:prstGeom>
        <a:gradFill rotWithShape="0">
          <a:gsLst>
            <a:gs pos="0">
              <a:schemeClr val="accent5">
                <a:hueOff val="-4505695"/>
                <a:satOff val="-11613"/>
                <a:lumOff val="-7843"/>
                <a:alphaOff val="0"/>
                <a:tint val="50000"/>
                <a:satMod val="300000"/>
              </a:schemeClr>
            </a:gs>
            <a:gs pos="35000">
              <a:schemeClr val="accent5">
                <a:hueOff val="-4505695"/>
                <a:satOff val="-11613"/>
                <a:lumOff val="-7843"/>
                <a:alphaOff val="0"/>
                <a:tint val="37000"/>
                <a:satMod val="300000"/>
              </a:schemeClr>
            </a:gs>
            <a:gs pos="100000">
              <a:schemeClr val="accent5">
                <a:hueOff val="-4505695"/>
                <a:satOff val="-11613"/>
                <a:lumOff val="-78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CO" sz="1110" b="1" kern="1200"/>
            <a:t>PROPUESTA META DEFINITIVA</a:t>
          </a:r>
        </a:p>
        <a:p>
          <a:pPr marL="114300" lvl="1" indent="-114300" algn="l" defTabSz="622300">
            <a:lnSpc>
              <a:spcPct val="90000"/>
            </a:lnSpc>
            <a:spcBef>
              <a:spcPct val="0"/>
            </a:spcBef>
            <a:spcAft>
              <a:spcPct val="15000"/>
            </a:spcAft>
            <a:buChar char="•"/>
          </a:pPr>
          <a:r>
            <a:rPr lang="es-CO" sz="1400" b="1" kern="1200"/>
            <a:t>Presentación ante la junta directiva: </a:t>
          </a:r>
          <a:r>
            <a:rPr lang="es-CO" sz="1400" kern="1200"/>
            <a:t>Director presenta la propuesta de metas a la junta directiva (documento soporte)</a:t>
          </a:r>
        </a:p>
      </dsp:txBody>
      <dsp:txXfrm>
        <a:off x="5691702" y="908488"/>
        <a:ext cx="1892335" cy="3368490"/>
      </dsp:txXfrm>
    </dsp:sp>
    <dsp:sp modelId="{09996746-031E-474E-82D9-8DE650A4D6DC}">
      <dsp:nvSpPr>
        <dsp:cNvPr id="101" name=""/>
        <dsp:cNvSpPr/>
      </dsp:nvSpPr>
      <dsp:spPr>
        <a:xfrm>
          <a:off x="7843920" y="2343483"/>
          <a:ext cx="426137" cy="498500"/>
        </a:xfrm>
        <a:prstGeom prst="rightArrow">
          <a:avLst>
            <a:gd name="adj1" fmla="val 60000"/>
            <a:gd name="adj2" fmla="val 50000"/>
          </a:avLst>
        </a:prstGeom>
        <a:gradFill rotWithShape="0">
          <a:gsLst>
            <a:gs pos="0">
              <a:schemeClr val="accent5">
                <a:hueOff val="-6758543"/>
                <a:satOff val="-17419"/>
                <a:lumOff val="-11765"/>
                <a:alphaOff val="0"/>
                <a:tint val="50000"/>
                <a:satMod val="300000"/>
              </a:schemeClr>
            </a:gs>
            <a:gs pos="35000">
              <a:schemeClr val="accent5">
                <a:hueOff val="-6758543"/>
                <a:satOff val="-17419"/>
                <a:lumOff val="-11765"/>
                <a:alphaOff val="0"/>
                <a:tint val="37000"/>
                <a:satMod val="300000"/>
              </a:schemeClr>
            </a:gs>
            <a:gs pos="100000">
              <a:schemeClr val="accent5">
                <a:hueOff val="-6758543"/>
                <a:satOff val="-17419"/>
                <a:lumOff val="-1176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CO" sz="2200" kern="1200"/>
        </a:p>
      </dsp:txBody>
      <dsp:txXfrm>
        <a:off x="7843920" y="2443183"/>
        <a:ext cx="298296" cy="299100"/>
      </dsp:txXfrm>
    </dsp:sp>
    <dsp:sp modelId="{E6975D7D-E3A2-4D41-8C34-B0AD1D9995ED}">
      <dsp:nvSpPr>
        <dsp:cNvPr id="102" name=""/>
        <dsp:cNvSpPr/>
      </dsp:nvSpPr>
      <dsp:spPr>
        <a:xfrm>
          <a:off x="8446945" y="849615"/>
          <a:ext cx="2010082" cy="3486237"/>
        </a:xfrm>
        <a:prstGeom prst="roundRect">
          <a:avLst>
            <a:gd name="adj" fmla="val 10000"/>
          </a:avLst>
        </a:prstGeom>
        <a:gradFill rotWithShape="0">
          <a:gsLst>
            <a:gs pos="0">
              <a:schemeClr val="accent5">
                <a:hueOff val="-6758543"/>
                <a:satOff val="-17419"/>
                <a:lumOff val="-11765"/>
                <a:alphaOff val="0"/>
                <a:tint val="50000"/>
                <a:satMod val="300000"/>
              </a:schemeClr>
            </a:gs>
            <a:gs pos="35000">
              <a:schemeClr val="accent5">
                <a:hueOff val="-6758543"/>
                <a:satOff val="-17419"/>
                <a:lumOff val="-11765"/>
                <a:alphaOff val="0"/>
                <a:tint val="37000"/>
                <a:satMod val="300000"/>
              </a:schemeClr>
            </a:gs>
            <a:gs pos="100000">
              <a:schemeClr val="accent5">
                <a:hueOff val="-6758543"/>
                <a:satOff val="-17419"/>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s-CO" sz="1100" b="1" kern="1200"/>
        </a:p>
        <a:p>
          <a:pPr marL="0" lvl="0" indent="0" algn="l" defTabSz="488950">
            <a:lnSpc>
              <a:spcPct val="90000"/>
            </a:lnSpc>
            <a:spcBef>
              <a:spcPct val="0"/>
            </a:spcBef>
            <a:spcAft>
              <a:spcPct val="35000"/>
            </a:spcAft>
            <a:buNone/>
          </a:pPr>
          <a:r>
            <a:rPr lang="es-CO" sz="1110" b="1" kern="1200"/>
            <a:t>DEFINICIÓN DE METAS CARGA CONTAMINANTE</a:t>
          </a:r>
        </a:p>
        <a:p>
          <a:pPr marL="114300" lvl="1" indent="-114300" algn="l" defTabSz="622300">
            <a:lnSpc>
              <a:spcPct val="90000"/>
            </a:lnSpc>
            <a:spcBef>
              <a:spcPct val="0"/>
            </a:spcBef>
            <a:spcAft>
              <a:spcPct val="15000"/>
            </a:spcAft>
            <a:buChar char="•"/>
          </a:pPr>
          <a:r>
            <a:rPr lang="es-CO" sz="1400" b="1" kern="1200"/>
            <a:t>Aprobación de metas por junta directiva</a:t>
          </a:r>
          <a:r>
            <a:rPr lang="es-CO" sz="1400" kern="1200"/>
            <a:t>: 45 días calendario desde la presentación.</a:t>
          </a:r>
        </a:p>
        <a:p>
          <a:pPr marL="114300" lvl="1" indent="-114300" algn="l" defTabSz="622300">
            <a:lnSpc>
              <a:spcPct val="90000"/>
            </a:lnSpc>
            <a:spcBef>
              <a:spcPct val="0"/>
            </a:spcBef>
            <a:spcAft>
              <a:spcPct val="15000"/>
            </a:spcAft>
            <a:buChar char="•"/>
          </a:pPr>
          <a:r>
            <a:rPr lang="es-CO" sz="1400" kern="1200"/>
            <a:t>Junta Directiva no aprueba </a:t>
          </a:r>
        </a:p>
        <a:p>
          <a:pPr marL="114300" lvl="1" indent="-114300" algn="l" defTabSz="622300">
            <a:lnSpc>
              <a:spcPct val="90000"/>
            </a:lnSpc>
            <a:spcBef>
              <a:spcPct val="0"/>
            </a:spcBef>
            <a:spcAft>
              <a:spcPct val="15000"/>
            </a:spcAft>
            <a:buChar char="•"/>
          </a:pPr>
          <a:r>
            <a:rPr lang="es-CO" sz="1400" b="1" kern="1200"/>
            <a:t>Aprobación de metas por Director General:</a:t>
          </a:r>
          <a:r>
            <a:rPr lang="es-CO" sz="1400" kern="1200"/>
            <a:t> 15 días calendario desde vencimiento del plazo de la junta Directiva.</a:t>
          </a:r>
        </a:p>
      </dsp:txBody>
      <dsp:txXfrm>
        <a:off x="8505818" y="908488"/>
        <a:ext cx="1892335" cy="3368490"/>
      </dsp:txXfrm>
    </dsp:sp>
  </dsp:spTree>
</dsp:drawing>
</file>

<file path=ppt/diagrams/drawing23.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630ADCF7-934A-4795-BFDB-BB6A1ACE28FC}">
      <dsp:nvSpPr>
        <dsp:cNvPr id="96" name=""/>
        <dsp:cNvSpPr/>
      </dsp:nvSpPr>
      <dsp:spPr>
        <a:xfrm>
          <a:off x="1317" y="0"/>
          <a:ext cx="2695595" cy="830997"/>
        </a:xfrm>
        <a:prstGeom prst="homePlat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CO" sz="1800" kern="1200"/>
            <a:t>PROCESO DE CONSULTA</a:t>
          </a:r>
        </a:p>
      </dsp:txBody>
      <dsp:txXfrm>
        <a:off x="1317" y="0"/>
        <a:ext cx="2487846" cy="830997"/>
      </dsp:txXfrm>
    </dsp:sp>
  </dsp:spTree>
</dsp:drawing>
</file>

<file path=ppt/diagrams/drawing24.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C86FC822-06A2-4890-B3BF-7558BBEA40BA}">
      <dsp:nvSpPr>
        <dsp:cNvPr id="96" name=""/>
        <dsp:cNvSpPr/>
      </dsp:nvSpPr>
      <dsp:spPr>
        <a:xfrm>
          <a:off x="0" y="62211"/>
          <a:ext cx="8128000" cy="184549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err="1"/>
            <a:t>Ttr = Tm x Fr</a:t>
          </a:r>
        </a:p>
        <a:p>
          <a:pPr marL="0" lvl="0" indent="0" algn="just" defTabSz="1778000">
            <a:lnSpc>
              <a:spcPct val="90000"/>
            </a:lnSpc>
            <a:spcBef>
              <a:spcPct val="0"/>
            </a:spcBef>
            <a:spcAft>
              <a:spcPct val="35000"/>
            </a:spcAft>
            <a:buNone/>
          </a:pPr>
          <a:r>
            <a:rPr lang="es-CO" sz="1400" kern="1200" err="1"/>
            <a:t>Ttr : Tarifa de la Tasa Retributiva</a:t>
          </a:r>
        </a:p>
        <a:p>
          <a:pPr marL="0" lvl="0" indent="0" algn="just" defTabSz="1778000">
            <a:lnSpc>
              <a:spcPct val="90000"/>
            </a:lnSpc>
            <a:spcBef>
              <a:spcPct val="0"/>
            </a:spcBef>
            <a:spcAft>
              <a:spcPct val="35000"/>
            </a:spcAft>
            <a:buNone/>
          </a:pPr>
          <a:r>
            <a:rPr lang="es-CO" sz="1400" kern="1200"/>
            <a:t>Tm : Tarifa mínima (Vigentes Res. 273/97 y 372/98)</a:t>
          </a:r>
        </a:p>
        <a:p>
          <a:pPr marL="0" lvl="0" indent="0" algn="just" defTabSz="1778000">
            <a:lnSpc>
              <a:spcPct val="90000"/>
            </a:lnSpc>
            <a:spcBef>
              <a:spcPct val="0"/>
            </a:spcBef>
            <a:spcAft>
              <a:spcPct val="35000"/>
            </a:spcAft>
            <a:buNone/>
          </a:pPr>
          <a:r>
            <a:rPr lang="es-CO" sz="1400" kern="1200"/>
            <a:t>Fr : Factor Regional</a:t>
          </a:r>
        </a:p>
      </dsp:txBody>
      <dsp:txXfrm>
        <a:off x="90089" y="152300"/>
        <a:ext cx="7947821" cy="1665311"/>
      </dsp:txXfrm>
    </dsp:sp>
  </dsp:spTree>
</dsp:drawing>
</file>

<file path=ppt/diagrams/drawing25.xml><?xml version="1.0" encoding="utf-8"?>
<dsp:drawing xmlns:a="http://schemas.openxmlformats.org/drawingml/2006/main" xmlns:r="http://schemas.openxmlformats.org/officeDocument/2006/relationships" xmlns:dsp="http://schemas.microsoft.com/office/drawing/2008/diagram">
  <dsp:spTree>
    <dsp:nvGrpSpPr>
      <dsp:cNvPr id="97" name=""/>
      <dsp:cNvGrpSpPr/>
    </dsp:nvGrpSpPr>
    <dsp:grpSpPr/>
    <dsp:sp modelId="{C86FC822-06A2-4890-B3BF-7558BBEA40BA}">
      <dsp:nvSpPr>
        <dsp:cNvPr id="98" name=""/>
        <dsp:cNvSpPr/>
      </dsp:nvSpPr>
      <dsp:spPr>
        <a:xfrm>
          <a:off x="0" y="0"/>
          <a:ext cx="8128000" cy="250792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a:t>FR1 = FR0 + (Cc/Cm)</a:t>
          </a:r>
        </a:p>
        <a:p>
          <a:pPr marL="0" lvl="0" indent="0" algn="just" defTabSz="1778000">
            <a:lnSpc>
              <a:spcPct val="90000"/>
            </a:lnSpc>
            <a:spcBef>
              <a:spcPct val="0"/>
            </a:spcBef>
            <a:spcAft>
              <a:spcPct val="35000"/>
            </a:spcAft>
            <a:buNone/>
          </a:pPr>
          <a:r>
            <a:rPr lang="es-MX" sz="1400" kern="1200"/>
            <a:t>FR1 = Factor regional ajustado. </a:t>
          </a:r>
        </a:p>
        <a:p>
          <a:pPr marL="0" lvl="0" indent="0" algn="just" defTabSz="1778000">
            <a:lnSpc>
              <a:spcPct val="90000"/>
            </a:lnSpc>
            <a:spcBef>
              <a:spcPct val="0"/>
            </a:spcBef>
            <a:spcAft>
              <a:spcPct val="35000"/>
            </a:spcAft>
            <a:buNone/>
          </a:pPr>
          <a:r>
            <a:rPr lang="es-MX" sz="1400" kern="1200"/>
            <a:t>FR0 = Factor regional del año inmediatamente anterior. Para el primer año del quinquenio, </a:t>
          </a:r>
        </a:p>
        <a:p>
          <a:pPr marL="0" lvl="0" indent="0" algn="just" defTabSz="1778000">
            <a:lnSpc>
              <a:spcPct val="90000"/>
            </a:lnSpc>
            <a:spcBef>
              <a:spcPct val="0"/>
            </a:spcBef>
            <a:spcAft>
              <a:spcPct val="35000"/>
            </a:spcAft>
            <a:buNone/>
          </a:pPr>
          <a:r>
            <a:rPr lang="es-MX" sz="1400" kern="1200"/>
            <a:t>FR0 = 0.00. </a:t>
          </a:r>
        </a:p>
        <a:p>
          <a:pPr marL="0" lvl="0" indent="0" algn="just" defTabSz="1778000">
            <a:lnSpc>
              <a:spcPct val="90000"/>
            </a:lnSpc>
            <a:spcBef>
              <a:spcPct val="0"/>
            </a:spcBef>
            <a:spcAft>
              <a:spcPct val="35000"/>
            </a:spcAft>
            <a:buNone/>
          </a:pPr>
          <a:r>
            <a:rPr lang="es-MX" sz="1400" kern="1200" err="1"/>
            <a:t>Cc = Total de carga contaminante vertida por los sujetos pasivos de la TR al cuerpo de agua o tramo, en el año objeto de cobro (Kg/año) </a:t>
          </a:r>
        </a:p>
        <a:p>
          <a:pPr marL="0" lvl="0" indent="0" algn="just" defTabSz="1778000">
            <a:lnSpc>
              <a:spcPct val="90000"/>
            </a:lnSpc>
            <a:spcBef>
              <a:spcPct val="0"/>
            </a:spcBef>
            <a:spcAft>
              <a:spcPct val="35000"/>
            </a:spcAft>
            <a:buNone/>
          </a:pPr>
          <a:r>
            <a:rPr lang="es-MX" sz="1400" kern="1200"/>
            <a:t>Cm = Meta global de carga contaminante para el cuerpo de agua o (Kg/año). </a:t>
          </a:r>
          <a:endParaRPr lang="es-CO" sz="1400" kern="1200"/>
        </a:p>
      </dsp:txBody>
      <dsp:txXfrm>
        <a:off x="122427" y="122427"/>
        <a:ext cx="7883146" cy="2263072"/>
      </dsp:txXfrm>
    </dsp:sp>
  </dsp:spTree>
</dsp:drawing>
</file>

<file path=ppt/diagrams/drawing26.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22BBE8C0-EB06-4424-82F3-9DE794967C8D}">
      <dsp:nvSpPr>
        <dsp:cNvPr id="96" name=""/>
        <dsp:cNvSpPr/>
      </dsp:nvSpPr>
      <dsp:spPr>
        <a:xfrm>
          <a:off x="0" y="39190"/>
          <a:ext cx="6753122" cy="723937"/>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MX" sz="3000" kern="1200" err="1"/>
            <a:t>Cc &gt; Cm entonces Ajuste del Fr</a:t>
          </a:r>
          <a:endParaRPr lang="es-CO" sz="3000" kern="1200"/>
        </a:p>
      </dsp:txBody>
      <dsp:txXfrm>
        <a:off x="35340" y="74530"/>
        <a:ext cx="6682442" cy="653258"/>
      </dsp:txXfrm>
    </dsp:sp>
    <dsp:sp modelId="{019BF9DA-A344-4290-85A0-C8EBE2C07660}">
      <dsp:nvSpPr>
        <dsp:cNvPr id="97" name=""/>
        <dsp:cNvSpPr/>
      </dsp:nvSpPr>
      <dsp:spPr>
        <a:xfrm>
          <a:off x="0" y="763127"/>
          <a:ext cx="675312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41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MX" sz="2300" kern="1200"/>
            <a:t>( Evaluación anual a partir del año 1)</a:t>
          </a:r>
          <a:endParaRPr lang="es-CO" sz="2300" kern="1200"/>
        </a:p>
      </dsp:txBody>
      <dsp:txXfrm>
        <a:off x="0" y="763127"/>
        <a:ext cx="6753122" cy="496800"/>
      </dsp:txXfrm>
    </dsp:sp>
    <dsp:sp modelId="{E136DA54-2C37-494E-BD3D-AA27F77C73C3}">
      <dsp:nvSpPr>
        <dsp:cNvPr id="98" name=""/>
        <dsp:cNvSpPr/>
      </dsp:nvSpPr>
      <dsp:spPr>
        <a:xfrm>
          <a:off x="0" y="1259927"/>
          <a:ext cx="6753122" cy="723937"/>
        </a:xfrm>
        <a:prstGeom prst="roundRect">
          <a:avLst/>
        </a:prstGeom>
        <a:gradFill rotWithShape="0">
          <a:gsLst>
            <a:gs pos="0">
              <a:schemeClr val="accent5">
                <a:hueOff val="-3379271"/>
                <a:satOff val="-8710"/>
                <a:lumOff val="-5883"/>
                <a:alphaOff val="0"/>
                <a:tint val="50000"/>
                <a:satMod val="300000"/>
              </a:schemeClr>
            </a:gs>
            <a:gs pos="35000">
              <a:schemeClr val="accent5">
                <a:hueOff val="-3379271"/>
                <a:satOff val="-8710"/>
                <a:lumOff val="-5883"/>
                <a:alphaOff val="0"/>
                <a:tint val="37000"/>
                <a:satMod val="300000"/>
              </a:schemeClr>
            </a:gs>
            <a:gs pos="100000">
              <a:schemeClr val="accent5">
                <a:hueOff val="-3379271"/>
                <a:satOff val="-8710"/>
                <a:lumOff val="-5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MX" sz="3000" kern="1200" err="1"/>
            <a:t>Cc </a:t>
          </a:r>
          <a:r>
            <a:rPr lang="es-MX" sz="3000" kern="1200">
              <a:latin typeface="Calibri" panose="020f0502020204030204" pitchFamily="34" charset="0"/>
              <a:ea typeface="Calibri" panose="020f0502020204030204" pitchFamily="34" charset="0"/>
              <a:cs typeface="Calibri" panose="020f0502020204030204" pitchFamily="34" charset="0"/>
            </a:rPr>
            <a:t>≤ Cm entonces No evaluar Fr</a:t>
          </a:r>
          <a:endParaRPr lang="es-CO" sz="3000" kern="1200"/>
        </a:p>
      </dsp:txBody>
      <dsp:txXfrm>
        <a:off x="35340" y="1295267"/>
        <a:ext cx="6682442" cy="653258"/>
      </dsp:txXfrm>
    </dsp:sp>
    <dsp:sp modelId="{9B089867-069C-490A-9EA2-EC27A3C7E568}">
      <dsp:nvSpPr>
        <dsp:cNvPr id="99" name=""/>
        <dsp:cNvSpPr/>
      </dsp:nvSpPr>
      <dsp:spPr>
        <a:xfrm>
          <a:off x="0" y="1983865"/>
          <a:ext cx="675312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41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MX" sz="2300" kern="1200">
              <a:latin typeface="Calibri" panose="020f0502020204030204" pitchFamily="34" charset="0"/>
              <a:ea typeface="Calibri" panose="020f0502020204030204" pitchFamily="34" charset="0"/>
              <a:cs typeface="Calibri" panose="020f0502020204030204" pitchFamily="34" charset="0"/>
            </a:rPr>
            <a:t>( Continua el Fr del año anterior)</a:t>
          </a:r>
          <a:endParaRPr lang="es-CO" sz="2300" kern="1200"/>
        </a:p>
      </dsp:txBody>
      <dsp:txXfrm>
        <a:off x="0" y="1983865"/>
        <a:ext cx="6753122" cy="496800"/>
      </dsp:txXfrm>
    </dsp:sp>
    <dsp:sp modelId="{7DB70102-1B2E-4CD7-9B4B-21E4C6D0D93F}">
      <dsp:nvSpPr>
        <dsp:cNvPr id="100" name=""/>
        <dsp:cNvSpPr/>
      </dsp:nvSpPr>
      <dsp:spPr>
        <a:xfrm>
          <a:off x="0" y="2480665"/>
          <a:ext cx="6753122" cy="723937"/>
        </a:xfrm>
        <a:prstGeom prst="roundRect">
          <a:avLst/>
        </a:prstGeom>
        <a:gradFill rotWithShape="0">
          <a:gsLst>
            <a:gs pos="0">
              <a:schemeClr val="accent5">
                <a:hueOff val="-6758543"/>
                <a:satOff val="-17419"/>
                <a:lumOff val="-11765"/>
                <a:alphaOff val="0"/>
                <a:tint val="50000"/>
                <a:satMod val="300000"/>
              </a:schemeClr>
            </a:gs>
            <a:gs pos="35000">
              <a:schemeClr val="accent5">
                <a:hueOff val="-6758543"/>
                <a:satOff val="-17419"/>
                <a:lumOff val="-11765"/>
                <a:alphaOff val="0"/>
                <a:tint val="37000"/>
                <a:satMod val="300000"/>
              </a:schemeClr>
            </a:gs>
            <a:gs pos="100000">
              <a:schemeClr val="accent5">
                <a:hueOff val="-6758543"/>
                <a:satOff val="-17419"/>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O" sz="3000" kern="1200"/>
            <a:t>1,0</a:t>
          </a:r>
          <a:r>
            <a:rPr lang="es-MX" sz="3000" kern="1200">
              <a:latin typeface="Calibri" panose="020f0502020204030204" pitchFamily="34" charset="0"/>
              <a:ea typeface="Calibri" panose="020f0502020204030204" pitchFamily="34" charset="0"/>
              <a:cs typeface="Calibri" panose="020f0502020204030204" pitchFamily="34" charset="0"/>
            </a:rPr>
            <a:t>≤Fr ≤5.5</a:t>
          </a:r>
          <a:endParaRPr lang="es-CO" sz="3000" kern="1200"/>
        </a:p>
      </dsp:txBody>
      <dsp:txXfrm>
        <a:off x="35340" y="2516005"/>
        <a:ext cx="6682442" cy="653258"/>
      </dsp:txXfrm>
    </dsp:sp>
    <dsp:sp modelId="{26F80B87-E139-42F9-BEF3-7FBF936BA270}">
      <dsp:nvSpPr>
        <dsp:cNvPr id="101" name=""/>
        <dsp:cNvSpPr/>
      </dsp:nvSpPr>
      <dsp:spPr>
        <a:xfrm>
          <a:off x="0" y="3204602"/>
          <a:ext cx="675312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41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CO" sz="2300" kern="1200"/>
            <a:t>Resultado Fr – 2 cifras decimales</a:t>
          </a:r>
        </a:p>
      </dsp:txBody>
      <dsp:txXfrm>
        <a:off x="0" y="3204602"/>
        <a:ext cx="6753122" cy="496800"/>
      </dsp:txXfrm>
    </dsp:sp>
  </dsp:spTree>
</dsp:drawing>
</file>

<file path=ppt/diagrams/drawing27.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22BBE8C0-EB06-4424-82F3-9DE794967C8D}">
      <dsp:nvSpPr>
        <dsp:cNvPr id="96" name=""/>
        <dsp:cNvSpPr/>
      </dsp:nvSpPr>
      <dsp:spPr>
        <a:xfrm>
          <a:off x="0" y="197300"/>
          <a:ext cx="5812460" cy="104247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O" sz="2700" kern="1200"/>
            <a:t>Factor Regional por cuenca o tramo de cuenca </a:t>
          </a:r>
          <a:r>
            <a:rPr lang="es-MX" sz="2700" kern="1200"/>
            <a:t>FR1 = FR0 + (Cc / Cm) </a:t>
          </a:r>
          <a:endParaRPr lang="es-CO" sz="2700" kern="1200"/>
        </a:p>
      </dsp:txBody>
      <dsp:txXfrm>
        <a:off x="50889" y="248189"/>
        <a:ext cx="5710682" cy="940692"/>
      </dsp:txXfrm>
    </dsp:sp>
    <dsp:sp modelId="{942CFBA3-F0D9-49D2-847B-C3839FD1B88C}">
      <dsp:nvSpPr>
        <dsp:cNvPr id="97" name=""/>
        <dsp:cNvSpPr/>
      </dsp:nvSpPr>
      <dsp:spPr>
        <a:xfrm>
          <a:off x="0" y="1239770"/>
          <a:ext cx="581246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s-CO" sz="2100" kern="1200"/>
        </a:p>
      </dsp:txBody>
      <dsp:txXfrm>
        <a:off x="0" y="1239770"/>
        <a:ext cx="5812460" cy="447120"/>
      </dsp:txXfrm>
    </dsp:sp>
    <dsp:sp modelId="{E136DA54-2C37-494E-BD3D-AA27F77C73C3}">
      <dsp:nvSpPr>
        <dsp:cNvPr id="98" name=""/>
        <dsp:cNvSpPr/>
      </dsp:nvSpPr>
      <dsp:spPr>
        <a:xfrm>
          <a:off x="0" y="1686890"/>
          <a:ext cx="5812460" cy="1042470"/>
        </a:xfrm>
        <a:prstGeom prst="roundRect">
          <a:avLst/>
        </a:prstGeom>
        <a:gradFill rotWithShape="0">
          <a:gsLst>
            <a:gs pos="0">
              <a:schemeClr val="accent5">
                <a:hueOff val="-6758543"/>
                <a:satOff val="-17419"/>
                <a:lumOff val="-11765"/>
                <a:alphaOff val="0"/>
                <a:tint val="50000"/>
                <a:satMod val="300000"/>
              </a:schemeClr>
            </a:gs>
            <a:gs pos="35000">
              <a:schemeClr val="accent5">
                <a:hueOff val="-6758543"/>
                <a:satOff val="-17419"/>
                <a:lumOff val="-11765"/>
                <a:alphaOff val="0"/>
                <a:tint val="37000"/>
                <a:satMod val="300000"/>
              </a:schemeClr>
            </a:gs>
            <a:gs pos="100000">
              <a:schemeClr val="accent5">
                <a:hueOff val="-6758543"/>
                <a:satOff val="-17419"/>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a:t>Cálculo del Fr solo cuando Cc &gt; Cm para el año de evaluación </a:t>
          </a:r>
          <a:endParaRPr lang="es-CO" sz="2700" kern="1200"/>
        </a:p>
      </dsp:txBody>
      <dsp:txXfrm>
        <a:off x="50889" y="1737779"/>
        <a:ext cx="5710682" cy="940692"/>
      </dsp:txXfrm>
    </dsp:sp>
  </dsp:spTree>
</dsp:drawing>
</file>

<file path=ppt/diagrams/drawing28.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22BBE8C0-EB06-4424-82F3-9DE794967C8D}">
      <dsp:nvSpPr>
        <dsp:cNvPr id="96" name=""/>
        <dsp:cNvSpPr/>
      </dsp:nvSpPr>
      <dsp:spPr>
        <a:xfrm>
          <a:off x="0" y="152929"/>
          <a:ext cx="7219924" cy="1216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kern="1200"/>
            <a:t>Año 1 de evaluación:                                                 </a:t>
          </a:r>
        </a:p>
        <a:p>
          <a:pPr marL="0" lvl="0" indent="0" algn="l" defTabSz="933450">
            <a:lnSpc>
              <a:spcPct val="90000"/>
            </a:lnSpc>
            <a:spcBef>
              <a:spcPct val="0"/>
            </a:spcBef>
            <a:spcAft>
              <a:spcPct val="35000"/>
            </a:spcAft>
            <a:buNone/>
          </a:pPr>
          <a:r>
            <a:rPr lang="es-MX" sz="2100" kern="1200"/>
            <a:t>Fr</a:t>
          </a:r>
          <a:r>
            <a:rPr lang="es-MX" sz="1400" kern="1200"/>
            <a:t>0</a:t>
          </a:r>
          <a:r>
            <a:rPr lang="es-MX" sz="2100" kern="1200"/>
            <a:t> = 0.00, cuando se cumple meta en quinquenio anterior                                                                  Fr</a:t>
          </a:r>
          <a:r>
            <a:rPr lang="es-MX" sz="1600" kern="1200"/>
            <a:t>1</a:t>
          </a:r>
          <a:r>
            <a:rPr lang="es-MX" sz="2100" kern="1200"/>
            <a:t> = Fr</a:t>
          </a:r>
          <a:r>
            <a:rPr lang="es-MX" sz="1600" kern="1200"/>
            <a:t>0</a:t>
          </a:r>
          <a:r>
            <a:rPr lang="es-MX" sz="2100" kern="1200"/>
            <a:t> + (Cc1 /Cm) Fr</a:t>
          </a:r>
          <a:r>
            <a:rPr lang="es-MX" sz="1600" kern="1200"/>
            <a:t>1</a:t>
          </a:r>
          <a:r>
            <a:rPr lang="es-MX" sz="2100" kern="1200"/>
            <a:t> = 0.00+ (Cc</a:t>
          </a:r>
          <a:r>
            <a:rPr lang="es-MX" sz="1600" kern="1200"/>
            <a:t>1</a:t>
          </a:r>
          <a:r>
            <a:rPr lang="es-MX" sz="2100" kern="1200"/>
            <a:t> /Cm)</a:t>
          </a:r>
          <a:endParaRPr lang="es-CO" sz="2100" kern="1200"/>
        </a:p>
      </dsp:txBody>
      <dsp:txXfrm>
        <a:off x="59399" y="212328"/>
        <a:ext cx="7101125" cy="1098001"/>
      </dsp:txXfrm>
    </dsp:sp>
    <dsp:sp modelId="{E136DA54-2C37-494E-BD3D-AA27F77C73C3}">
      <dsp:nvSpPr>
        <dsp:cNvPr id="97" name=""/>
        <dsp:cNvSpPr/>
      </dsp:nvSpPr>
      <dsp:spPr>
        <a:xfrm>
          <a:off x="0" y="1556930"/>
          <a:ext cx="7219924" cy="1216800"/>
        </a:xfrm>
        <a:prstGeom prst="roundRect">
          <a:avLst/>
        </a:prstGeom>
        <a:gradFill rotWithShape="0">
          <a:gsLst>
            <a:gs pos="0">
              <a:schemeClr val="accent5">
                <a:hueOff val="-6758543"/>
                <a:satOff val="-17419"/>
                <a:lumOff val="-11765"/>
                <a:alphaOff val="0"/>
                <a:tint val="50000"/>
                <a:satMod val="300000"/>
              </a:schemeClr>
            </a:gs>
            <a:gs pos="35000">
              <a:schemeClr val="accent5">
                <a:hueOff val="-6758543"/>
                <a:satOff val="-17419"/>
                <a:lumOff val="-11765"/>
                <a:alphaOff val="0"/>
                <a:tint val="37000"/>
                <a:satMod val="300000"/>
              </a:schemeClr>
            </a:gs>
            <a:gs pos="100000">
              <a:schemeClr val="accent5">
                <a:hueOff val="-6758543"/>
                <a:satOff val="-17419"/>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a:t>Año 1 de evaluación:              </a:t>
          </a:r>
        </a:p>
        <a:p>
          <a:pPr marL="0" lvl="0" indent="0" algn="l" defTabSz="711200">
            <a:lnSpc>
              <a:spcPct val="90000"/>
            </a:lnSpc>
            <a:spcBef>
              <a:spcPct val="0"/>
            </a:spcBef>
            <a:spcAft>
              <a:spcPct val="35000"/>
            </a:spcAft>
            <a:buNone/>
          </a:pPr>
          <a:r>
            <a:rPr lang="es-MX" sz="1600" kern="1200"/>
            <a:t>Fr</a:t>
          </a:r>
          <a:r>
            <a:rPr lang="es-MX" sz="1110" kern="1200"/>
            <a:t>0</a:t>
          </a:r>
          <a:r>
            <a:rPr lang="es-MX" sz="1600" kern="1200"/>
            <a:t> = Fr año anterior , cuando no se cumple la meta del quinquenio anterior </a:t>
          </a:r>
        </a:p>
        <a:p>
          <a:pPr marL="0" lvl="0" indent="0" algn="l" defTabSz="711200">
            <a:lnSpc>
              <a:spcPct val="90000"/>
            </a:lnSpc>
            <a:spcBef>
              <a:spcPct val="0"/>
            </a:spcBef>
            <a:spcAft>
              <a:spcPct val="35000"/>
            </a:spcAft>
            <a:buNone/>
          </a:pPr>
          <a:r>
            <a:rPr lang="es-MX" sz="1600" kern="1200"/>
            <a:t>Fr</a:t>
          </a:r>
          <a:r>
            <a:rPr lang="es-MX" sz="1110" kern="1200"/>
            <a:t>1</a:t>
          </a:r>
          <a:r>
            <a:rPr lang="es-MX" sz="1600" kern="1200"/>
            <a:t> = Fr</a:t>
          </a:r>
          <a:r>
            <a:rPr lang="es-MX" sz="1060" kern="1200"/>
            <a:t>0</a:t>
          </a:r>
          <a:r>
            <a:rPr lang="es-MX" sz="1600" kern="1200"/>
            <a:t> + (Cc1 /Cm) Fr</a:t>
          </a:r>
          <a:r>
            <a:rPr lang="es-MX" sz="1110" kern="1200"/>
            <a:t>1</a:t>
          </a:r>
          <a:r>
            <a:rPr lang="es-MX" sz="1600" kern="1200"/>
            <a:t> = Fr año anterior + (Cc1 /Cm)  </a:t>
          </a:r>
          <a:endParaRPr lang="es-CO" sz="1600" kern="1200"/>
        </a:p>
      </dsp:txBody>
      <dsp:txXfrm>
        <a:off x="59399" y="1616329"/>
        <a:ext cx="7101125" cy="1098001"/>
      </dsp:txXfrm>
    </dsp:sp>
  </dsp:spTree>
</dsp:drawing>
</file>

<file path=ppt/diagrams/drawing29.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9FE9979B-D4F5-48A1-B2DC-3B62C892F6DA}">
      <dsp:nvSpPr>
        <dsp:cNvPr id="96" name=""/>
        <dsp:cNvSpPr/>
      </dsp:nvSpPr>
      <dsp:spPr>
        <a:xfrm>
          <a:off x="2916709" y="522"/>
          <a:ext cx="4375063" cy="2036888"/>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s-CO" sz="1600" i="1" u="none" kern="1200">
              <a:latin typeface="+mj-lt"/>
              <a:cs typeface="Arial" panose="020b0604020202020204" pitchFamily="34" charset="0"/>
            </a:rPr>
            <a:t>Mínimo una caracterización anual representativa de los vertimientos y  soportes de información.</a:t>
          </a:r>
          <a:r>
            <a:rPr lang="es-CO" sz="1600" u="none" kern="1200">
              <a:latin typeface="+mj-lt"/>
              <a:cs typeface="Arial" panose="020b0604020202020204" pitchFamily="34" charset="0"/>
            </a:rPr>
            <a:t> </a:t>
          </a:r>
          <a:endParaRPr lang="es-CO" sz="1600" u="none" kern="1200"/>
        </a:p>
        <a:p>
          <a:pPr marL="171450" lvl="1" indent="-171450" algn="l" defTabSz="711200">
            <a:lnSpc>
              <a:spcPct val="90000"/>
            </a:lnSpc>
            <a:spcBef>
              <a:spcPct val="0"/>
            </a:spcBef>
            <a:spcAft>
              <a:spcPct val="15000"/>
            </a:spcAft>
            <a:buChar char="•"/>
          </a:pPr>
          <a:r>
            <a:rPr lang="es-CO" sz="1600" i="1" u="none" kern="1200">
              <a:latin typeface="+mj-lt"/>
              <a:cs typeface="Arial" panose="020b0604020202020204" pitchFamily="34" charset="0"/>
            </a:rPr>
            <a:t>Especificar la información mensual relacionada con las cargas vertidas</a:t>
          </a:r>
          <a:endParaRPr lang="es-CO" sz="1600" i="1" u="none" kern="1200">
            <a:latin typeface="+mj-lt"/>
            <a:cs typeface="Arial" pitchFamily="34" charset="0"/>
          </a:endParaRPr>
        </a:p>
        <a:p>
          <a:pPr marL="171450" lvl="1" indent="-171450" algn="l" defTabSz="711200">
            <a:lnSpc>
              <a:spcPct val="90000"/>
            </a:lnSpc>
            <a:spcBef>
              <a:spcPct val="0"/>
            </a:spcBef>
            <a:spcAft>
              <a:spcPct val="15000"/>
            </a:spcAft>
            <a:buChar char="•"/>
          </a:pPr>
          <a:r>
            <a:rPr lang="es-CO" sz="1600" i="1" u="none" kern="1200">
              <a:latin typeface="+mj-lt"/>
              <a:cs typeface="Arial" panose="020b0604020202020204" pitchFamily="34" charset="0"/>
            </a:rPr>
            <a:t>Presentar en el formato definido  por  AAC</a:t>
          </a:r>
          <a:endParaRPr lang="es-CO" sz="1600" u="none" kern="1200"/>
        </a:p>
      </dsp:txBody>
      <dsp:txXfrm>
        <a:off x="2916709" y="255133"/>
        <a:ext cx="3611230" cy="1527666"/>
      </dsp:txXfrm>
    </dsp:sp>
    <dsp:sp modelId="{237E049F-0ECF-4746-8E34-1257CBB62BAC}">
      <dsp:nvSpPr>
        <dsp:cNvPr id="97" name=""/>
        <dsp:cNvSpPr/>
      </dsp:nvSpPr>
      <dsp:spPr>
        <a:xfrm>
          <a:off x="0" y="522"/>
          <a:ext cx="2916709" cy="20368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0" kern="1200">
              <a:solidFill>
                <a:schemeClr val="tx1"/>
              </a:solidFill>
              <a:latin typeface="+mj-lt"/>
              <a:cs typeface="Arial" panose="020b0604020202020204" pitchFamily="34" charset="0"/>
            </a:rPr>
            <a:t>SUJETO PASIVO:</a:t>
          </a:r>
        </a:p>
        <a:p>
          <a:pPr marL="0" lvl="0" indent="0" algn="just" defTabSz="711200">
            <a:lnSpc>
              <a:spcPct val="90000"/>
            </a:lnSpc>
            <a:spcBef>
              <a:spcPct val="0"/>
            </a:spcBef>
            <a:spcAft>
              <a:spcPct val="35000"/>
            </a:spcAft>
            <a:buNone/>
          </a:pPr>
          <a:r>
            <a:rPr lang="es-CO" sz="1600" b="0" kern="1200">
              <a:solidFill>
                <a:schemeClr val="tx1"/>
              </a:solidFill>
              <a:latin typeface="+mj-lt"/>
              <a:cs typeface="Arial" panose="020b0604020202020204" pitchFamily="34" charset="0"/>
            </a:rPr>
            <a:t>Presenta a la AAC la </a:t>
          </a:r>
          <a:r>
            <a:rPr lang="es-CO" sz="1600" b="0" i="1" kern="1200">
              <a:solidFill>
                <a:schemeClr val="tx1"/>
              </a:solidFill>
              <a:latin typeface="+mj-lt"/>
              <a:cs typeface="Arial" panose="020b0604020202020204" pitchFamily="34" charset="0"/>
            </a:rPr>
            <a:t>AUTODECLARACIÓN</a:t>
          </a:r>
          <a:r>
            <a:rPr lang="es-CO" sz="1600" b="0" kern="1200">
              <a:solidFill>
                <a:schemeClr val="tx1"/>
              </a:solidFill>
              <a:latin typeface="+mj-lt"/>
              <a:cs typeface="Arial" panose="020b0604020202020204" pitchFamily="34" charset="0"/>
            </a:rPr>
            <a:t> de sus vertimientos  para el periodo de facturación y cobro establecido  (no podrá ser superior a un año)</a:t>
          </a:r>
          <a:endParaRPr lang="es-CO" sz="1600" b="0" kern="1200">
            <a:solidFill>
              <a:schemeClr val="tx1"/>
            </a:solidFill>
          </a:endParaRPr>
        </a:p>
      </dsp:txBody>
      <dsp:txXfrm>
        <a:off x="99433" y="99955"/>
        <a:ext cx="2717844" cy="1838023"/>
      </dsp:txXfrm>
    </dsp:sp>
    <dsp:sp modelId="{F3D2ABDC-A23B-4C05-87F1-0144453629D0}">
      <dsp:nvSpPr>
        <dsp:cNvPr id="98" name=""/>
        <dsp:cNvSpPr/>
      </dsp:nvSpPr>
      <dsp:spPr>
        <a:xfrm>
          <a:off x="2916709" y="2241099"/>
          <a:ext cx="4375063" cy="2036888"/>
        </a:xfrm>
        <a:prstGeom prst="rightArrow">
          <a:avLst>
            <a:gd name="adj1" fmla="val 75000"/>
            <a:gd name="adj2" fmla="val 50000"/>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CO" sz="1600" b="0" i="1" u="none" kern="1200"/>
        </a:p>
        <a:p>
          <a:pPr marL="171450" lvl="1" indent="-171450" algn="l" defTabSz="711200">
            <a:lnSpc>
              <a:spcPct val="90000"/>
            </a:lnSpc>
            <a:spcBef>
              <a:spcPct val="0"/>
            </a:spcBef>
            <a:spcAft>
              <a:spcPct val="15000"/>
            </a:spcAft>
            <a:buChar char="•"/>
          </a:pPr>
          <a:r>
            <a:rPr lang="es-CO" sz="1600" b="0" i="1" u="none" kern="1200">
              <a:latin typeface="+mj-lt"/>
              <a:cs typeface="Arial" panose="020b0604020202020204" pitchFamily="34" charset="0"/>
            </a:rPr>
            <a:t>Diferencias de información o no se presenta Autodeclaración:  </a:t>
          </a:r>
          <a:endParaRPr lang="es-CO" sz="1600" b="0" i="1" u="none" kern="1200"/>
        </a:p>
        <a:p>
          <a:pPr marL="171450" lvl="1" indent="-171450" algn="l" defTabSz="711200">
            <a:lnSpc>
              <a:spcPct val="90000"/>
            </a:lnSpc>
            <a:spcBef>
              <a:spcPct val="0"/>
            </a:spcBef>
            <a:spcAft>
              <a:spcPct val="15000"/>
            </a:spcAft>
            <a:buChar char="•"/>
          </a:pPr>
          <a:r>
            <a:rPr lang="es-CO" sz="1600" b="0" i="1" u="none" kern="1200">
              <a:latin typeface="+mj-lt"/>
              <a:cs typeface="Arial" panose="020b0604020202020204" pitchFamily="34" charset="0"/>
            </a:rPr>
            <a:t>Cálculo con factores per cápita o información disponible</a:t>
          </a:r>
        </a:p>
      </dsp:txBody>
      <dsp:txXfrm>
        <a:off x="2916709" y="2495710"/>
        <a:ext cx="3611230" cy="1527666"/>
      </dsp:txXfrm>
    </dsp:sp>
    <dsp:sp modelId="{FA4E2081-B47A-4477-A121-A9AD47E35939}">
      <dsp:nvSpPr>
        <dsp:cNvPr id="99" name=""/>
        <dsp:cNvSpPr/>
      </dsp:nvSpPr>
      <dsp:spPr>
        <a:xfrm>
          <a:off x="0" y="2241099"/>
          <a:ext cx="2916709" cy="2036888"/>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u="sng" kern="1200">
              <a:solidFill>
                <a:schemeClr val="tx1"/>
              </a:solidFill>
              <a:cs typeface="Arial" panose="020b0604020202020204" pitchFamily="34" charset="0"/>
            </a:rPr>
            <a:t>AAC </a:t>
          </a:r>
          <a:r>
            <a:rPr lang="es-CO" sz="1600" b="1" kern="1200">
              <a:solidFill>
                <a:schemeClr val="tx1"/>
              </a:solidFill>
              <a:cs typeface="Arial" panose="020b0604020202020204" pitchFamily="34" charset="0"/>
            </a:rPr>
            <a:t>: </a:t>
          </a:r>
          <a:r>
            <a:rPr lang="es-CO" sz="1600" kern="1200">
              <a:solidFill>
                <a:schemeClr val="tx1"/>
              </a:solidFill>
              <a:cs typeface="Arial" panose="020b0604020202020204" pitchFamily="34" charset="0"/>
            </a:rPr>
            <a:t>Verificación de Autodeclaración mediante visita técnica – Acta </a:t>
          </a:r>
          <a:r>
            <a:rPr lang="es-CO" sz="1600" i="1" kern="1200">
              <a:solidFill>
                <a:schemeClr val="tx1"/>
              </a:solidFill>
              <a:cs typeface="Arial" panose="020b0604020202020204" pitchFamily="34" charset="0"/>
            </a:rPr>
            <a:t>(Art. 23)</a:t>
          </a:r>
        </a:p>
        <a:p>
          <a:pPr marL="0" lvl="0" indent="0" algn="ctr" defTabSz="711200">
            <a:lnSpc>
              <a:spcPct val="90000"/>
            </a:lnSpc>
            <a:spcBef>
              <a:spcPct val="0"/>
            </a:spcBef>
            <a:spcAft>
              <a:spcPct val="35000"/>
            </a:spcAft>
            <a:buNone/>
          </a:pPr>
          <a:r>
            <a:rPr lang="es-CO" sz="1600" b="1" u="sng" kern="1200">
              <a:solidFill>
                <a:schemeClr val="tx1"/>
              </a:solidFill>
              <a:latin typeface="+mj-lt"/>
              <a:cs typeface="Arial" panose="020b0604020202020204" pitchFamily="34" charset="0"/>
            </a:rPr>
            <a:t>AAC </a:t>
          </a:r>
          <a:r>
            <a:rPr lang="es-CO" sz="1600" b="1" kern="1200">
              <a:solidFill>
                <a:schemeClr val="tx1"/>
              </a:solidFill>
              <a:latin typeface="+mj-lt"/>
              <a:cs typeface="Arial" panose="020b0604020202020204" pitchFamily="34" charset="0"/>
            </a:rPr>
            <a:t>: </a:t>
          </a:r>
          <a:r>
            <a:rPr lang="es-CO" sz="1600" kern="1200">
              <a:solidFill>
                <a:schemeClr val="tx1"/>
              </a:solidFill>
              <a:latin typeface="+mj-lt"/>
              <a:cs typeface="Arial" panose="020b0604020202020204" pitchFamily="34" charset="0"/>
            </a:rPr>
            <a:t>Evaluar </a:t>
          </a:r>
          <a:r>
            <a:rPr lang="es-CO" sz="1600" b="1" i="1" kern="1200">
              <a:solidFill>
                <a:schemeClr val="tx1"/>
              </a:solidFill>
              <a:latin typeface="+mj-lt"/>
              <a:cs typeface="Arial" panose="020b0604020202020204" pitchFamily="34" charset="0"/>
            </a:rPr>
            <a:t>AUTODECLARACIÓN e INFORMACIÓN TÉCNICA</a:t>
          </a:r>
          <a:endParaRPr lang="es-CO" sz="1600" kern="1200">
            <a:solidFill>
              <a:schemeClr val="tx1"/>
            </a:solidFill>
          </a:endParaRPr>
        </a:p>
      </dsp:txBody>
      <dsp:txXfrm>
        <a:off x="99433" y="2340532"/>
        <a:ext cx="2717844" cy="1838023"/>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97" name=""/>
      <dsp:cNvGrpSpPr/>
    </dsp:nvGrpSpPr>
    <dsp:grpSpPr/>
    <dsp:sp modelId="{DC820B75-75A0-480D-ABDC-BBA1C8932C62}">
      <dsp:nvSpPr>
        <dsp:cNvPr id="98" name=""/>
        <dsp:cNvSpPr/>
      </dsp:nvSpPr>
      <dsp:spPr>
        <a:xfrm>
          <a:off x="0" y="749"/>
          <a:ext cx="6096000" cy="153369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b="1" i="0" kern="1200"/>
            <a:t>Artículo 2.2.9.7.2.2. Corporaciones autónomas regionales, Corporaciones para el Desarrollo Sostenible, los grandes Centros Urbanos y Parques Nacionales</a:t>
          </a:r>
          <a:endParaRPr lang="es-CO" sz="2000" b="1" kern="1200"/>
        </a:p>
      </dsp:txBody>
      <dsp:txXfrm>
        <a:off x="74869" y="75618"/>
        <a:ext cx="5946263" cy="1383954"/>
      </dsp:txXfrm>
    </dsp:sp>
  </dsp:spTree>
</dsp:drawing>
</file>

<file path=ppt/diagrams/drawing30.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BCA603C2-48BE-499D-9C87-CB003F2619D7}">
      <dsp:nvSpPr>
        <dsp:cNvPr id="96" name=""/>
        <dsp:cNvSpPr/>
      </dsp:nvSpPr>
      <dsp:spPr>
        <a:xfrm>
          <a:off x="7844" y="11251"/>
          <a:ext cx="2344644" cy="265970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u="sng" kern="1200">
              <a:solidFill>
                <a:schemeClr val="tx1"/>
              </a:solidFill>
              <a:latin typeface="Futura std book"/>
              <a:cs typeface="Arial" panose="020b0604020202020204" pitchFamily="34" charset="0"/>
            </a:rPr>
            <a:t>PERIDIOCIDAD </a:t>
          </a:r>
          <a:endParaRPr lang="es-CO" sz="1200" kern="1200">
            <a:solidFill>
              <a:schemeClr val="tx1"/>
            </a:solidFill>
            <a:latin typeface="Futura std book"/>
            <a:cs typeface="Arial" pitchFamily="34" charset="0"/>
          </a:endParaRPr>
        </a:p>
        <a:p>
          <a:pPr marL="0" lvl="0" indent="0" algn="just" defTabSz="533400">
            <a:lnSpc>
              <a:spcPct val="90000"/>
            </a:lnSpc>
            <a:spcBef>
              <a:spcPct val="0"/>
            </a:spcBef>
            <a:spcAft>
              <a:spcPct val="35000"/>
            </a:spcAft>
            <a:buNone/>
          </a:pPr>
          <a:r>
            <a:rPr lang="es-MX" sz="1200" kern="1200">
              <a:solidFill>
                <a:schemeClr val="tx1"/>
              </a:solidFill>
            </a:rPr>
            <a:t>La determina la AAC no superior a un (1) año. Corte de facturación a Diciembre 31 de cada año.</a:t>
          </a:r>
          <a:endParaRPr lang="es-CO" sz="1200" kern="1200">
            <a:solidFill>
              <a:schemeClr val="tx1"/>
            </a:solidFill>
          </a:endParaRPr>
        </a:p>
      </dsp:txBody>
      <dsp:txXfrm>
        <a:off x="76516" y="79923"/>
        <a:ext cx="2207299" cy="2522362"/>
      </dsp:txXfrm>
    </dsp:sp>
    <dsp:sp modelId="{3ACCCA08-24C2-4396-9216-F1E0FFD83017}">
      <dsp:nvSpPr>
        <dsp:cNvPr id="97" name=""/>
        <dsp:cNvSpPr/>
      </dsp:nvSpPr>
      <dsp:spPr>
        <a:xfrm>
          <a:off x="2586953" y="1050369"/>
          <a:ext cx="497064" cy="58147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a:off x="2586953" y="1166663"/>
        <a:ext cx="347945" cy="348883"/>
      </dsp:txXfrm>
    </dsp:sp>
    <dsp:sp modelId="{595AFA52-D4A8-4F52-A827-53391AE8CFFD}">
      <dsp:nvSpPr>
        <dsp:cNvPr id="98" name=""/>
        <dsp:cNvSpPr/>
      </dsp:nvSpPr>
      <dsp:spPr>
        <a:xfrm>
          <a:off x="3290347" y="11251"/>
          <a:ext cx="2344644" cy="2659706"/>
        </a:xfrm>
        <a:prstGeom prst="roundRect">
          <a:avLst>
            <a:gd name="adj" fmla="val 10000"/>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CO" sz="1200" b="1" u="sng" kern="1200">
              <a:solidFill>
                <a:schemeClr val="tx1"/>
              </a:solidFill>
              <a:latin typeface="+mj-lt"/>
              <a:cs typeface="Arial" panose="020b0604020202020204" pitchFamily="34" charset="0"/>
            </a:rPr>
            <a:t>RECLAMO - ACLARACIÓN</a:t>
          </a:r>
          <a:endParaRPr lang="es-CO" sz="1200" kern="1200">
            <a:solidFill>
              <a:schemeClr val="tx1"/>
            </a:solidFill>
            <a:latin typeface="Futura std book"/>
            <a:cs typeface="Arial" panose="020b0604020202020204" pitchFamily="34" charset="0"/>
          </a:endParaRPr>
        </a:p>
        <a:p>
          <a:pPr marL="0" lvl="0" indent="0" algn="just" defTabSz="533400">
            <a:lnSpc>
              <a:spcPct val="90000"/>
            </a:lnSpc>
            <a:spcBef>
              <a:spcPct val="0"/>
            </a:spcBef>
            <a:spcAft>
              <a:spcPct val="35000"/>
            </a:spcAft>
            <a:buFont typeface="Arial" panose="020b0604020202020204" pitchFamily="34" charset="0"/>
            <a:buNone/>
          </a:pPr>
          <a:r>
            <a:rPr lang="es-MX" sz="1200" kern="1200">
              <a:solidFill>
                <a:schemeClr val="tx1"/>
              </a:solidFill>
            </a:rPr>
            <a:t>Por escrito dentro del mes siguiente a la fecha límite de pago.</a:t>
          </a:r>
        </a:p>
        <a:p>
          <a:pPr marL="0" lvl="0" indent="0" algn="just" defTabSz="533400">
            <a:lnSpc>
              <a:spcPct val="90000"/>
            </a:lnSpc>
            <a:spcBef>
              <a:spcPct val="0"/>
            </a:spcBef>
            <a:spcAft>
              <a:spcPct val="35000"/>
            </a:spcAft>
            <a:buFont typeface="Arial" panose="020b0604020202020204" pitchFamily="34" charset="0"/>
            <a:buNone/>
          </a:pPr>
          <a:r>
            <a:rPr lang="es-MX" sz="1200" kern="1200">
              <a:solidFill>
                <a:schemeClr val="tx1"/>
              </a:solidFill>
            </a:rPr>
            <a:t>No exime al usuario de la obligación del pago correspondiente al período cobrado por la AAC. (Cargas contaminantes promedio de los últimos tres períodos de facturación) </a:t>
          </a:r>
        </a:p>
        <a:p>
          <a:pPr marL="0" lvl="0" indent="0" algn="just" defTabSz="533400">
            <a:lnSpc>
              <a:spcPct val="90000"/>
            </a:lnSpc>
            <a:spcBef>
              <a:spcPct val="0"/>
            </a:spcBef>
            <a:spcAft>
              <a:spcPct val="35000"/>
            </a:spcAft>
            <a:buFont typeface="Arial" panose="020b0604020202020204" pitchFamily="34" charset="0"/>
            <a:buNone/>
          </a:pPr>
          <a:r>
            <a:rPr lang="es-MX" sz="1200" kern="1200">
              <a:solidFill>
                <a:schemeClr val="tx1"/>
              </a:solidFill>
            </a:rPr>
            <a:t>Resolver de conformidad con derecho de petición (Código contencioso Administrativo)</a:t>
          </a:r>
          <a:endParaRPr lang="es-CO" sz="1200" kern="1200">
            <a:solidFill>
              <a:schemeClr val="tx1"/>
            </a:solidFill>
          </a:endParaRPr>
        </a:p>
      </dsp:txBody>
      <dsp:txXfrm>
        <a:off x="3359019" y="79923"/>
        <a:ext cx="2207299" cy="2522362"/>
      </dsp:txXfrm>
    </dsp:sp>
    <dsp:sp modelId="{00372D7C-50C3-4A3D-A9FB-0FF2CF5ED10B}">
      <dsp:nvSpPr>
        <dsp:cNvPr id="99" name=""/>
        <dsp:cNvSpPr/>
      </dsp:nvSpPr>
      <dsp:spPr>
        <a:xfrm>
          <a:off x="5869456" y="1050369"/>
          <a:ext cx="497064" cy="58147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a:off x="5869456" y="1166663"/>
        <a:ext cx="347945" cy="348883"/>
      </dsp:txXfrm>
    </dsp:sp>
    <dsp:sp modelId="{AEF8C44C-6C73-4821-A950-E726049CFCAB}">
      <dsp:nvSpPr>
        <dsp:cNvPr id="100" name=""/>
        <dsp:cNvSpPr/>
      </dsp:nvSpPr>
      <dsp:spPr>
        <a:xfrm>
          <a:off x="6572849" y="11251"/>
          <a:ext cx="2344644" cy="2659706"/>
        </a:xfrm>
        <a:prstGeom prst="roundRect">
          <a:avLst>
            <a:gd name="adj" fmla="val 1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u="sng" kern="1200">
              <a:solidFill>
                <a:schemeClr val="tx1"/>
              </a:solidFill>
              <a:latin typeface="+mj-lt"/>
              <a:cs typeface="Arial" panose="020b0604020202020204" pitchFamily="34" charset="0"/>
            </a:rPr>
            <a:t>PERIODO DE CANCELACIÓN </a:t>
          </a:r>
          <a:endParaRPr lang="es-CO" sz="1200" kern="1200">
            <a:solidFill>
              <a:schemeClr val="tx1"/>
            </a:solidFill>
            <a:latin typeface="+mj-lt"/>
            <a:cs typeface="Arial" pitchFamily="34" charset="0"/>
          </a:endParaRPr>
        </a:p>
        <a:p>
          <a:pPr marL="0" lvl="0" indent="0" algn="just" defTabSz="533400">
            <a:lnSpc>
              <a:spcPct val="90000"/>
            </a:lnSpc>
            <a:spcBef>
              <a:spcPct val="0"/>
            </a:spcBef>
            <a:spcAft>
              <a:spcPct val="35000"/>
            </a:spcAft>
            <a:buNone/>
          </a:pPr>
          <a:r>
            <a:rPr lang="es-CO" sz="1200" b="1" u="sng" kern="1200">
              <a:solidFill>
                <a:schemeClr val="tx1"/>
              </a:solidFill>
              <a:latin typeface="+mn-lt"/>
              <a:cs typeface="Arial" panose="020b0604020202020204" pitchFamily="34" charset="0"/>
            </a:rPr>
            <a:t>20 a 30 días desde la fecha de expedición de la factura….</a:t>
          </a:r>
          <a:r>
            <a:rPr lang="es-CO" sz="1200" b="1" kern="1200">
              <a:solidFill>
                <a:schemeClr val="tx1"/>
              </a:solidFill>
              <a:latin typeface="+mn-lt"/>
              <a:cs typeface="Arial" panose="020b0604020202020204" pitchFamily="34" charset="0"/>
            </a:rPr>
            <a:t> </a:t>
          </a:r>
          <a:r>
            <a:rPr lang="es-CO" sz="1200" kern="1200">
              <a:solidFill>
                <a:schemeClr val="tx1"/>
              </a:solidFill>
              <a:latin typeface="+mn-lt"/>
              <a:cs typeface="Arial" panose="020b0604020202020204" pitchFamily="34" charset="0"/>
            </a:rPr>
            <a:t>Cumplido este término, las AAC </a:t>
          </a:r>
          <a:r>
            <a:rPr lang="es-CO" sz="1200" u="sng" kern="1200">
              <a:solidFill>
                <a:schemeClr val="tx1"/>
              </a:solidFill>
              <a:latin typeface="+mn-lt"/>
              <a:cs typeface="Arial" panose="020b0604020202020204" pitchFamily="34" charset="0"/>
            </a:rPr>
            <a:t>podrán cobrar los créditos exigibles a su favor a través de  jurisdicción coactiva</a:t>
          </a:r>
          <a:r>
            <a:rPr lang="es-CO" sz="1200" kern="1200">
              <a:solidFill>
                <a:schemeClr val="tx1"/>
              </a:solidFill>
              <a:latin typeface="+mn-lt"/>
              <a:cs typeface="Arial" panose="020b0604020202020204" pitchFamily="34" charset="0"/>
            </a:rPr>
            <a:t>.</a:t>
          </a:r>
          <a:endParaRPr lang="es-CO" sz="1200" kern="1200">
            <a:solidFill>
              <a:schemeClr val="tx1"/>
            </a:solidFill>
          </a:endParaRPr>
        </a:p>
      </dsp:txBody>
      <dsp:txXfrm>
        <a:off x="6641521" y="79923"/>
        <a:ext cx="2207299" cy="2522362"/>
      </dsp:txXfrm>
    </dsp:sp>
  </dsp:spTree>
</dsp:drawing>
</file>

<file path=ppt/diagrams/drawing31.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32C9F571-3631-4CFD-A0E5-95A7B33A05AC}">
      <dsp:nvSpPr>
        <dsp:cNvPr id="96" name=""/>
        <dsp:cNvSpPr/>
      </dsp:nvSpPr>
      <dsp:spPr>
        <a:xfrm>
          <a:off x="0" y="0"/>
          <a:ext cx="3593549" cy="40320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O" sz="1400" kern="1200">
              <a:solidFill>
                <a:schemeClr val="tx1"/>
              </a:solidFill>
            </a:rPr>
            <a:t>Parámetros Mínimos</a:t>
          </a:r>
        </a:p>
      </dsp:txBody>
      <dsp:txXfrm>
        <a:off x="0" y="0"/>
        <a:ext cx="3593549" cy="403200"/>
      </dsp:txXfrm>
    </dsp:sp>
    <dsp:sp modelId="{4365EFE0-EE73-4CA4-B388-BB690225FB1A}">
      <dsp:nvSpPr>
        <dsp:cNvPr id="97" name=""/>
        <dsp:cNvSpPr/>
      </dsp:nvSpPr>
      <dsp:spPr>
        <a:xfrm>
          <a:off x="0" y="391566"/>
          <a:ext cx="3593549" cy="211364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a:solidFill>
                <a:schemeClr val="tx1"/>
              </a:solidFill>
            </a:rPr>
            <a:t>Temperatura Ambiente</a:t>
          </a:r>
        </a:p>
        <a:p>
          <a:pPr marL="114300" lvl="1" indent="-114300" algn="l" defTabSz="622300">
            <a:lnSpc>
              <a:spcPct val="90000"/>
            </a:lnSpc>
            <a:spcBef>
              <a:spcPct val="0"/>
            </a:spcBef>
            <a:spcAft>
              <a:spcPct val="15000"/>
            </a:spcAft>
            <a:buChar char="•"/>
          </a:pPr>
          <a:r>
            <a:rPr lang="es-CO" sz="1400" kern="1200">
              <a:solidFill>
                <a:schemeClr val="tx1"/>
              </a:solidFill>
            </a:rPr>
            <a:t>Temperatura del agua</a:t>
          </a:r>
        </a:p>
        <a:p>
          <a:pPr marL="114300" lvl="1" indent="-114300" algn="l" defTabSz="622300">
            <a:lnSpc>
              <a:spcPct val="90000"/>
            </a:lnSpc>
            <a:spcBef>
              <a:spcPct val="0"/>
            </a:spcBef>
            <a:spcAft>
              <a:spcPct val="15000"/>
            </a:spcAft>
            <a:buChar char="•"/>
          </a:pPr>
          <a:r>
            <a:rPr lang="es-CO" sz="1400" kern="1200">
              <a:solidFill>
                <a:schemeClr val="tx1"/>
              </a:solidFill>
            </a:rPr>
            <a:t>DBO5</a:t>
          </a:r>
        </a:p>
        <a:p>
          <a:pPr marL="114300" lvl="1" indent="-114300" algn="l" defTabSz="622300">
            <a:lnSpc>
              <a:spcPct val="90000"/>
            </a:lnSpc>
            <a:spcBef>
              <a:spcPct val="0"/>
            </a:spcBef>
            <a:spcAft>
              <a:spcPct val="15000"/>
            </a:spcAft>
            <a:buChar char="•"/>
          </a:pPr>
          <a:r>
            <a:rPr lang="es-CO" sz="1400" kern="1200">
              <a:solidFill>
                <a:schemeClr val="tx1"/>
              </a:solidFill>
            </a:rPr>
            <a:t>SST</a:t>
          </a:r>
        </a:p>
        <a:p>
          <a:pPr marL="114300" lvl="1" indent="-114300" algn="l" defTabSz="622300">
            <a:lnSpc>
              <a:spcPct val="90000"/>
            </a:lnSpc>
            <a:spcBef>
              <a:spcPct val="0"/>
            </a:spcBef>
            <a:spcAft>
              <a:spcPct val="15000"/>
            </a:spcAft>
            <a:buChar char="•"/>
          </a:pPr>
          <a:r>
            <a:rPr lang="es-CO" sz="1400" kern="1200">
              <a:solidFill>
                <a:schemeClr val="tx1"/>
              </a:solidFill>
            </a:rPr>
            <a:t>DQO</a:t>
          </a:r>
        </a:p>
        <a:p>
          <a:pPr marL="114300" lvl="1" indent="-114300" algn="l" defTabSz="622300">
            <a:lnSpc>
              <a:spcPct val="90000"/>
            </a:lnSpc>
            <a:spcBef>
              <a:spcPct val="0"/>
            </a:spcBef>
            <a:spcAft>
              <a:spcPct val="15000"/>
            </a:spcAft>
            <a:buChar char="•"/>
          </a:pPr>
          <a:r>
            <a:rPr lang="es-CO" sz="1400" kern="1200">
              <a:solidFill>
                <a:schemeClr val="tx1"/>
              </a:solidFill>
            </a:rPr>
            <a:t>Oxigeno Disuelto</a:t>
          </a:r>
        </a:p>
        <a:p>
          <a:pPr marL="114300" lvl="1" indent="-114300" algn="l" defTabSz="622300">
            <a:lnSpc>
              <a:spcPct val="90000"/>
            </a:lnSpc>
            <a:spcBef>
              <a:spcPct val="0"/>
            </a:spcBef>
            <a:spcAft>
              <a:spcPct val="15000"/>
            </a:spcAft>
            <a:buChar char="•"/>
          </a:pPr>
          <a:r>
            <a:rPr lang="es-CO" sz="1400" kern="1200">
              <a:solidFill>
                <a:schemeClr val="tx1"/>
              </a:solidFill>
            </a:rPr>
            <a:t>Coliformes Fecales</a:t>
          </a:r>
        </a:p>
        <a:p>
          <a:pPr marL="114300" lvl="1" indent="-114300" algn="l" defTabSz="622300">
            <a:lnSpc>
              <a:spcPct val="90000"/>
            </a:lnSpc>
            <a:spcBef>
              <a:spcPct val="0"/>
            </a:spcBef>
            <a:spcAft>
              <a:spcPct val="15000"/>
            </a:spcAft>
            <a:buChar char="•"/>
          </a:pPr>
          <a:r>
            <a:rPr lang="es-CO" sz="1400" kern="1200" err="1">
              <a:solidFill>
                <a:schemeClr val="tx1"/>
              </a:solidFill>
            </a:rPr>
            <a:t>Ph</a:t>
          </a:r>
          <a:endParaRPr lang="es-CO" sz="1400" kern="1200">
            <a:solidFill>
              <a:schemeClr val="tx1"/>
            </a:solidFill>
          </a:endParaRPr>
        </a:p>
        <a:p>
          <a:pPr marL="114300" lvl="1" indent="-114300" algn="l" defTabSz="622300">
            <a:lnSpc>
              <a:spcPct val="90000"/>
            </a:lnSpc>
            <a:spcBef>
              <a:spcPct val="0"/>
            </a:spcBef>
            <a:spcAft>
              <a:spcPct val="15000"/>
            </a:spcAft>
            <a:buChar char="•"/>
          </a:pPr>
          <a:r>
            <a:rPr lang="es-CO" sz="1400" kern="1200">
              <a:solidFill>
                <a:schemeClr val="tx1"/>
              </a:solidFill>
            </a:rPr>
            <a:t>Solidos Sedimentables</a:t>
          </a:r>
        </a:p>
      </dsp:txBody>
      <dsp:txXfrm>
        <a:off x="0" y="391566"/>
        <a:ext cx="3593549" cy="2113649"/>
      </dsp:txXfrm>
    </dsp:sp>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99" name=""/>
      <dsp:cNvGrpSpPr/>
    </dsp:nvGrpSpPr>
    <dsp:grpSpPr/>
    <dsp:sp modelId="{52F7E7E2-8BE7-450C-BB77-48814DAD9BB7}">
      <dsp:nvSpPr>
        <dsp:cNvPr id="100" name=""/>
        <dsp:cNvSpPr/>
      </dsp:nvSpPr>
      <dsp:spPr>
        <a:xfrm>
          <a:off x="0" y="5066"/>
          <a:ext cx="7067551" cy="104422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i="0" kern="1200"/>
            <a:t>Artículo 2.2.9.7.1.2. Ámbito de aplicación… autoridades ambientales competentes y los usuarios que realizan vertimientos sobre el recurso hídrico.</a:t>
          </a:r>
          <a:endParaRPr lang="es-CO" sz="2000" b="1" kern="1200"/>
        </a:p>
      </dsp:txBody>
      <dsp:txXfrm>
        <a:off x="50975" y="56041"/>
        <a:ext cx="6965601" cy="942275"/>
      </dsp:txXfrm>
    </dsp:sp>
  </dsp:spTree>
</dsp:drawing>
</file>

<file path=ppt/diagrams/drawing5.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ED3AAA69-4105-4478-A1CE-43D685F67997}">
      <dsp:nvSpPr>
        <dsp:cNvPr id="96" name=""/>
        <dsp:cNvSpPr/>
      </dsp:nvSpPr>
      <dsp:spPr>
        <a:xfrm>
          <a:off x="0" y="103"/>
          <a:ext cx="6667210" cy="39990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0" i="0" kern="1200"/>
            <a:t>Carga contaminante diaria (CC) : Cc = Q x C x 0.0036 x t</a:t>
          </a:r>
          <a:endParaRPr lang="es-CO" sz="2000" kern="1200"/>
        </a:p>
      </dsp:txBody>
      <dsp:txXfrm>
        <a:off x="19522" y="19625"/>
        <a:ext cx="6628167" cy="360859"/>
      </dsp:txXfrm>
    </dsp:sp>
  </dsp:spTree>
</dsp:drawing>
</file>

<file path=ppt/diagrams/drawing6.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EFEAC522-CDF9-43B6-9EF0-EECE74D74F08}">
      <dsp:nvSpPr>
        <dsp:cNvPr id="96" name=""/>
        <dsp:cNvSpPr/>
      </dsp:nvSpPr>
      <dsp:spPr>
        <a:xfrm>
          <a:off x="0" y="0"/>
          <a:ext cx="5005660" cy="83088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0" kern="1200"/>
            <a:t>Si el usuario capta y vierte al mismo cuerpo de agua: …descontar a la carga del vertimiento puntual, la carga existente en el punto de captación. </a:t>
          </a:r>
          <a:endParaRPr lang="es-CO" sz="1600" kern="1200"/>
        </a:p>
      </dsp:txBody>
      <dsp:txXfrm>
        <a:off x="40560" y="40560"/>
        <a:ext cx="4924539" cy="749761"/>
      </dsp:txXfrm>
    </dsp:sp>
  </dsp:spTree>
</dsp:drawing>
</file>

<file path=ppt/diagrams/drawing7.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Tree>
</dsp:drawing>
</file>

<file path=ppt/diagrams/drawing8.xml><?xml version="1.0" encoding="utf-8"?>
<dsp:drawing xmlns:a="http://schemas.openxmlformats.org/drawingml/2006/main" xmlns:r="http://schemas.openxmlformats.org/officeDocument/2006/relationships" xmlns:dsp="http://schemas.microsoft.com/office/drawing/2008/diagram">
  <dsp:spTree>
    <dsp:nvGrpSpPr>
      <dsp:cNvPr id="95" name=""/>
      <dsp:cNvGrpSpPr/>
    </dsp:nvGrpSpPr>
    <dsp:grpSpPr/>
    <dsp:sp modelId="{D6B20CB8-914C-41E8-A0C2-C012D7AB1297}">
      <dsp:nvSpPr>
        <dsp:cNvPr id="96" name=""/>
        <dsp:cNvSpPr/>
      </dsp:nvSpPr>
      <dsp:spPr>
        <a:xfrm>
          <a:off x="0" y="111558"/>
          <a:ext cx="6096000" cy="12893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i="0" kern="1200">
              <a:solidFill>
                <a:schemeClr val="tx1"/>
              </a:solidFill>
            </a:rPr>
            <a:t>Vertimiento al recurso hídrico</a:t>
          </a:r>
          <a:r>
            <a:rPr lang="es-MX" sz="1700" b="0" i="0" kern="1200">
              <a:solidFill>
                <a:schemeClr val="tx1"/>
              </a:solidFill>
            </a:rPr>
            <a:t>: “cualquier descarga final al recurso hídrico de un elemento, sustancia o parámetro contaminante, que esté contenido en un líquido residual de cualquier origen”.</a:t>
          </a:r>
          <a:endParaRPr lang="es-CO" sz="1700" kern="1200">
            <a:solidFill>
              <a:schemeClr val="tx1"/>
            </a:solidFill>
          </a:endParaRPr>
        </a:p>
      </dsp:txBody>
      <dsp:txXfrm>
        <a:off x="62940" y="174498"/>
        <a:ext cx="5970119" cy="1163459"/>
      </dsp:txXfrm>
    </dsp:sp>
    <dsp:sp modelId="{EAC3AF2A-9DB0-437C-AF0C-BF60852C5AF5}">
      <dsp:nvSpPr>
        <dsp:cNvPr id="97" name=""/>
        <dsp:cNvSpPr/>
      </dsp:nvSpPr>
      <dsp:spPr>
        <a:xfrm>
          <a:off x="0" y="1567176"/>
          <a:ext cx="6096000" cy="756623"/>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i="0" kern="1200">
              <a:solidFill>
                <a:schemeClr val="tx1"/>
              </a:solidFill>
            </a:rPr>
            <a:t>Vertimiento puntual DIRECTO al RH </a:t>
          </a:r>
          <a:r>
            <a:rPr lang="es-MX" sz="1700" b="0" i="0" kern="1200">
              <a:solidFill>
                <a:schemeClr val="tx1"/>
              </a:solidFill>
            </a:rPr>
            <a:t>“vertimiento realizado en un punto fijo y directamente al recurso hídrico”.</a:t>
          </a:r>
          <a:endParaRPr lang="es-CO" sz="1700" kern="1200">
            <a:solidFill>
              <a:schemeClr val="tx1"/>
            </a:solidFill>
          </a:endParaRPr>
        </a:p>
      </dsp:txBody>
      <dsp:txXfrm>
        <a:off x="36935" y="1604111"/>
        <a:ext cx="6022129" cy="682752"/>
      </dsp:txXfrm>
    </dsp:sp>
  </dsp:spTree>
</dsp:drawing>
</file>

<file path=ppt/diagrams/drawing9.xml><?xml version="1.0" encoding="utf-8"?>
<dsp:drawing xmlns:a="http://schemas.openxmlformats.org/drawingml/2006/main" xmlns:r="http://schemas.openxmlformats.org/officeDocument/2006/relationships" xmlns:dsp="http://schemas.microsoft.com/office/drawing/2008/diagram">
  <dsp:spTree>
    <dsp:nvGrpSpPr>
      <dsp:cNvPr id="98" name=""/>
      <dsp:cNvGrpSpPr/>
    </dsp:nvGrpSpPr>
    <dsp:grpSpPr/>
    <dsp:sp modelId="{D70D8514-2018-4225-89A1-666FBE6A7CAD}">
      <dsp:nvSpPr>
        <dsp:cNvPr id="99" name=""/>
        <dsp:cNvSpPr/>
      </dsp:nvSpPr>
      <dsp:spPr>
        <a:xfrm>
          <a:off x="0" y="222"/>
          <a:ext cx="5743574" cy="9006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MX" sz="1400" b="1" i="0" kern="1200">
              <a:solidFill>
                <a:schemeClr val="tx1"/>
              </a:solidFill>
            </a:rPr>
            <a:t>Vertimiento al recurso hídrico:  </a:t>
          </a:r>
          <a:r>
            <a:rPr lang="es-MX" sz="1400" b="0" i="0" kern="1200">
              <a:solidFill>
                <a:schemeClr val="tx1"/>
              </a:solidFill>
            </a:rPr>
            <a:t>es “cualquier descarga final al recurso hídrico de un elemento, sustancia o parámetro contaminante, que esté contenido en un líquido residual de cualquier origen”.</a:t>
          </a:r>
          <a:endParaRPr lang="es-CO" sz="1400" kern="1200">
            <a:solidFill>
              <a:schemeClr val="tx1"/>
            </a:solidFill>
          </a:endParaRPr>
        </a:p>
      </dsp:txBody>
      <dsp:txXfrm>
        <a:off x="43968" y="44190"/>
        <a:ext cx="5655639" cy="812745"/>
      </dsp:txXfrm>
    </dsp:sp>
    <dsp:sp modelId="{C48D290A-E881-4515-9391-ED3CD03411D7}">
      <dsp:nvSpPr>
        <dsp:cNvPr id="100" name=""/>
        <dsp:cNvSpPr/>
      </dsp:nvSpPr>
      <dsp:spPr>
        <a:xfrm>
          <a:off x="0" y="914979"/>
          <a:ext cx="5743574" cy="900680"/>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i="0" kern="1200">
              <a:solidFill>
                <a:schemeClr val="tx1"/>
              </a:solidFill>
            </a:rPr>
            <a:t>Vertimiento puntual INDIRECTO al RH : </a:t>
          </a:r>
          <a:r>
            <a:rPr lang="es-MX" sz="1400" b="0" i="0" kern="1200">
              <a:solidFill>
                <a:schemeClr val="tx1"/>
              </a:solidFill>
            </a:rPr>
            <a:t> es el “vertimiento que se realiza desde un punto fijo a través de un canal natural o artificial o de cualquier medio de conducción o transporte a un cuerpo de agua superficial.” </a:t>
          </a:r>
          <a:endParaRPr lang="es-CO" sz="1400" kern="1200">
            <a:solidFill>
              <a:schemeClr val="tx1"/>
            </a:solidFill>
          </a:endParaRPr>
        </a:p>
      </dsp:txBody>
      <dsp:txXfrm>
        <a:off x="43968" y="958947"/>
        <a:ext cx="5655639" cy="812745"/>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rot="90" type="round2SameRect" r:blip="">
                    <dgm:adjLst/>
                  </dgm:shape>
                </dgm:if>
                <dgm:else name="Name12">
                  <dgm:shape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dgm:ruleLst>
            </dgm:layoutNode>
          </dgm:if>
          <dgm:else name="Name13"/>
        </dgm:choose>
      </dgm:layoutNode>
      <dgm:forEach name="Name14" axis="followSib" ptType="sibTrans" cnt="1">
        <dgm:layoutNode name="sp">
          <dgm:alg type="sp"/>
          <dgm:shape r:blip="">
            <dgm:adjLst/>
          </dgm:shape>
          <dgm:presOf/>
          <dgm:constrLst/>
          <dgm:ruleLst/>
        </dgm:layoutNode>
      </dgm:forEach>
    </dgm:forEach>
  </dgm:layoutNode>
</dgm:layoutDef>
</file>

<file path=ppt/diagrams/layout10.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11.xml><?xml version="1.0" encoding="utf-8"?>
<dgm:layoutDef xmlns:a="http://schemas.openxmlformats.org/drawingml/2006/main" xmlns:r="http://schemas.openxmlformats.org/officeDocument/2006/relationships" xmlns:dgm="http://schemas.openxmlformats.org/drawingml/2006/diagram"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r:blip="">
            <dgm:adjLst/>
          </dgm:shape>
          <dgm:presOf/>
          <dgm:constrLst/>
          <dgm:ruleLst/>
          <dgm:layoutNode name="rootComposite">
            <dgm:varLst/>
            <dgm:alg type="composite"/>
            <dgm:shape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dgm:rule type="primFontSz" val="65"/>
              </dgm:ruleLst>
            </dgm:layoutNode>
          </dgm:layoutNode>
          <dgm:layoutNode name="childShape">
            <dgm:varLst>
              <dgm:chMax val="0"/>
              <dgm:chPref val="0"/>
            </dgm:varLst>
            <dgm:alg type="hierChild">
              <dgm:param type="chAlign" val="r"/>
              <dgm:param type="linDir" val="fromT"/>
              <dgm:param type="fallback" val="2D"/>
            </dgm:alg>
            <dgm:shape r:blip="">
              <dgm:adjLst/>
            </dgm:shape>
            <dgm:presOf/>
            <dgm:constrLst/>
            <dgm:ruleLst/>
            <dgm:forEach name="Name5" axis="ch">
              <dgm:forEach name="Name6" axis="self" ptType="node">
                <dgm:layoutNode name="childComposite">
                  <dgm:varLst>
                    <dgm:chMax val="0"/>
                    <dgm:chPref val="0"/>
                  </dgm:varLst>
                  <dgm:alg type="composite"/>
                  <dgm:shape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type="roundRect" r:blip="" blipPhldr="1">
                      <dgm:adjLst>
                        <dgm:adj idx="1" val="0.1667"/>
                      </dgm:adjLst>
                    </dgm:shape>
                    <dgm:presOf/>
                  </dgm:layoutNode>
                  <dgm:layoutNode name="childText" styleLbl="lnNode1">
                    <dgm:varLst>
                      <dgm:chMax val="0"/>
                      <dgm:chPref val="0"/>
                      <dgm:bulletEnabled val="1"/>
                    </dgm:varLst>
                    <dgm:alg type="tx"/>
                    <dgm:shape type="roundRect" r:blip="">
                      <dgm:adjLst>
                        <dgm:adj idx="1" val="0.1667"/>
                      </dgm:adjLst>
                    </dgm:shape>
                    <dgm:presOf axis="self desOrSelf" ptType="node node" st="1 1" cnt="1 0"/>
                    <dgm:ruleLst>
                      <dgm:rule type="primFontSz" val="5"/>
                    </dgm:ruleLst>
                  </dgm:layoutNode>
                </dgm:layoutNode>
              </dgm:forEach>
            </dgm:forEach>
          </dgm:layoutNode>
        </dgm:layoutNode>
      </dgm:forEach>
    </dgm:forEach>
  </dgm:layoutNode>
</dgm:layoutDef>
</file>

<file path=ppt/diagrams/layout12.xml><?xml version="1.0" encoding="utf-8"?>
<dgm:layoutDef xmlns:a="http://schemas.openxmlformats.org/drawingml/2006/main" xmlns:r="http://schemas.openxmlformats.org/officeDocument/2006/relationships" xmlns:dgm="http://schemas.openxmlformats.org/drawingml/2006/diagram"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r:blip="">
            <dgm:adjLst/>
          </dgm:shape>
          <dgm:presOf/>
          <dgm:constrLst/>
          <dgm:ruleLst/>
          <dgm:layoutNode name="rootComposite">
            <dgm:varLst/>
            <dgm:alg type="composite"/>
            <dgm:shape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dgm:rule type="primFontSz" val="65"/>
              </dgm:ruleLst>
            </dgm:layoutNode>
          </dgm:layoutNode>
          <dgm:layoutNode name="childShape">
            <dgm:varLst>
              <dgm:chMax val="0"/>
              <dgm:chPref val="0"/>
            </dgm:varLst>
            <dgm:alg type="hierChild">
              <dgm:param type="chAlign" val="r"/>
              <dgm:param type="linDir" val="fromT"/>
              <dgm:param type="fallback" val="2D"/>
            </dgm:alg>
            <dgm:shape r:blip="">
              <dgm:adjLst/>
            </dgm:shape>
            <dgm:presOf/>
            <dgm:constrLst/>
            <dgm:ruleLst/>
            <dgm:forEach name="Name5" axis="ch">
              <dgm:forEach name="Name6" axis="self" ptType="node">
                <dgm:layoutNode name="childComposite">
                  <dgm:varLst>
                    <dgm:chMax val="0"/>
                    <dgm:chPref val="0"/>
                  </dgm:varLst>
                  <dgm:alg type="composite"/>
                  <dgm:shape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type="roundRect" r:blip="" blipPhldr="1">
                      <dgm:adjLst>
                        <dgm:adj idx="1" val="0.1667"/>
                      </dgm:adjLst>
                    </dgm:shape>
                    <dgm:presOf/>
                  </dgm:layoutNode>
                  <dgm:layoutNode name="childText" styleLbl="lnNode1">
                    <dgm:varLst>
                      <dgm:chMax val="0"/>
                      <dgm:chPref val="0"/>
                      <dgm:bulletEnabled val="1"/>
                    </dgm:varLst>
                    <dgm:alg type="tx"/>
                    <dgm:shape type="roundRect" r:blip="">
                      <dgm:adjLst>
                        <dgm:adj idx="1" val="0.1667"/>
                      </dgm:adjLst>
                    </dgm:shape>
                    <dgm:presOf axis="self desOrSelf" ptType="node node" st="1 1" cnt="1 0"/>
                    <dgm:ruleLst>
                      <dgm:rule type="primFontSz" val="5"/>
                    </dgm:ruleLst>
                  </dgm:layoutNode>
                </dgm:layoutNode>
              </dgm:forEach>
            </dgm:forEach>
          </dgm:layoutNode>
        </dgm:layoutNode>
      </dgm:forEach>
    </dgm:forEach>
  </dgm:layoutNode>
</dgm:layoutDef>
</file>

<file path=ppt/diagrams/layout13.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14.xml><?xml version="1.0" encoding="utf-8"?>
<dgm:layoutDef xmlns:a="http://schemas.openxmlformats.org/drawingml/2006/main" xmlns:r="http://schemas.openxmlformats.org/officeDocument/2006/relationships"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15.xml><?xml version="1.0" encoding="utf-8"?>
<dgm:layoutDef xmlns:a="http://schemas.openxmlformats.org/drawingml/2006/main" xmlns:r="http://schemas.openxmlformats.org/officeDocument/2006/relationships"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16.xml><?xml version="1.0" encoding="utf-8"?>
<dgm:layoutDef xmlns:a="http://schemas.openxmlformats.org/drawingml/2006/main" xmlns:r="http://schemas.openxmlformats.org/officeDocument/2006/relationships"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17.xml><?xml version="1.0" encoding="utf-8"?>
<dgm:layoutDef xmlns:a="http://schemas.openxmlformats.org/drawingml/2006/main" xmlns:r="http://schemas.openxmlformats.org/officeDocument/2006/relationships"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18.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19.xml><?xml version="1.0" encoding="utf-8"?>
<dgm:layoutDef xmlns:a="http://schemas.openxmlformats.org/drawingml/2006/main" xmlns:r="http://schemas.openxmlformats.org/officeDocument/2006/relationships" xmlns:dgm="http://schemas.openxmlformats.org/drawingml/2006/diagram"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r:blip="">
            <dgm:adjLst/>
          </dgm:shape>
          <dgm:presOf/>
          <dgm:constrLst>
            <dgm:constr type="alignOff" val="0.2"/>
          </dgm:constrLst>
          <dgm:ruleLst/>
          <dgm:layoutNode name="rootComposite">
            <dgm:alg type="composite"/>
            <dgm:shape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rootConnector" moveWith="rootText">
              <dgm:alg type="sp"/>
              <dgm:shape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dgm:ruleLst>
                </dgm:layoutNode>
              </dgm:forEach>
            </dgm:forEach>
          </dgm:layoutNode>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0.xml><?xml version="1.0" encoding="utf-8"?>
<dgm:layoutDef xmlns:a="http://schemas.openxmlformats.org/drawingml/2006/main" xmlns:r="http://schemas.openxmlformats.org/officeDocument/2006/relationships" xmlns:dgm="http://schemas.openxmlformats.org/drawingml/2006/diagram"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r:blip="">
            <dgm:adjLst/>
          </dgm:shape>
          <dgm:presOf/>
          <dgm:constrLst>
            <dgm:constr type="alignOff" val="0.2"/>
          </dgm:constrLst>
          <dgm:ruleLst/>
          <dgm:layoutNode name="rootComposite">
            <dgm:alg type="composite"/>
            <dgm:shape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rootConnector" moveWith="rootText">
              <dgm:alg type="sp"/>
              <dgm:shape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dgm:ruleLst>
                </dgm:layoutNode>
              </dgm:forEach>
            </dgm:forEach>
          </dgm:layoutNode>
        </dgm:layoutNode>
      </dgm:forEach>
    </dgm:forEach>
  </dgm:layoutNode>
</dgm:layoutDef>
</file>

<file path=ppt/diagrams/layout21.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2.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23.xml><?xml version="1.0" encoding="utf-8"?>
<dgm:layoutDef xmlns:a="http://schemas.openxmlformats.org/drawingml/2006/main" xmlns:r="http://schemas.openxmlformats.org/officeDocument/2006/relationships" xmlns:dgm="http://schemas.openxmlformats.org/drawingml/2006/diagram"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dgm:ruleLst>
          </dgm:layoutNode>
          <dgm:forEach name="Name16" axis="followSib" ptType="sibTrans" cnt="1">
            <dgm:layoutNode name="parAndChSpace">
              <dgm:alg type="sp"/>
              <dgm:shape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dgm:ruleLst>
          </dgm:layoutNode>
          <dgm:forEach name="Name28" axis="followSib" ptType="sibTrans" cnt="1">
            <dgm:layoutNode name="parSpace">
              <dgm:alg type="sp"/>
              <dgm:shape r:blip="">
                <dgm:adjLst/>
              </dgm:shape>
              <dgm:presOf/>
              <dgm:constrLst/>
              <dgm:ruleLst/>
            </dgm:layoutNode>
          </dgm:forEach>
        </dgm:forEach>
      </dgm:else>
    </dgm:choose>
  </dgm:layoutNode>
</dgm:layoutDef>
</file>

<file path=ppt/diagrams/layout24.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5.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6.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7.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8.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29.xml><?xml version="1.0" encoding="utf-8"?>
<dgm:layoutDef xmlns:a="http://schemas.openxmlformats.org/drawingml/2006/main" xmlns:r="http://schemas.openxmlformats.org/officeDocument/2006/relationships" xmlns:dgm="http://schemas.openxmlformats.org/drawingml/2006/diagram"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layoutNode name="childShp" styleLbl="bgAccFollowNode1">
          <dgm:varLst>
            <dgm:bulletEnabled val="1"/>
          </dgm:varLst>
          <dgm:alg type="tx">
            <dgm:param type="stBulletLvl" val="1"/>
          </dgm:alg>
          <dgm:choose name="Name8">
            <dgm:if name="Name9" func="var" arg="dir" op="equ" val="norm">
              <dgm:shape type="rightArrow" r:blip="" zOrderOff="-2">
                <dgm:adjLst>
                  <dgm:adj idx="1" val="0.75"/>
                </dgm:adjLst>
              </dgm:shape>
            </dgm:if>
            <dgm:else name="Name10">
              <dgm:shape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dgm:ruleLst>
        </dgm:layoutNode>
      </dgm:layoutNode>
      <dgm:forEach name="Name11" axis="followSib" ptType="sibTrans" cnt="1">
        <dgm:layoutNode name="spacing">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0.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31.xml><?xml version="1.0" encoding="utf-8"?>
<dgm:layoutDef xmlns:a="http://schemas.openxmlformats.org/drawingml/2006/main" xmlns:r="http://schemas.openxmlformats.org/officeDocument/2006/relationships"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5.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6.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7.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8.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9.xml><?xml version="1.0" encoding="utf-8"?>
<dgm:layoutDef xmlns:a="http://schemas.openxmlformats.org/drawingml/2006/main" xmlns:r="http://schemas.openxmlformats.org/officeDocument/2006/relationships"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a="http://schemas.openxmlformats.org/drawingml/2006/main" xmlns:dgm="http://schemas.openxmlformats.org/drawingml/2006/diagram"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panose="020f0502020204030204"/>
              <a:cs typeface="Calibri" panose="020f0502020204030204"/>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2.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73.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74.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84"/>
        <p:cNvGrpSpPr/>
        <p:nvPr/>
      </p:nvGrpSpPr>
      <p:grpSpPr>
        <a:xfrm>
          <a:off x="0" y="0"/>
          <a: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86" name="Google Shape;86;p1: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979618"/>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382332"/>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902824"/>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213965"/>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503092"/>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875724"/>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727812"/>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83757"/>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894685"/>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986828"/>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450807"/>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998690"/>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089454"/>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520953"/>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31664"/>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9910474"/>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043681"/>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610267"/>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703942"/>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045852"/>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720792"/>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645943"/>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389610"/>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825760"/>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163861"/>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637681"/>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267972"/>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338119"/>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176950"/>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667287"/>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219594"/>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501226"/>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36738"/>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8327101"/>
      </p:ext>
    </p:extLst>
  </p:cSld>
  <p:clrMapOvr>
    <a:masterClrMapping/>
  </p:clrMapOvr>
</p:notes>
</file>

<file path=ppt/notesSlides/notesSlide4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823675"/>
      </p:ext>
    </p:extLst>
  </p:cSld>
  <p:clrMapOvr>
    <a:masterClrMapping/>
  </p:clrMapOvr>
</p:notes>
</file>

<file path=ppt/notesSlides/notesSlide4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101057"/>
      </p:ext>
    </p:extLst>
  </p:cSld>
  <p:clrMapOvr>
    <a:masterClrMapping/>
  </p:clrMapOvr>
</p:notes>
</file>

<file path=ppt/notesSlides/notesSlide4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795003"/>
      </p:ext>
    </p:extLst>
  </p:cSld>
  <p:clrMapOvr>
    <a:masterClrMapping/>
  </p:clrMapOvr>
</p:notes>
</file>

<file path=ppt/notesSlides/notesSlide4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5461"/>
      </p:ext>
    </p:extLst>
  </p:cSld>
  <p:clrMapOvr>
    <a:masterClrMapping/>
  </p:clrMapOvr>
</p:notes>
</file>

<file path=ppt/notesSlides/notesSlide4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382368"/>
      </p:ext>
    </p:extLst>
  </p:cSld>
  <p:clrMapOvr>
    <a:masterClrMapping/>
  </p:clrMapOvr>
</p:notes>
</file>

<file path=ppt/notesSlides/notesSlide4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330933"/>
      </p:ext>
    </p:extLst>
  </p:cSld>
  <p:clrMapOvr>
    <a:masterClrMapping/>
  </p:clrMapOvr>
</p:notes>
</file>

<file path=ppt/notesSlides/notesSlide4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701913"/>
      </p:ext>
    </p:extLst>
  </p:cSld>
  <p:clrMapOvr>
    <a:masterClrMapping/>
  </p:clrMapOvr>
</p:notes>
</file>

<file path=ppt/notesSlides/notesSlide4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961579"/>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160246"/>
      </p:ext>
    </p:extLst>
  </p:cSld>
  <p:clrMapOvr>
    <a:masterClrMapping/>
  </p:clrMapOvr>
</p:notes>
</file>

<file path=ppt/notesSlides/notesSlide5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082434"/>
      </p:ext>
    </p:extLst>
  </p:cSld>
  <p:clrMapOvr>
    <a:masterClrMapping/>
  </p:clrMapOvr>
</p:notes>
</file>

<file path=ppt/notesSlides/notesSlide5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7662"/>
      </p:ext>
    </p:extLst>
  </p:cSld>
  <p:clrMapOvr>
    <a:masterClrMapping/>
  </p:clrMapOvr>
</p:notes>
</file>

<file path=ppt/notesSlides/notesSlide5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027011"/>
      </p:ext>
    </p:extLst>
  </p:cSld>
  <p:clrMapOvr>
    <a:masterClrMapping/>
  </p:clrMapOvr>
</p:notes>
</file>

<file path=ppt/notesSlides/notesSlide5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508052"/>
      </p:ext>
    </p:extLst>
  </p:cSld>
  <p:clrMapOvr>
    <a:masterClrMapping/>
  </p:clrMapOvr>
</p:notes>
</file>

<file path=ppt/notesSlides/notesSlide5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5236463"/>
      </p:ext>
    </p:extLst>
  </p:cSld>
  <p:clrMapOvr>
    <a:masterClrMapping/>
  </p:clrMapOvr>
</p:notes>
</file>

<file path=ppt/notesSlides/notesSlide5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878548"/>
      </p:ext>
    </p:extLst>
  </p:cSld>
  <p:clrMapOvr>
    <a:masterClrMapping/>
  </p:clrMapOvr>
</p:notes>
</file>

<file path=ppt/notesSlides/notesSlide5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547637"/>
      </p:ext>
    </p:extLst>
  </p:cSld>
  <p:clrMapOvr>
    <a:masterClrMapping/>
  </p:clrMapOvr>
</p:notes>
</file>

<file path=ppt/notesSlides/notesSlide5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998424"/>
      </p:ext>
    </p:extLst>
  </p:cSld>
  <p:clrMapOvr>
    <a:masterClrMapping/>
  </p:clrMapOvr>
</p:notes>
</file>

<file path=ppt/notesSlides/notesSlide5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658926"/>
      </p:ext>
    </p:extLst>
  </p:cSld>
  <p:clrMapOvr>
    <a:masterClrMapping/>
  </p:clrMapOvr>
</p:notes>
</file>

<file path=ppt/notesSlides/notesSlide5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1328137"/>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007853"/>
      </p:ext>
    </p:extLst>
  </p:cSld>
  <p:clrMapOvr>
    <a:masterClrMapping/>
  </p:clrMapOvr>
</p:notes>
</file>

<file path=ppt/notesSlides/notesSlide6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054293"/>
      </p:ext>
    </p:extLst>
  </p:cSld>
  <p:clrMapOvr>
    <a:masterClrMapping/>
  </p:clrMapOvr>
</p:notes>
</file>

<file path=ppt/notesSlides/notesSlide6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182018"/>
      </p:ext>
    </p:extLst>
  </p:cSld>
  <p:clrMapOvr>
    <a:masterClrMapping/>
  </p:clrMapOvr>
</p:notes>
</file>

<file path=ppt/notesSlides/notesSlide6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487192"/>
      </p:ext>
    </p:extLst>
  </p:cSld>
  <p:clrMapOvr>
    <a:masterClrMapping/>
  </p:clrMapOvr>
</p:notes>
</file>

<file path=ppt/notesSlides/notesSlide6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059211"/>
      </p:ext>
    </p:extLst>
  </p:cSld>
  <p:clrMapOvr>
    <a:masterClrMapping/>
  </p:clrMapOvr>
</p:notes>
</file>

<file path=ppt/notesSlides/notesSlide6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970993"/>
      </p:ext>
    </p:extLst>
  </p:cSld>
  <p:clrMapOvr>
    <a:masterClrMapping/>
  </p:clrMapOvr>
</p:notes>
</file>

<file path=ppt/notesSlides/notesSlide6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157021"/>
      </p:ext>
    </p:extLst>
  </p:cSld>
  <p:clrMapOvr>
    <a:masterClrMapping/>
  </p:clrMapOvr>
</p:notes>
</file>

<file path=ppt/notesSlides/notesSlide6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281947"/>
      </p:ext>
    </p:extLst>
  </p:cSld>
  <p:clrMapOvr>
    <a:masterClrMapping/>
  </p:clrMapOvr>
</p:notes>
</file>

<file path=ppt/notesSlides/notesSlide6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894440"/>
      </p:ext>
    </p:extLst>
  </p:cSld>
  <p:clrMapOvr>
    <a:masterClrMapping/>
  </p:clrMapOvr>
</p:notes>
</file>

<file path=ppt/notesSlides/notesSlide6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40102"/>
      </p:ext>
    </p:extLst>
  </p:cSld>
  <p:clrMapOvr>
    <a:masterClrMapping/>
  </p:clrMapOvr>
</p:notes>
</file>

<file path=ppt/notesSlides/notesSlide6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835835"/>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823227"/>
      </p:ext>
    </p:extLst>
  </p:cSld>
  <p:clrMapOvr>
    <a:masterClrMapping/>
  </p:clrMapOvr>
</p:notes>
</file>

<file path=ppt/notesSlides/notesSlide7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860671"/>
      </p:ext>
    </p:extLst>
  </p:cSld>
  <p:clrMapOvr>
    <a:masterClrMapping/>
  </p:clrMapOvr>
</p:notes>
</file>

<file path=ppt/notesSlides/notesSlide7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216059"/>
      </p:ext>
    </p:extLst>
  </p:cSld>
  <p:clrMapOvr>
    <a:masterClrMapping/>
  </p:clrMapOvr>
</p:notes>
</file>

<file path=ppt/notesSlides/notesSlide7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342266"/>
      </p:ext>
    </p:extLst>
  </p:cSld>
  <p:clrMapOvr>
    <a:masterClrMapping/>
  </p:clrMapOvr>
</p:notes>
</file>

<file path=ppt/notesSlides/notesSlide7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565660"/>
      </p:ext>
    </p:extLst>
  </p:cSld>
  <p:clrMapOvr>
    <a:masterClrMapping/>
  </p:clrMapOvr>
</p:notes>
</file>

<file path=ppt/notesSlides/notesSlide7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820"/>
        <p:cNvGrpSpPr/>
        <p:nvPr/>
      </p:nvGrpSpPr>
      <p:grpSpPr>
        <a:xfrm>
          <a:off x="0" y="0"/>
          <a:ext cx="0" cy="0"/>
        </a:xfrm>
      </p:grpSpPr>
      <p:sp>
        <p:nvSpPr>
          <p:cNvPr id="821" name="Google Shape;82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822" name="Google Shape;822;p56: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410183"/>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90"/>
        <p:cNvGrpSpPr/>
        <p:nvPr/>
      </p:nvGrpSpPr>
      <p:grpSpPr>
        <a:xfrm>
          <a:off x="0" y="0"/>
          <a: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2" name="Google Shape;92;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79965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Diapositiva de título" type="title">
  <p:cSld name="TITLE">
    <p:spTree>
      <p:nvGrpSpPr>
        <p:cNvPr id="1" name="Shape 15"/>
        <p:cNvGrpSpPr/>
        <p:nvPr/>
      </p:nvGrpSpPr>
      <p:grpSpPr>
        <a:xfrm>
          <a:off x="0" y="0"/>
          <a:ext cx="0" cy="0"/>
        </a:xfrm>
      </p:grpSpPr>
      <p:sp>
        <p:nvSpPr>
          <p:cNvPr id="16" name="Google Shape;16;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 name="Google Shape;17;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18" name="Google Shape;1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19" name="Google Shape;1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0" name="Google Shape;2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s-CO"/>
              <a:t>‹Nº›</a:t>
            </a:fld>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ítulo y objetos" type="obj">
  <p:cSld name="OBJECT">
    <p:spTree>
      <p:nvGrpSpPr>
        <p:cNvPr id="1" name="Shape 21"/>
        <p:cNvGrpSpPr/>
        <p:nvPr/>
      </p:nvGrpSpPr>
      <p:grpSpPr>
        <a:xfrm>
          <a:off x="0" y="0"/>
          <a:ext cx="0" cy="0"/>
        </a:xfrm>
      </p:grpSpPr>
      <p:sp>
        <p:nvSpPr>
          <p:cNvPr id="22" name="Google Shape;2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3" name="Google Shape;23;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4" name="Google Shape;2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5" name="Google Shape;2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6" name="Google Shape;2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s-CO"/>
              <a:t>‹Nº›</a:t>
            </a:fld>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9"/>
        <p:cNvGrpSpPr/>
        <p:nvPr/>
      </p:nvGrpSpPr>
      <p:grpSpPr>
        <a:xfrm>
          <a:off x="0" y="0"/>
          <a:ext cx="0" cy="0"/>
        </a:xfrm>
      </p:grpSpPr>
      <p:sp>
        <p:nvSpPr>
          <p:cNvPr id="10" name="Google Shape;1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microsoft.com/office/2018/10/relationships/comments" Target="../comments/modernComment_100_0.xml" /><Relationship Id="rId4" Type="http://schemas.openxmlformats.org/officeDocument/2006/relationships/image" Target="../media/image1.jpeg" /><Relationship Id="rId5" Type="http://schemas.microsoft.com/office/2007/relationships/hdphoto" Target="../media/image2.wdp" /><Relationship Id="rId6" Type="http://schemas.openxmlformats.org/officeDocument/2006/relationships/image" Target="../media/image3.png" /><Relationship Id="rId7" Type="http://schemas.microsoft.com/office/2007/relationships/hdphoto" Target="../media/image4.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diagramDrawing" Target="../diagrams/drawing9.xml" /><Relationship Id="rId11" Type="http://schemas.openxmlformats.org/officeDocument/2006/relationships/diagramData" Target="../diagrams/data9.xml" /><Relationship Id="rId12" Type="http://schemas.openxmlformats.org/officeDocument/2006/relationships/diagramLayout" Target="../diagrams/layout9.xml" /><Relationship Id="rId13" Type="http://schemas.openxmlformats.org/officeDocument/2006/relationships/diagramQuickStyle" Target="../diagrams/quickStyle9.xml" /><Relationship Id="rId14" Type="http://schemas.openxmlformats.org/officeDocument/2006/relationships/diagramColors" Target="../diagrams/colors9.xml" /><Relationship Id="rId15" Type="http://schemas.openxmlformats.org/officeDocument/2006/relationships/image" Target="../media/image19.jpeg" /><Relationship Id="rId16" Type="http://schemas.openxmlformats.org/officeDocument/2006/relationships/image" Target="../media/image3.png" /><Relationship Id="rId17" Type="http://schemas.microsoft.com/office/2007/relationships/hdphoto" Target="../media/image20.wdp" /><Relationship Id="rId2" Type="http://schemas.openxmlformats.org/officeDocument/2006/relationships/notesSlide" Target="../notesSlides/notesSlide10.xml" /><Relationship Id="rId3" Type="http://schemas.openxmlformats.org/officeDocument/2006/relationships/image" Target="../media/image5.jpeg" /><Relationship Id="rId4" Type="http://schemas.microsoft.com/office/2007/relationships/diagramDrawing" Target="../diagrams/drawing8.xml" /><Relationship Id="rId5" Type="http://schemas.openxmlformats.org/officeDocument/2006/relationships/diagramData" Target="../diagrams/data8.xml" /><Relationship Id="rId6" Type="http://schemas.openxmlformats.org/officeDocument/2006/relationships/diagramLayout" Target="../diagrams/layout8.xml" /><Relationship Id="rId7" Type="http://schemas.openxmlformats.org/officeDocument/2006/relationships/diagramQuickStyle" Target="../diagrams/quickStyle8.xml" /><Relationship Id="rId8" Type="http://schemas.openxmlformats.org/officeDocument/2006/relationships/diagramColors" Target="../diagrams/colors8.xml" /><Relationship Id="rId9" Type="http://schemas.openxmlformats.org/officeDocument/2006/relationships/image" Target="../media/image1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png" /><Relationship Id="rId11" Type="http://schemas.microsoft.com/office/2007/relationships/hdphoto" Target="../media/image22.wdp" /><Relationship Id="rId2" Type="http://schemas.openxmlformats.org/officeDocument/2006/relationships/notesSlide" Target="../notesSlides/notesSlide11.xml" /><Relationship Id="rId3" Type="http://schemas.openxmlformats.org/officeDocument/2006/relationships/image" Target="../media/image5.jpeg" /><Relationship Id="rId4" Type="http://schemas.microsoft.com/office/2007/relationships/diagramDrawing" Target="../diagrams/drawing10.xml" /><Relationship Id="rId5" Type="http://schemas.openxmlformats.org/officeDocument/2006/relationships/diagramData" Target="../diagrams/data10.xml" /><Relationship Id="rId6" Type="http://schemas.openxmlformats.org/officeDocument/2006/relationships/diagramLayout" Target="../diagrams/layout10.xml" /><Relationship Id="rId7" Type="http://schemas.openxmlformats.org/officeDocument/2006/relationships/diagramQuickStyle" Target="../diagrams/quickStyle10.xml" /><Relationship Id="rId8" Type="http://schemas.openxmlformats.org/officeDocument/2006/relationships/diagramColors" Target="../diagrams/colors10.xml" /><Relationship Id="rId9" Type="http://schemas.openxmlformats.org/officeDocument/2006/relationships/image" Target="../media/image2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diagramColors" Target="../diagrams/colors11.xml" /><Relationship Id="rId2" Type="http://schemas.openxmlformats.org/officeDocument/2006/relationships/notesSlide" Target="../notesSlides/notesSlide12.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23.wdp" /><Relationship Id="rId6" Type="http://schemas.microsoft.com/office/2007/relationships/diagramDrawing" Target="../diagrams/drawing11.xml" /><Relationship Id="rId7" Type="http://schemas.openxmlformats.org/officeDocument/2006/relationships/diagramData" Target="../diagrams/data11.xml" /><Relationship Id="rId8" Type="http://schemas.openxmlformats.org/officeDocument/2006/relationships/diagramLayout" Target="../diagrams/layout11.xml" /><Relationship Id="rId9" Type="http://schemas.openxmlformats.org/officeDocument/2006/relationships/diagramQuickStyle" Target="../diagrams/quickStyl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24.wdp" /><Relationship Id="rId2" Type="http://schemas.openxmlformats.org/officeDocument/2006/relationships/notesSlide" Target="../notesSlides/notesSlide13.xml" /><Relationship Id="rId3" Type="http://schemas.openxmlformats.org/officeDocument/2006/relationships/image" Target="../media/image5.jpeg" /><Relationship Id="rId4" Type="http://schemas.microsoft.com/office/2007/relationships/diagramDrawing" Target="../diagrams/drawing12.xml" /><Relationship Id="rId5" Type="http://schemas.openxmlformats.org/officeDocument/2006/relationships/diagramData" Target="../diagrams/data12.xml" /><Relationship Id="rId6" Type="http://schemas.openxmlformats.org/officeDocument/2006/relationships/diagramLayout" Target="../diagrams/layout12.xml" /><Relationship Id="rId7" Type="http://schemas.openxmlformats.org/officeDocument/2006/relationships/diagramQuickStyle" Target="../diagrams/quickStyle12.xml" /><Relationship Id="rId8" Type="http://schemas.openxmlformats.org/officeDocument/2006/relationships/diagramColors" Target="../diagrams/colors12.xml" /><Relationship Id="rId9"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25.wdp" /><Relationship Id="rId2" Type="http://schemas.openxmlformats.org/officeDocument/2006/relationships/notesSlide" Target="../notesSlides/notesSlide14.xml" /><Relationship Id="rId3" Type="http://schemas.openxmlformats.org/officeDocument/2006/relationships/image" Target="../media/image5.jpeg" /><Relationship Id="rId4" Type="http://schemas.microsoft.com/office/2007/relationships/diagramDrawing" Target="../diagrams/drawing13.xml" /><Relationship Id="rId5" Type="http://schemas.openxmlformats.org/officeDocument/2006/relationships/diagramData" Target="../diagrams/data13.xml" /><Relationship Id="rId6" Type="http://schemas.openxmlformats.org/officeDocument/2006/relationships/diagramLayout" Target="../diagrams/layout13.xml" /><Relationship Id="rId7" Type="http://schemas.openxmlformats.org/officeDocument/2006/relationships/diagramQuickStyle" Target="../diagrams/quickStyle13.xml" /><Relationship Id="rId8" Type="http://schemas.openxmlformats.org/officeDocument/2006/relationships/diagramColors" Target="../diagrams/colors13.xml" /><Relationship Id="rId9" Type="http://schemas.openxmlformats.org/officeDocument/2006/relationships/image" Target="../media/image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diagramData" Target="../diagrams/data15.xml" /><Relationship Id="rId11" Type="http://schemas.openxmlformats.org/officeDocument/2006/relationships/diagramLayout" Target="../diagrams/layout15.xml" /><Relationship Id="rId12" Type="http://schemas.openxmlformats.org/officeDocument/2006/relationships/diagramQuickStyle" Target="../diagrams/quickStyle15.xml" /><Relationship Id="rId13" Type="http://schemas.openxmlformats.org/officeDocument/2006/relationships/diagramColors" Target="../diagrams/colors15.xml" /><Relationship Id="rId14" Type="http://schemas.microsoft.com/office/2007/relationships/diagramDrawing" Target="../diagrams/drawing16.xml" /><Relationship Id="rId15" Type="http://schemas.openxmlformats.org/officeDocument/2006/relationships/diagramData" Target="../diagrams/data16.xml" /><Relationship Id="rId16" Type="http://schemas.openxmlformats.org/officeDocument/2006/relationships/diagramLayout" Target="../diagrams/layout16.xml" /><Relationship Id="rId17" Type="http://schemas.openxmlformats.org/officeDocument/2006/relationships/diagramQuickStyle" Target="../diagrams/quickStyle16.xml" /><Relationship Id="rId18" Type="http://schemas.openxmlformats.org/officeDocument/2006/relationships/diagramColors" Target="../diagrams/colors16.xml" /><Relationship Id="rId19" Type="http://schemas.microsoft.com/office/2007/relationships/diagramDrawing" Target="../diagrams/drawing17.xml" /><Relationship Id="rId2" Type="http://schemas.openxmlformats.org/officeDocument/2006/relationships/notesSlide" Target="../notesSlides/notesSlide15.xml" /><Relationship Id="rId20" Type="http://schemas.openxmlformats.org/officeDocument/2006/relationships/diagramData" Target="../diagrams/data17.xml" /><Relationship Id="rId21" Type="http://schemas.openxmlformats.org/officeDocument/2006/relationships/diagramLayout" Target="../diagrams/layout17.xml" /><Relationship Id="rId22" Type="http://schemas.openxmlformats.org/officeDocument/2006/relationships/diagramQuickStyle" Target="../diagrams/quickStyle17.xml" /><Relationship Id="rId23" Type="http://schemas.openxmlformats.org/officeDocument/2006/relationships/diagramColors" Target="../diagrams/colors17.xml" /><Relationship Id="rId24" Type="http://schemas.microsoft.com/office/2007/relationships/diagramDrawing" Target="../diagrams/drawing18.xml" /><Relationship Id="rId25" Type="http://schemas.openxmlformats.org/officeDocument/2006/relationships/diagramData" Target="../diagrams/data18.xml" /><Relationship Id="rId26" Type="http://schemas.openxmlformats.org/officeDocument/2006/relationships/diagramLayout" Target="../diagrams/layout18.xml" /><Relationship Id="rId27" Type="http://schemas.openxmlformats.org/officeDocument/2006/relationships/diagramQuickStyle" Target="../diagrams/quickStyle18.xml" /><Relationship Id="rId28" Type="http://schemas.openxmlformats.org/officeDocument/2006/relationships/diagramColors" Target="../diagrams/colors18.xml" /><Relationship Id="rId29" Type="http://schemas.microsoft.com/office/2007/relationships/diagramDrawing" Target="../diagrams/drawing19.xml" /><Relationship Id="rId3" Type="http://schemas.openxmlformats.org/officeDocument/2006/relationships/image" Target="../media/image5.jpeg" /><Relationship Id="rId30" Type="http://schemas.openxmlformats.org/officeDocument/2006/relationships/diagramData" Target="../diagrams/data19.xml" /><Relationship Id="rId31" Type="http://schemas.openxmlformats.org/officeDocument/2006/relationships/diagramLayout" Target="../diagrams/layout19.xml" /><Relationship Id="rId32" Type="http://schemas.openxmlformats.org/officeDocument/2006/relationships/diagramQuickStyle" Target="../diagrams/quickStyle19.xml" /><Relationship Id="rId33" Type="http://schemas.openxmlformats.org/officeDocument/2006/relationships/diagramColors" Target="../diagrams/colors19.xml" /><Relationship Id="rId34" Type="http://schemas.openxmlformats.org/officeDocument/2006/relationships/image" Target="../media/image3.png" /><Relationship Id="rId35" Type="http://schemas.microsoft.com/office/2007/relationships/hdphoto" Target="../media/image26.wdp" /><Relationship Id="rId4" Type="http://schemas.microsoft.com/office/2007/relationships/diagramDrawing" Target="../diagrams/drawing14.xml" /><Relationship Id="rId5" Type="http://schemas.openxmlformats.org/officeDocument/2006/relationships/diagramData" Target="../diagrams/data14.xml" /><Relationship Id="rId6" Type="http://schemas.openxmlformats.org/officeDocument/2006/relationships/diagramLayout" Target="../diagrams/layout14.xml" /><Relationship Id="rId7" Type="http://schemas.openxmlformats.org/officeDocument/2006/relationships/diagramQuickStyle" Target="../diagrams/quickStyle14.xml" /><Relationship Id="rId8" Type="http://schemas.openxmlformats.org/officeDocument/2006/relationships/diagramColors" Target="../diagrams/colors14.xml" /><Relationship Id="rId9" Type="http://schemas.microsoft.com/office/2007/relationships/diagramDrawing" Target="../diagrams/drawing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5.jpeg" /><Relationship Id="rId4" Type="http://schemas.openxmlformats.org/officeDocument/2006/relationships/image" Target="../media/image27.jpeg" /><Relationship Id="rId5" Type="http://schemas.openxmlformats.org/officeDocument/2006/relationships/image" Target="../media/image3.png" /><Relationship Id="rId6" Type="http://schemas.microsoft.com/office/2007/relationships/hdphoto" Target="../media/image28.wdp"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29.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0.wdp"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31.wdp" /><Relationship Id="rId2" Type="http://schemas.openxmlformats.org/officeDocument/2006/relationships/notesSlide" Target="../notesSlides/notesSlide19.xml" /><Relationship Id="rId3" Type="http://schemas.openxmlformats.org/officeDocument/2006/relationships/image" Target="../media/image5.jpeg" /><Relationship Id="rId4" Type="http://schemas.microsoft.com/office/2007/relationships/diagramDrawing" Target="../diagrams/drawing20.xml" /><Relationship Id="rId5" Type="http://schemas.openxmlformats.org/officeDocument/2006/relationships/diagramData" Target="../diagrams/data20.xml" /><Relationship Id="rId6" Type="http://schemas.openxmlformats.org/officeDocument/2006/relationships/diagramLayout" Target="../diagrams/layout20.xml" /><Relationship Id="rId7" Type="http://schemas.openxmlformats.org/officeDocument/2006/relationships/diagramQuickStyle" Target="../diagrams/quickStyle20.xml" /><Relationship Id="rId8" Type="http://schemas.openxmlformats.org/officeDocument/2006/relationships/diagramColors" Target="../diagrams/colors20.xml" /><Relationship Id="rId9" Type="http://schemas.openxmlformats.org/officeDocument/2006/relationships/image" Target="../media/image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microsoft.com/office/2018/10/relationships/comments" Target="../comments/modernComment_151_EFAD2B13.xml" /><Relationship Id="rId4" Type="http://schemas.openxmlformats.org/officeDocument/2006/relationships/image" Target="../media/image5.jpeg" /><Relationship Id="rId5" Type="http://schemas.openxmlformats.org/officeDocument/2006/relationships/image" Target="../media/image3.png" /><Relationship Id="rId6" Type="http://schemas.microsoft.com/office/2007/relationships/hdphoto" Target="../media/image6.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5.jpeg" /><Relationship Id="rId4" Type="http://schemas.openxmlformats.org/officeDocument/2006/relationships/image" Target="../media/image27.jpeg" /><Relationship Id="rId5" Type="http://schemas.openxmlformats.org/officeDocument/2006/relationships/image" Target="../media/image3.png" /><Relationship Id="rId6" Type="http://schemas.microsoft.com/office/2007/relationships/hdphoto" Target="../media/image32.wdp"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3.wdp"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4.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5.wdp"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6.wdp"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7.wdp"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8.wdp"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39.wdp"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0.wdp"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1.wdp"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7.wdp"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2.wdp"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3.wdp"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4.wdp"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5.wdp"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6.wdp"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7.wdp"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8.wdp"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49.wdp"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0.wdp"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1.wd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8.wdp" /><Relationship Id="rId6" Type="http://schemas.openxmlformats.org/officeDocument/2006/relationships/image" Target="../media/image9.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2.wdp"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3.wdp"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4.wdp"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3.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5.wdp"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4.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6.wdp"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5.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7.wdp"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6.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8.wdp"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7.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59.wdp"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60.wdp" /><Relationship Id="rId2" Type="http://schemas.openxmlformats.org/officeDocument/2006/relationships/notesSlide" Target="../notesSlides/notesSlide48.xml" /><Relationship Id="rId3" Type="http://schemas.openxmlformats.org/officeDocument/2006/relationships/image" Target="../media/image5.jpeg" /><Relationship Id="rId4" Type="http://schemas.microsoft.com/office/2007/relationships/diagramDrawing" Target="../diagrams/drawing21.xml" /><Relationship Id="rId5" Type="http://schemas.openxmlformats.org/officeDocument/2006/relationships/diagramData" Target="../diagrams/data21.xml" /><Relationship Id="rId6" Type="http://schemas.openxmlformats.org/officeDocument/2006/relationships/diagramLayout" Target="../diagrams/layout21.xml" /><Relationship Id="rId7" Type="http://schemas.openxmlformats.org/officeDocument/2006/relationships/diagramQuickStyle" Target="../diagrams/quickStyle21.xml" /><Relationship Id="rId8" Type="http://schemas.openxmlformats.org/officeDocument/2006/relationships/diagramColors" Target="../diagrams/colors21.xml" /><Relationship Id="rId9" Type="http://schemas.openxmlformats.org/officeDocument/2006/relationships/image" Target="../media/image3.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61.wdp" /><Relationship Id="rId2" Type="http://schemas.openxmlformats.org/officeDocument/2006/relationships/notesSlide" Target="../notesSlides/notesSlide49.xml" /><Relationship Id="rId3" Type="http://schemas.openxmlformats.org/officeDocument/2006/relationships/image" Target="../media/image5.jpeg" /><Relationship Id="rId4" Type="http://schemas.microsoft.com/office/2007/relationships/diagramDrawing" Target="../diagrams/drawing22.xml" /><Relationship Id="rId5" Type="http://schemas.openxmlformats.org/officeDocument/2006/relationships/diagramData" Target="../diagrams/data22.xml" /><Relationship Id="rId6" Type="http://schemas.openxmlformats.org/officeDocument/2006/relationships/diagramLayout" Target="../diagrams/layout22.xml" /><Relationship Id="rId7" Type="http://schemas.openxmlformats.org/officeDocument/2006/relationships/diagramQuickStyle" Target="../diagrams/quickStyle22.xml" /><Relationship Id="rId8" Type="http://schemas.openxmlformats.org/officeDocument/2006/relationships/diagramColors" Target="../diagrams/colors22.xml" /><Relationship Id="rId9"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10.wdp" /><Relationship Id="rId2" Type="http://schemas.openxmlformats.org/officeDocument/2006/relationships/notesSlide" Target="../notesSlides/notesSlide5.xml" /><Relationship Id="rId3" Type="http://schemas.openxmlformats.org/officeDocument/2006/relationships/image" Target="../media/image5.jpeg" /><Relationship Id="rId4" Type="http://schemas.microsoft.com/office/2007/relationships/diagramDrawing" Target="../diagrams/drawing1.xml" /><Relationship Id="rId5" Type="http://schemas.openxmlformats.org/officeDocument/2006/relationships/diagramData" Target="../diagrams/data1.xml" /><Relationship Id="rId6" Type="http://schemas.openxmlformats.org/officeDocument/2006/relationships/diagramLayout" Target="../diagrams/layout1.xml" /><Relationship Id="rId7" Type="http://schemas.openxmlformats.org/officeDocument/2006/relationships/diagramQuickStyle" Target="../diagrams/quickStyle1.xml" /><Relationship Id="rId8" Type="http://schemas.openxmlformats.org/officeDocument/2006/relationships/diagramColors" Target="../diagrams/colors1.xml" /><Relationship Id="rId9" Type="http://schemas.openxmlformats.org/officeDocument/2006/relationships/image" Target="../media/image3.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62.wdp" /><Relationship Id="rId2" Type="http://schemas.openxmlformats.org/officeDocument/2006/relationships/notesSlide" Target="../notesSlides/notesSlide50.xml" /><Relationship Id="rId3" Type="http://schemas.openxmlformats.org/officeDocument/2006/relationships/image" Target="../media/image5.jpeg" /><Relationship Id="rId4" Type="http://schemas.microsoft.com/office/2007/relationships/diagramDrawing" Target="../diagrams/drawing23.xml" /><Relationship Id="rId5" Type="http://schemas.openxmlformats.org/officeDocument/2006/relationships/diagramData" Target="../diagrams/data23.xml" /><Relationship Id="rId6" Type="http://schemas.openxmlformats.org/officeDocument/2006/relationships/diagramLayout" Target="../diagrams/layout23.xml" /><Relationship Id="rId7" Type="http://schemas.openxmlformats.org/officeDocument/2006/relationships/diagramQuickStyle" Target="../diagrams/quickStyle23.xml" /><Relationship Id="rId8" Type="http://schemas.openxmlformats.org/officeDocument/2006/relationships/diagramColors" Target="../diagrams/colors23.xml" /><Relationship Id="rId9" Type="http://schemas.openxmlformats.org/officeDocument/2006/relationships/image" Target="../media/image3.pn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1.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63.wdp"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2.xml" /><Relationship Id="rId3" Type="http://schemas.microsoft.com/office/2018/10/relationships/comments" Target="../comments/modernComment_166_1810D471.xml" /><Relationship Id="rId4" Type="http://schemas.openxmlformats.org/officeDocument/2006/relationships/image" Target="../media/image5.jpeg" /><Relationship Id="rId5" Type="http://schemas.openxmlformats.org/officeDocument/2006/relationships/image" Target="../media/image3.png" /><Relationship Id="rId6" Type="http://schemas.microsoft.com/office/2007/relationships/hdphoto" Target="../media/image64.wdp"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3.xml" /><Relationship Id="rId3" Type="http://schemas.microsoft.com/office/2018/10/relationships/comments" Target="../comments/modernComment_186_F7BBC616.xml" /><Relationship Id="rId4" Type="http://schemas.openxmlformats.org/officeDocument/2006/relationships/image" Target="../media/image5.jpeg" /><Relationship Id="rId5" Type="http://schemas.openxmlformats.org/officeDocument/2006/relationships/hyperlink" Target="http://www.cas.gov.co/" TargetMode="External" /><Relationship Id="rId6" Type="http://schemas.openxmlformats.org/officeDocument/2006/relationships/image" Target="../media/image3.png" /><Relationship Id="rId7" Type="http://schemas.microsoft.com/office/2007/relationships/hdphoto" Target="../media/image65.wdp"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4.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66.wdp" /><Relationship Id="rId6" Type="http://schemas.openxmlformats.org/officeDocument/2006/relationships/hyperlink" Target="https://cas.gov.co/" TargetMode="Externa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5.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67.wdp" /><Relationship Id="rId6" Type="http://schemas.openxmlformats.org/officeDocument/2006/relationships/hyperlink" Target="https://cas.gov.co/" TargetMode="Externa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6.xml" /><Relationship Id="rId3" Type="http://schemas.microsoft.com/office/2018/10/relationships/comments" Target="../comments/modernComment_189_7725B9DE.xml" /><Relationship Id="rId4" Type="http://schemas.openxmlformats.org/officeDocument/2006/relationships/image" Target="../media/image5.jpeg" /><Relationship Id="rId5" Type="http://schemas.openxmlformats.org/officeDocument/2006/relationships/image" Target="../media/image3.png" /><Relationship Id="rId6" Type="http://schemas.microsoft.com/office/2007/relationships/hdphoto" Target="../media/image68.wdp" /><Relationship Id="rId7" Type="http://schemas.openxmlformats.org/officeDocument/2006/relationships/hyperlink" Target="http://www.cas.gov.co/" TargetMode="External" /><Relationship Id="rId8" Type="http://schemas.openxmlformats.org/officeDocument/2006/relationships/hyperlink" Target="mailto:tasa.retributiva@cas.gov.co" TargetMode="Externa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7.xml" /><Relationship Id="rId3" Type="http://schemas.microsoft.com/office/2018/10/relationships/comments" Target="../comments/modernComment_18A_8F02496.xml" /><Relationship Id="rId4" Type="http://schemas.openxmlformats.org/officeDocument/2006/relationships/image" Target="../media/image5.jpeg" /><Relationship Id="rId5" Type="http://schemas.openxmlformats.org/officeDocument/2006/relationships/image" Target="../media/image3.png" /><Relationship Id="rId6" Type="http://schemas.microsoft.com/office/2007/relationships/hdphoto" Target="../media/image69.wdp" /><Relationship Id="rId7" Type="http://schemas.openxmlformats.org/officeDocument/2006/relationships/hyperlink" Target="http://www.cas.gov-co/" TargetMode="Externa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diagramData" Target="../diagrams/data25.xml" /><Relationship Id="rId11" Type="http://schemas.openxmlformats.org/officeDocument/2006/relationships/diagramLayout" Target="../diagrams/layout25.xml" /><Relationship Id="rId12" Type="http://schemas.openxmlformats.org/officeDocument/2006/relationships/diagramQuickStyle" Target="../diagrams/quickStyle25.xml" /><Relationship Id="rId13" Type="http://schemas.openxmlformats.org/officeDocument/2006/relationships/diagramColors" Target="../diagrams/colors25.xml" /><Relationship Id="rId14" Type="http://schemas.openxmlformats.org/officeDocument/2006/relationships/image" Target="../media/image3.png" /><Relationship Id="rId15" Type="http://schemas.microsoft.com/office/2007/relationships/hdphoto" Target="../media/image70.wdp" /><Relationship Id="rId2" Type="http://schemas.openxmlformats.org/officeDocument/2006/relationships/notesSlide" Target="../notesSlides/notesSlide58.xml" /><Relationship Id="rId3" Type="http://schemas.openxmlformats.org/officeDocument/2006/relationships/image" Target="../media/image5.jpeg" /><Relationship Id="rId4" Type="http://schemas.microsoft.com/office/2007/relationships/diagramDrawing" Target="../diagrams/drawing24.xml" /><Relationship Id="rId5" Type="http://schemas.openxmlformats.org/officeDocument/2006/relationships/diagramData" Target="../diagrams/data24.xml" /><Relationship Id="rId6" Type="http://schemas.openxmlformats.org/officeDocument/2006/relationships/diagramLayout" Target="../diagrams/layout24.xml" /><Relationship Id="rId7" Type="http://schemas.openxmlformats.org/officeDocument/2006/relationships/diagramQuickStyle" Target="../diagrams/quickStyle24.xml" /><Relationship Id="rId8" Type="http://schemas.openxmlformats.org/officeDocument/2006/relationships/diagramColors" Target="../diagrams/colors24.xml" /><Relationship Id="rId9" Type="http://schemas.microsoft.com/office/2007/relationships/diagramDrawing" Target="../diagrams/drawing25.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71.wdp" /><Relationship Id="rId2" Type="http://schemas.openxmlformats.org/officeDocument/2006/relationships/notesSlide" Target="../notesSlides/notesSlide59.xml" /><Relationship Id="rId3" Type="http://schemas.openxmlformats.org/officeDocument/2006/relationships/image" Target="../media/image5.jpeg" /><Relationship Id="rId4" Type="http://schemas.microsoft.com/office/2007/relationships/diagramDrawing" Target="../diagrams/drawing26.xml" /><Relationship Id="rId5" Type="http://schemas.openxmlformats.org/officeDocument/2006/relationships/diagramData" Target="../diagrams/data26.xml" /><Relationship Id="rId6" Type="http://schemas.openxmlformats.org/officeDocument/2006/relationships/diagramLayout" Target="../diagrams/layout26.xml" /><Relationship Id="rId7" Type="http://schemas.openxmlformats.org/officeDocument/2006/relationships/diagramQuickStyle" Target="../diagrams/quickStyle26.xml" /><Relationship Id="rId8" Type="http://schemas.openxmlformats.org/officeDocument/2006/relationships/diagramColors" Target="../diagrams/colors26.xml" /><Relationship Id="rId9"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diagramData" Target="../diagrams/data3.xml" /><Relationship Id="rId11" Type="http://schemas.openxmlformats.org/officeDocument/2006/relationships/diagramLayout" Target="../diagrams/layout3.xml" /><Relationship Id="rId12" Type="http://schemas.openxmlformats.org/officeDocument/2006/relationships/diagramQuickStyle" Target="../diagrams/quickStyle3.xml" /><Relationship Id="rId13" Type="http://schemas.openxmlformats.org/officeDocument/2006/relationships/diagramColors" Target="../diagrams/colors3.xml" /><Relationship Id="rId14" Type="http://schemas.microsoft.com/office/2007/relationships/diagramDrawing" Target="../diagrams/drawing4.xml" /><Relationship Id="rId15" Type="http://schemas.openxmlformats.org/officeDocument/2006/relationships/diagramData" Target="../diagrams/data4.xml" /><Relationship Id="rId16" Type="http://schemas.openxmlformats.org/officeDocument/2006/relationships/diagramLayout" Target="../diagrams/layout4.xml" /><Relationship Id="rId17" Type="http://schemas.openxmlformats.org/officeDocument/2006/relationships/diagramQuickStyle" Target="../diagrams/quickStyle4.xml" /><Relationship Id="rId18" Type="http://schemas.openxmlformats.org/officeDocument/2006/relationships/diagramColors" Target="../diagrams/colors4.xml" /><Relationship Id="rId19" Type="http://schemas.openxmlformats.org/officeDocument/2006/relationships/image" Target="../media/image3.png" /><Relationship Id="rId2" Type="http://schemas.openxmlformats.org/officeDocument/2006/relationships/notesSlide" Target="../notesSlides/notesSlide6.xml" /><Relationship Id="rId20" Type="http://schemas.microsoft.com/office/2007/relationships/hdphoto" Target="../media/image11.wdp" /><Relationship Id="rId3" Type="http://schemas.openxmlformats.org/officeDocument/2006/relationships/image" Target="../media/image5.jpeg" /><Relationship Id="rId4" Type="http://schemas.microsoft.com/office/2007/relationships/diagramDrawing" Target="../diagrams/drawing2.xml" /><Relationship Id="rId5" Type="http://schemas.openxmlformats.org/officeDocument/2006/relationships/diagramData" Target="../diagrams/data2.xml" /><Relationship Id="rId6" Type="http://schemas.openxmlformats.org/officeDocument/2006/relationships/diagramLayout" Target="../diagrams/layout2.xml" /><Relationship Id="rId7" Type="http://schemas.openxmlformats.org/officeDocument/2006/relationships/diagramQuickStyle" Target="../diagrams/quickStyle2.xml" /><Relationship Id="rId8" Type="http://schemas.openxmlformats.org/officeDocument/2006/relationships/diagramColors" Target="../diagrams/colors2.xml" /><Relationship Id="rId9" Type="http://schemas.microsoft.com/office/2007/relationships/diagramDrawing" Target="../diagrams/drawing3.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72.wdp" /><Relationship Id="rId2" Type="http://schemas.openxmlformats.org/officeDocument/2006/relationships/notesSlide" Target="../notesSlides/notesSlide60.xml" /><Relationship Id="rId3" Type="http://schemas.openxmlformats.org/officeDocument/2006/relationships/image" Target="../media/image5.jpeg" /><Relationship Id="rId4" Type="http://schemas.microsoft.com/office/2007/relationships/diagramDrawing" Target="../diagrams/drawing27.xml" /><Relationship Id="rId5" Type="http://schemas.openxmlformats.org/officeDocument/2006/relationships/diagramData" Target="../diagrams/data27.xml" /><Relationship Id="rId6" Type="http://schemas.openxmlformats.org/officeDocument/2006/relationships/diagramLayout" Target="../diagrams/layout27.xml" /><Relationship Id="rId7" Type="http://schemas.openxmlformats.org/officeDocument/2006/relationships/diagramQuickStyle" Target="../diagrams/quickStyle27.xml" /><Relationship Id="rId8" Type="http://schemas.openxmlformats.org/officeDocument/2006/relationships/diagramColors" Target="../diagrams/colors27.xml" /><Relationship Id="rId9" Type="http://schemas.openxmlformats.org/officeDocument/2006/relationships/image" Target="../media/image3.pn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1.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73.wdp"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74.wdp" /><Relationship Id="rId2" Type="http://schemas.openxmlformats.org/officeDocument/2006/relationships/notesSlide" Target="../notesSlides/notesSlide62.xml" /><Relationship Id="rId3" Type="http://schemas.openxmlformats.org/officeDocument/2006/relationships/image" Target="../media/image5.jpeg" /><Relationship Id="rId4" Type="http://schemas.microsoft.com/office/2007/relationships/diagramDrawing" Target="../diagrams/drawing28.xml" /><Relationship Id="rId5" Type="http://schemas.openxmlformats.org/officeDocument/2006/relationships/diagramData" Target="../diagrams/data28.xml" /><Relationship Id="rId6" Type="http://schemas.openxmlformats.org/officeDocument/2006/relationships/diagramLayout" Target="../diagrams/layout28.xml" /><Relationship Id="rId7" Type="http://schemas.openxmlformats.org/officeDocument/2006/relationships/diagramQuickStyle" Target="../diagrams/quickStyle28.xml" /><Relationship Id="rId8" Type="http://schemas.openxmlformats.org/officeDocument/2006/relationships/diagramColors" Target="../diagrams/colors28.xml" /><Relationship Id="rId9" Type="http://schemas.openxmlformats.org/officeDocument/2006/relationships/image" Target="../media/image3.pn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3.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75.wdp"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4.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76.wdp" /><Relationship Id="rId6" Type="http://schemas.openxmlformats.org/officeDocument/2006/relationships/image" Target="../media/image77.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5.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78.wdp" /><Relationship Id="rId6" Type="http://schemas.openxmlformats.org/officeDocument/2006/relationships/image" Target="../media/image79.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6.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80.wdp" /><Relationship Id="rId6" Type="http://schemas.openxmlformats.org/officeDocument/2006/relationships/image" Target="../media/image81.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7.xml" /><Relationship Id="rId3" Type="http://schemas.openxmlformats.org/officeDocument/2006/relationships/image" Target="../media/image5.jpeg" /><Relationship Id="rId4" Type="http://schemas.openxmlformats.org/officeDocument/2006/relationships/image" Target="../media/image82.png" /><Relationship Id="rId5" Type="http://schemas.openxmlformats.org/officeDocument/2006/relationships/image" Target="../media/image3.png" /><Relationship Id="rId6" Type="http://schemas.microsoft.com/office/2007/relationships/hdphoto" Target="../media/image83.wdp"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8.xml" /><Relationship Id="rId3" Type="http://schemas.openxmlformats.org/officeDocument/2006/relationships/image" Target="../media/image5.jpeg" /><Relationship Id="rId4" Type="http://schemas.openxmlformats.org/officeDocument/2006/relationships/image" Target="../media/image84.png" /><Relationship Id="rId5" Type="http://schemas.openxmlformats.org/officeDocument/2006/relationships/image" Target="../media/image3.png" /><Relationship Id="rId6" Type="http://schemas.microsoft.com/office/2007/relationships/hdphoto" Target="../media/image85.wdp"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86.wdp" /><Relationship Id="rId2" Type="http://schemas.openxmlformats.org/officeDocument/2006/relationships/notesSlide" Target="../notesSlides/notesSlide69.xml" /><Relationship Id="rId3" Type="http://schemas.openxmlformats.org/officeDocument/2006/relationships/image" Target="../media/image5.jpeg" /><Relationship Id="rId4" Type="http://schemas.microsoft.com/office/2007/relationships/diagramDrawing" Target="../diagrams/drawing29.xml" /><Relationship Id="rId5" Type="http://schemas.openxmlformats.org/officeDocument/2006/relationships/diagramData" Target="../diagrams/data29.xml" /><Relationship Id="rId6" Type="http://schemas.openxmlformats.org/officeDocument/2006/relationships/diagramLayout" Target="../diagrams/layout29.xml" /><Relationship Id="rId7" Type="http://schemas.openxmlformats.org/officeDocument/2006/relationships/diagramQuickStyle" Target="../diagrams/quickStyle29.xml" /><Relationship Id="rId8" Type="http://schemas.openxmlformats.org/officeDocument/2006/relationships/diagramColors" Target="../diagrams/colors29.xml" /><Relationship Id="rId9"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png" /><Relationship Id="rId11" Type="http://schemas.microsoft.com/office/2007/relationships/hdphoto" Target="../media/image13.wdp" /><Relationship Id="rId2" Type="http://schemas.openxmlformats.org/officeDocument/2006/relationships/notesSlide" Target="../notesSlides/notesSlide7.xml" /><Relationship Id="rId3" Type="http://schemas.openxmlformats.org/officeDocument/2006/relationships/image" Target="../media/image5.jpeg" /><Relationship Id="rId4" Type="http://schemas.microsoft.com/office/2007/relationships/diagramDrawing" Target="../diagrams/drawing5.xml" /><Relationship Id="rId5" Type="http://schemas.openxmlformats.org/officeDocument/2006/relationships/diagramData" Target="../diagrams/data5.xml" /><Relationship Id="rId6" Type="http://schemas.openxmlformats.org/officeDocument/2006/relationships/diagramLayout" Target="../diagrams/layout5.xml" /><Relationship Id="rId7" Type="http://schemas.openxmlformats.org/officeDocument/2006/relationships/diagramQuickStyle" Target="../diagrams/quickStyle5.xml" /><Relationship Id="rId8" Type="http://schemas.openxmlformats.org/officeDocument/2006/relationships/diagramColors" Target="../diagrams/colors5.xml" /><Relationship Id="rId9" Type="http://schemas.openxmlformats.org/officeDocument/2006/relationships/image" Target="../media/image12.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0.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87.wdp"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1.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88.wdp"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diagramColors" Target="../diagrams/colors30.xml" /><Relationship Id="rId2" Type="http://schemas.openxmlformats.org/officeDocument/2006/relationships/notesSlide" Target="../notesSlides/notesSlide72.xml" /><Relationship Id="rId3" Type="http://schemas.openxmlformats.org/officeDocument/2006/relationships/image" Target="../media/image5.jpeg" /><Relationship Id="rId4" Type="http://schemas.openxmlformats.org/officeDocument/2006/relationships/image" Target="../media/image3.png" /><Relationship Id="rId5" Type="http://schemas.microsoft.com/office/2007/relationships/hdphoto" Target="../media/image89.wdp" /><Relationship Id="rId6" Type="http://schemas.microsoft.com/office/2007/relationships/diagramDrawing" Target="../diagrams/drawing30.xml" /><Relationship Id="rId7" Type="http://schemas.openxmlformats.org/officeDocument/2006/relationships/diagramData" Target="../diagrams/data30.xml" /><Relationship Id="rId8" Type="http://schemas.openxmlformats.org/officeDocument/2006/relationships/diagramLayout" Target="../diagrams/layout30.xml" /><Relationship Id="rId9" Type="http://schemas.openxmlformats.org/officeDocument/2006/relationships/diagramQuickStyle" Target="../diagrams/quickStyle30.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90.wdp" /><Relationship Id="rId2" Type="http://schemas.openxmlformats.org/officeDocument/2006/relationships/notesSlide" Target="../notesSlides/notesSlide73.xml" /><Relationship Id="rId3" Type="http://schemas.openxmlformats.org/officeDocument/2006/relationships/image" Target="../media/image5.jpeg" /><Relationship Id="rId4" Type="http://schemas.microsoft.com/office/2007/relationships/diagramDrawing" Target="../diagrams/drawing31.xml" /><Relationship Id="rId5" Type="http://schemas.openxmlformats.org/officeDocument/2006/relationships/diagramData" Target="../diagrams/data31.xml" /><Relationship Id="rId6" Type="http://schemas.openxmlformats.org/officeDocument/2006/relationships/diagramLayout" Target="../diagrams/layout31.xml" /><Relationship Id="rId7" Type="http://schemas.openxmlformats.org/officeDocument/2006/relationships/diagramQuickStyle" Target="../diagrams/quickStyle31.xml" /><Relationship Id="rId8" Type="http://schemas.openxmlformats.org/officeDocument/2006/relationships/diagramColors" Target="../diagrams/colors31.xml" /><Relationship Id="rId9" Type="http://schemas.openxmlformats.org/officeDocument/2006/relationships/image" Target="../media/image3.pn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4.xml" /><Relationship Id="rId3" Type="http://schemas.openxmlformats.org/officeDocument/2006/relationships/image" Target="../media/image91.jpeg" /><Relationship Id="rId4" Type="http://schemas.openxmlformats.org/officeDocument/2006/relationships/image" Target="../media/image3.png" /><Relationship Id="rId5" Type="http://schemas.microsoft.com/office/2007/relationships/hdphoto" Target="../media/image92.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png" /><Relationship Id="rId11" Type="http://schemas.microsoft.com/office/2007/relationships/hdphoto" Target="../media/image15.wdp" /><Relationship Id="rId2" Type="http://schemas.openxmlformats.org/officeDocument/2006/relationships/notesSlide" Target="../notesSlides/notesSlide8.xml" /><Relationship Id="rId3" Type="http://schemas.openxmlformats.org/officeDocument/2006/relationships/image" Target="../media/image5.jpeg" /><Relationship Id="rId4" Type="http://schemas.microsoft.com/office/2007/relationships/diagramDrawing" Target="../diagrams/drawing6.xml" /><Relationship Id="rId5" Type="http://schemas.openxmlformats.org/officeDocument/2006/relationships/diagramData" Target="../diagrams/data6.xml" /><Relationship Id="rId6" Type="http://schemas.openxmlformats.org/officeDocument/2006/relationships/diagramLayout" Target="../diagrams/layout6.xml" /><Relationship Id="rId7" Type="http://schemas.openxmlformats.org/officeDocument/2006/relationships/diagramQuickStyle" Target="../diagrams/quickStyle6.xml" /><Relationship Id="rId8" Type="http://schemas.openxmlformats.org/officeDocument/2006/relationships/diagramColors" Target="../diagrams/colors6.xml" /><Relationship Id="rId9" Type="http://schemas.openxmlformats.org/officeDocument/2006/relationships/image" Target="../media/image1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16.wdp" /><Relationship Id="rId11" Type="http://schemas.openxmlformats.org/officeDocument/2006/relationships/image" Target="../media/image17.jpeg" /><Relationship Id="rId2" Type="http://schemas.openxmlformats.org/officeDocument/2006/relationships/notesSlide" Target="../notesSlides/notesSlide9.xml" /><Relationship Id="rId3" Type="http://schemas.openxmlformats.org/officeDocument/2006/relationships/image" Target="../media/image5.jpeg" /><Relationship Id="rId4" Type="http://schemas.microsoft.com/office/2007/relationships/diagramDrawing" Target="../diagrams/drawing7.xml" /><Relationship Id="rId5" Type="http://schemas.openxmlformats.org/officeDocument/2006/relationships/diagramData" Target="../diagrams/data7.xml" /><Relationship Id="rId6" Type="http://schemas.openxmlformats.org/officeDocument/2006/relationships/diagramLayout" Target="../diagrams/layout7.xml" /><Relationship Id="rId7" Type="http://schemas.openxmlformats.org/officeDocument/2006/relationships/diagramQuickStyle" Target="../diagrams/quickStyle7.xml" /><Relationship Id="rId8" Type="http://schemas.openxmlformats.org/officeDocument/2006/relationships/diagramColors" Target="../diagrams/colors7.xml" /><Relationship Id="rId9"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87"/>
        <p:cNvGrpSpPr/>
        <p:nvPr/>
      </p:nvGrpSpPr>
      <p:grpSpPr>
        <a:xfrm>
          <a:off x="0" y="0"/>
          <a:ext cx="0" cy="0"/>
        </a:xfrm>
      </p:grpSpPr>
      <p:pic>
        <p:nvPicPr>
          <p:cNvPr id="88" name="Google Shape;88;p1"/>
          <p:cNvPicPr preferRelativeResize="0"/>
          <p:nvPr/>
        </p:nvPicPr>
        <p:blipFill>
          <a:blip r:embed="rId4">
            <a:alphaModFix amt="70000"/>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56419" y="0"/>
            <a:ext cx="12304837" cy="7038277"/>
          </a:xfrm>
          <a:prstGeom prst="rect">
            <a:avLst/>
          </a:prstGeom>
          <a:noFill/>
          <a:ln>
            <a:noFill/>
          </a:ln>
        </p:spPr>
      </p:pic>
      <p:sp>
        <p:nvSpPr>
          <p:cNvPr id="89" name="Google Shape;89;p1"/>
          <p:cNvSpPr txBox="1"/>
          <p:nvPr/>
        </p:nvSpPr>
        <p:spPr>
          <a:xfrm>
            <a:off x="382555" y="218202"/>
            <a:ext cx="11632200" cy="3216225"/>
          </a:xfrm>
          <a:prstGeom prst="rect">
            <a:avLst/>
          </a:prstGeom>
          <a:noFill/>
          <a:ln>
            <a:noFill/>
          </a:ln>
        </p:spPr>
        <p:txBody>
          <a:bodyPr spcFirstLastPara="1" wrap="square" lIns="91425" tIns="45700" rIns="91425" bIns="45700" anchor="t" anchorCtr="0">
            <a:spAutoFit/>
          </a:bodyPr>
          <a:lstStyle/>
          <a:p>
            <a:pPr algn="ctr"/>
            <a:r>
              <a:rPr lang="es-CO" sz="2800"/>
              <a:t>Elaborar el estudio para la definición de las corrientes o tramos de corriente y establecimiento para el cálculo y establecimiento de la meta global de carga contaminante para el cálculo de la Tarifa de la Tasa Retributiva (Ttr) por vertimientos puntuales en trece (13) Subzonas  hidrográficas en jurisdicción de la Corporación Autónoma Regional de Santander - CAS</a:t>
            </a:r>
          </a:p>
          <a:p>
            <a:pPr marL="0" marR="0" lvl="0" indent="0" algn="ctr" rtl="0">
              <a:spcBef>
                <a:spcPct val="0"/>
              </a:spcBef>
              <a:spcAft>
                <a:spcPct val="0"/>
              </a:spcAft>
              <a:buNone/>
            </a:pPr>
            <a:endParaRPr sz="3500" i="1" u="none" strike="noStrike" cap="none">
              <a:solidFill>
                <a:schemeClr val="lt1"/>
              </a:solidFill>
              <a:latin typeface="Arial Black"/>
              <a:ea typeface="Arial Black"/>
              <a:cs typeface="Arial Black"/>
              <a:sym typeface="Arial Black"/>
            </a:endParaRPr>
          </a:p>
        </p:txBody>
      </p:sp>
      <p:sp>
        <p:nvSpPr>
          <p:cNvPr id="4" name="8 CuadroTexto">
            <a:extLst>
              <a:ext uri="{FF2B5EF4-FFF2-40B4-BE49-F238E27FC236}">
                <a16:creationId xmlns:a16="http://schemas.microsoft.com/office/drawing/2014/main" id="{59D24BF4-222C-463C-86AC-E91CD9D3874E}"/>
              </a:ext>
            </a:extLst>
          </p:cNvPr>
          <p:cNvSpPr txBox="1">
            <a:spLocks noChangeArrowheads="1"/>
          </p:cNvSpPr>
          <p:nvPr/>
        </p:nvSpPr>
        <p:spPr bwMode="auto">
          <a:xfrm>
            <a:off x="1498600" y="6320874"/>
            <a:ext cx="8482013"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36000" rIns="108000" bIns="36000">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1600" b="1"/>
              <a:t>Contrato de Consultoría 00854-2024</a:t>
            </a:r>
          </a:p>
        </p:txBody>
      </p:sp>
      <p:sp>
        <p:nvSpPr>
          <p:cNvPr id="5" name="Google Shape;89;p1">
            <a:extLst>
              <a:ext uri="{FF2B5EF4-FFF2-40B4-BE49-F238E27FC236}">
                <a16:creationId xmlns:a16="http://schemas.microsoft.com/office/drawing/2014/main" id="{EE635832-B7B0-45BA-904A-152359B14956}"/>
              </a:ext>
            </a:extLst>
          </p:cNvPr>
          <p:cNvSpPr txBox="1"/>
          <p:nvPr/>
        </p:nvSpPr>
        <p:spPr>
          <a:xfrm>
            <a:off x="1626691" y="3312922"/>
            <a:ext cx="10621727" cy="1862008"/>
          </a:xfrm>
          <a:prstGeom prst="rect">
            <a:avLst/>
          </a:prstGeom>
          <a:noFill/>
          <a:ln>
            <a:noFill/>
          </a:ln>
        </p:spPr>
        <p:txBody>
          <a:bodyPr spcFirstLastPara="1" wrap="square" lIns="91425" tIns="45700" rIns="91425" bIns="45700" anchor="t" anchorCtr="0">
            <a:spAutoFit/>
          </a:bodyPr>
          <a:lstStyle/>
          <a:p>
            <a:pPr algn="ctr"/>
            <a:r>
              <a:rPr lang="es-CO" sz="4000" b="1"/>
              <a:t>PRIMER TALLER DE SOCIALIZACIÓN </a:t>
            </a:r>
          </a:p>
          <a:p>
            <a:pPr algn="ctr"/>
            <a:r>
              <a:rPr lang="es-CO" sz="4000" b="1"/>
              <a:t>TASA RETRIBUTIVA</a:t>
            </a:r>
          </a:p>
          <a:p>
            <a:pPr marL="0" marR="0" lvl="0" indent="0" algn="ctr" rtl="0">
              <a:spcBef>
                <a:spcPct val="0"/>
              </a:spcBef>
              <a:spcAft>
                <a:spcPct val="0"/>
              </a:spcAft>
              <a:buNone/>
            </a:pPr>
            <a:endParaRPr sz="3500" i="1" u="none" strike="noStrike" cap="none">
              <a:solidFill>
                <a:schemeClr val="lt1"/>
              </a:solidFill>
              <a:latin typeface="Arial Black"/>
              <a:ea typeface="Arial Black"/>
              <a:cs typeface="Arial Black"/>
              <a:sym typeface="Arial Black"/>
            </a:endParaRPr>
          </a:p>
        </p:txBody>
      </p:sp>
      <p:sp>
        <p:nvSpPr>
          <p:cNvPr id="6" name="Google Shape;89;p1">
            <a:extLst>
              <a:ext uri="{FF2B5EF4-FFF2-40B4-BE49-F238E27FC236}">
                <a16:creationId xmlns:a16="http://schemas.microsoft.com/office/drawing/2014/main" id="{9FD8C6F3-9C85-408A-A395-A725DCEE0B2F}"/>
              </a:ext>
            </a:extLst>
          </p:cNvPr>
          <p:cNvSpPr txBox="1"/>
          <p:nvPr/>
        </p:nvSpPr>
        <p:spPr>
          <a:xfrm>
            <a:off x="382555" y="5055323"/>
            <a:ext cx="11632200" cy="630902"/>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CO" sz="3500" i="1">
                <a:solidFill>
                  <a:schemeClr val="lt1"/>
                </a:solidFill>
                <a:latin typeface="Arial Black"/>
                <a:ea typeface="Arial Black"/>
                <a:cs typeface="Arial Black"/>
                <a:sym typeface="Arial Black"/>
              </a:rPr>
              <a:t>UT QUINQUENIO CAS </a:t>
            </a:r>
            <a:endParaRPr sz="3500" i="1" u="none" strike="noStrike" cap="none">
              <a:solidFill>
                <a:schemeClr val="lt1"/>
              </a:solidFill>
              <a:latin typeface="Arial Black"/>
              <a:ea typeface="Arial Black"/>
              <a:cs typeface="Arial Black"/>
              <a:sym typeface="Arial Black"/>
            </a:endParaRPr>
          </a:p>
        </p:txBody>
      </p:sp>
      <p:pic>
        <p:nvPicPr>
          <p:cNvPr id="3" name="Imagen 2">
            <a:extLst>
              <a:ext uri="{FF2B5EF4-FFF2-40B4-BE49-F238E27FC236}">
                <a16:creationId xmlns:a16="http://schemas.microsoft.com/office/drawing/2014/main" id="{DC0FC23D-F95B-4326-842B-ED301D9E164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Effect>
                      <a14:saturation sat="400000"/>
                    </a14:imgEffect>
                  </a14:imgLayer>
                </a14:imgProps>
              </a:ext>
            </a:extLst>
          </a:blip>
          <a:stretch>
            <a:fillRect/>
          </a:stretch>
        </p:blipFill>
        <p:spPr>
          <a:xfrm>
            <a:off x="1113949" y="4674048"/>
            <a:ext cx="1642381" cy="1513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3048794" y="575412"/>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DEFINICIONES.</a:t>
            </a:r>
            <a:endParaRPr lang="es-CO" sz="2800" b="1"/>
          </a:p>
        </p:txBody>
      </p:sp>
      <p:graphicFrame>
        <p:nvGraphicFramePr>
          <p:cNvPr id="9" name="Diagrama 8">
            <a:extLst>
              <a:ext uri="{FF2B5EF4-FFF2-40B4-BE49-F238E27FC236}">
                <a16:creationId xmlns:a16="http://schemas.microsoft.com/office/drawing/2014/main" id="{0D7BF40F-FD52-4D58-A5EE-839D51EC455E}"/>
              </a:ext>
            </a:extLst>
          </p:cNvPr>
          <p:cNvGraphicFramePr/>
          <p:nvPr>
            <p:extLst>
              <p:ext uri="{D42A27DB-BD31-4B8C-83A1-F6EECF244321}">
                <p14:modId xmlns:p14="http://schemas.microsoft.com/office/powerpoint/2010/main" val="2543283037"/>
              </p:ext>
            </p:extLst>
          </p:nvPr>
        </p:nvGraphicFramePr>
        <p:xfrm>
          <a:off x="621778" y="1277915"/>
          <a:ext cx="6096000" cy="2323800"/>
        </p:xfrm>
        <a:graphic>
          <a:graphicData uri="http://schemas.openxmlformats.org/drawingml/2006/diagram">
            <dgm:relIds xmlns:dgm="http://schemas.openxmlformats.org/drawingml/2006/diagram" r:dm="rId5" r:lo="rId6" r:qs="rId7" r:cs="rId8"/>
          </a:graphicData>
        </a:graphic>
      </p:graphicFrame>
      <p:pic>
        <p:nvPicPr>
          <p:cNvPr id="6" name="Imagen 5">
            <a:extLst>
              <a:ext uri="{FF2B5EF4-FFF2-40B4-BE49-F238E27FC236}">
                <a16:creationId xmlns:a16="http://schemas.microsoft.com/office/drawing/2014/main" id="{791AAC98-9CD9-4392-B4A9-E3488AFAF244}"/>
              </a:ext>
            </a:extLst>
          </p:cNvPr>
          <p:cNvPicPr>
            <a:picLocks noChangeAspect="1"/>
          </p:cNvPicPr>
          <p:nvPr/>
        </p:nvPicPr>
        <p:blipFill>
          <a:blip r:embed="rId9"/>
          <a:stretch>
            <a:fillRect/>
          </a:stretch>
        </p:blipFill>
        <p:spPr>
          <a:xfrm>
            <a:off x="7959159" y="1098632"/>
            <a:ext cx="3611063" cy="2442391"/>
          </a:xfrm>
          <a:prstGeom prst="rect">
            <a:avLst/>
          </a:prstGeom>
        </p:spPr>
      </p:pic>
      <p:graphicFrame>
        <p:nvGraphicFramePr>
          <p:cNvPr id="10" name="Diagrama 9">
            <a:extLst>
              <a:ext uri="{FF2B5EF4-FFF2-40B4-BE49-F238E27FC236}">
                <a16:creationId xmlns:a16="http://schemas.microsoft.com/office/drawing/2014/main" id="{321182B0-BE97-41A5-BAE5-7DBF7D6C3138}"/>
              </a:ext>
            </a:extLst>
          </p:cNvPr>
          <p:cNvGraphicFramePr/>
          <p:nvPr>
            <p:extLst>
              <p:ext uri="{D42A27DB-BD31-4B8C-83A1-F6EECF244321}">
                <p14:modId xmlns:p14="http://schemas.microsoft.com/office/powerpoint/2010/main" val="1865412189"/>
              </p:ext>
            </p:extLst>
          </p:nvPr>
        </p:nvGraphicFramePr>
        <p:xfrm>
          <a:off x="5139824" y="4133155"/>
          <a:ext cx="5743575" cy="1815882"/>
        </p:xfrm>
        <a:graphic>
          <a:graphicData uri="http://schemas.openxmlformats.org/drawingml/2006/diagram">
            <dgm:relIds xmlns:dgm="http://schemas.openxmlformats.org/drawingml/2006/diagram" r:dm="rId11" r:lo="rId12" r:qs="rId13" r:cs="rId14"/>
          </a:graphicData>
        </a:graphic>
      </p:graphicFrame>
      <p:pic>
        <p:nvPicPr>
          <p:cNvPr id="8" name="Imagen 7">
            <a:extLst>
              <a:ext uri="{FF2B5EF4-FFF2-40B4-BE49-F238E27FC236}">
                <a16:creationId xmlns:a16="http://schemas.microsoft.com/office/drawing/2014/main" id="{ADC9B726-3710-4805-B521-3FD45CCFAD22}"/>
              </a:ext>
            </a:extLst>
          </p:cNvPr>
          <p:cNvPicPr>
            <a:picLocks noChangeAspect="1"/>
          </p:cNvPicPr>
          <p:nvPr/>
        </p:nvPicPr>
        <p:blipFill>
          <a:blip r:embed="rId15"/>
          <a:stretch>
            <a:fillRect/>
          </a:stretch>
        </p:blipFill>
        <p:spPr>
          <a:xfrm>
            <a:off x="1172855" y="4117746"/>
            <a:ext cx="2923943" cy="2164842"/>
          </a:xfrm>
          <a:prstGeom prst="rect">
            <a:avLst/>
          </a:prstGeom>
        </p:spPr>
      </p:pic>
      <p:sp>
        <p:nvSpPr>
          <p:cNvPr id="11" name="Flecha: a la derecha 10">
            <a:extLst>
              <a:ext uri="{FF2B5EF4-FFF2-40B4-BE49-F238E27FC236}">
                <a16:creationId xmlns:a16="http://schemas.microsoft.com/office/drawing/2014/main" id="{61A85884-BA26-4ED1-BB0B-560F05248154}"/>
              </a:ext>
            </a:extLst>
          </p:cNvPr>
          <p:cNvSpPr/>
          <p:nvPr/>
        </p:nvSpPr>
        <p:spPr>
          <a:xfrm>
            <a:off x="7029450" y="2100263"/>
            <a:ext cx="785813" cy="4000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a la derecha 11">
            <a:extLst>
              <a:ext uri="{FF2B5EF4-FFF2-40B4-BE49-F238E27FC236}">
                <a16:creationId xmlns:a16="http://schemas.microsoft.com/office/drawing/2014/main" id="{A0C1F2AF-649F-48E5-B8DA-5DFFAAAF2887}"/>
              </a:ext>
            </a:extLst>
          </p:cNvPr>
          <p:cNvSpPr/>
          <p:nvPr/>
        </p:nvSpPr>
        <p:spPr>
          <a:xfrm flipH="1">
            <a:off x="3834606" y="4842980"/>
            <a:ext cx="1048004" cy="35718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a:extLst>
              <a:ext uri="{FF2B5EF4-FFF2-40B4-BE49-F238E27FC236}">
                <a16:creationId xmlns:a16="http://schemas.microsoft.com/office/drawing/2014/main" id="{989C61D3-2CCF-4A36-961E-DB6A2CAF3C26}"/>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09760087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2948781" y="605438"/>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DEFINICIONES. </a:t>
            </a:r>
            <a:endParaRPr lang="es-CO" sz="2800" b="1"/>
          </a:p>
        </p:txBody>
      </p:sp>
      <p:graphicFrame>
        <p:nvGraphicFramePr>
          <p:cNvPr id="4" name="Diagrama 3">
            <a:extLst>
              <a:ext uri="{FF2B5EF4-FFF2-40B4-BE49-F238E27FC236}">
                <a16:creationId xmlns:a16="http://schemas.microsoft.com/office/drawing/2014/main" id="{2F2335C8-F493-4FB0-BE89-A47C606459A4}"/>
              </a:ext>
            </a:extLst>
          </p:cNvPr>
          <p:cNvGraphicFramePr/>
          <p:nvPr>
            <p:extLst>
              <p:ext uri="{D42A27DB-BD31-4B8C-83A1-F6EECF244321}">
                <p14:modId xmlns:p14="http://schemas.microsoft.com/office/powerpoint/2010/main" val="37864790"/>
              </p:ext>
            </p:extLst>
          </p:nvPr>
        </p:nvGraphicFramePr>
        <p:xfrm>
          <a:off x="1690401" y="1760589"/>
          <a:ext cx="8409781" cy="523220"/>
        </p:xfrm>
        <a:graphic>
          <a:graphicData uri="http://schemas.openxmlformats.org/drawingml/2006/diagram">
            <dgm:relIds xmlns:dgm="http://schemas.openxmlformats.org/drawingml/2006/diagram" r:dm="rId5" r:lo="rId6" r:qs="rId7" r:cs="rId8"/>
          </a:graphicData>
        </a:graphic>
      </p:graphicFrame>
      <p:pic>
        <p:nvPicPr>
          <p:cNvPr id="2" name="Imagen 1">
            <a:extLst>
              <a:ext uri="{FF2B5EF4-FFF2-40B4-BE49-F238E27FC236}">
                <a16:creationId xmlns:a16="http://schemas.microsoft.com/office/drawing/2014/main" id="{217546B1-F783-4DD5-8082-AEBBBAF37779}"/>
              </a:ext>
            </a:extLst>
          </p:cNvPr>
          <p:cNvPicPr>
            <a:picLocks noChangeAspect="1"/>
          </p:cNvPicPr>
          <p:nvPr/>
        </p:nvPicPr>
        <p:blipFill>
          <a:blip r:embed="rId9"/>
          <a:stretch>
            <a:fillRect/>
          </a:stretch>
        </p:blipFill>
        <p:spPr>
          <a:xfrm>
            <a:off x="2130377" y="2708117"/>
            <a:ext cx="6901181" cy="3503407"/>
          </a:xfrm>
          <a:prstGeom prst="rect">
            <a:avLst/>
          </a:prstGeom>
        </p:spPr>
      </p:pic>
      <p:pic>
        <p:nvPicPr>
          <p:cNvPr id="10" name="Imagen 9">
            <a:extLst>
              <a:ext uri="{FF2B5EF4-FFF2-40B4-BE49-F238E27FC236}">
                <a16:creationId xmlns:a16="http://schemas.microsoft.com/office/drawing/2014/main" id="{A1F1AD7C-DD46-4824-A848-61E6620D3AE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3232063931"/>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pic>
        <p:nvPicPr>
          <p:cNvPr id="7" name="Imagen 6">
            <a:extLst>
              <a:ext uri="{FF2B5EF4-FFF2-40B4-BE49-F238E27FC236}">
                <a16:creationId xmlns:a16="http://schemas.microsoft.com/office/drawing/2014/main" id="{6BCA2E81-6ECC-46F3-BD84-52147C6B31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6" name="Diagrama 5">
            <a:extLst>
              <a:ext uri="{FF2B5EF4-FFF2-40B4-BE49-F238E27FC236}">
                <a16:creationId xmlns:a16="http://schemas.microsoft.com/office/drawing/2014/main" id="{763A1EAD-B767-4DDC-88E1-ED874B277286}"/>
              </a:ext>
            </a:extLst>
          </p:cNvPr>
          <p:cNvGraphicFramePr/>
          <p:nvPr>
            <p:extLst>
              <p:ext uri="{D42A27DB-BD31-4B8C-83A1-F6EECF244321}">
                <p14:modId xmlns:p14="http://schemas.microsoft.com/office/powerpoint/2010/main" val="3887518813"/>
              </p:ext>
            </p:extLst>
          </p:nvPr>
        </p:nvGraphicFramePr>
        <p:xfrm>
          <a:off x="1002280" y="1439333"/>
          <a:ext cx="9955529" cy="5418667"/>
        </p:xfrm>
        <a:graphic>
          <a:graphicData uri="http://schemas.openxmlformats.org/drawingml/2006/diagram">
            <dgm:relIds xmlns:dgm="http://schemas.openxmlformats.org/drawingml/2006/diagram" r:dm="rId7" r:lo="rId8" r:qs="rId9" r:cs="rId10"/>
          </a:graphicData>
        </a:graphic>
      </p:graphicFrame>
      <p:sp>
        <p:nvSpPr>
          <p:cNvPr id="8" name="Rectángulo 7">
            <a:extLst>
              <a:ext uri="{FF2B5EF4-FFF2-40B4-BE49-F238E27FC236}">
                <a16:creationId xmlns:a16="http://schemas.microsoft.com/office/drawing/2014/main" id="{5FF6D1B7-9CEF-4F98-8AC3-2E6A7C2FB113}"/>
              </a:ext>
            </a:extLst>
          </p:cNvPr>
          <p:cNvSpPr/>
          <p:nvPr/>
        </p:nvSpPr>
        <p:spPr>
          <a:xfrm>
            <a:off x="9649316" y="584136"/>
            <a:ext cx="2542684" cy="461665"/>
          </a:xfrm>
          <a:prstGeom prst="rect">
            <a:avLst/>
          </a:prstGeom>
        </p:spPr>
        <p:txBody>
          <a:bodyPr wrap="none">
            <a:spAutoFit/>
          </a:bodyPr>
          <a:lstStyle/>
          <a:p>
            <a:r>
              <a:rPr lang="es-MX" sz="2400" b="1"/>
              <a:t>DEFINICIONES. </a:t>
            </a:r>
            <a:endParaRPr lang="es-CO" sz="2400"/>
          </a:p>
        </p:txBody>
      </p:sp>
    </p:spTree>
    <p:extLst>
      <p:ext uri="{BB962C8B-B14F-4D97-AF65-F5344CB8AC3E}">
        <p14:creationId xmlns:p14="http://schemas.microsoft.com/office/powerpoint/2010/main" val="955765146"/>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3643313" y="592693"/>
            <a:ext cx="9248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2400" b="1"/>
              <a:t> </a:t>
            </a:r>
            <a:r>
              <a:rPr lang="es-MX" sz="2400" b="1"/>
              <a:t>META GLOBAL DE CARGA CONTAMINANTE Artículo 2.2.9.7.3.1</a:t>
            </a:r>
            <a:endParaRPr lang="es-CO" sz="2400" b="1"/>
          </a:p>
        </p:txBody>
      </p:sp>
      <p:graphicFrame>
        <p:nvGraphicFramePr>
          <p:cNvPr id="2" name="Diagrama 1">
            <a:extLst>
              <a:ext uri="{FF2B5EF4-FFF2-40B4-BE49-F238E27FC236}">
                <a16:creationId xmlns:a16="http://schemas.microsoft.com/office/drawing/2014/main" id="{4DFEC227-13D9-4473-8B78-FE406C891075}"/>
              </a:ext>
            </a:extLst>
          </p:cNvPr>
          <p:cNvGraphicFramePr/>
          <p:nvPr>
            <p:extLst>
              <p:ext uri="{D42A27DB-BD31-4B8C-83A1-F6EECF244321}">
                <p14:modId xmlns:p14="http://schemas.microsoft.com/office/powerpoint/2010/main" val="694228146"/>
              </p:ext>
            </p:extLst>
          </p:nvPr>
        </p:nvGraphicFramePr>
        <p:xfrm>
          <a:off x="734219" y="884420"/>
          <a:ext cx="10750645" cy="5716405"/>
        </p:xfrm>
        <a:graphic>
          <a:graphicData uri="http://schemas.openxmlformats.org/drawingml/2006/diagram">
            <dgm:relIds xmlns:dgm="http://schemas.openxmlformats.org/drawingml/2006/diagram" r:dm="rId5" r:lo="rId6" r:qs="rId7" r:cs="rId8"/>
          </a:graphicData>
        </a:graphic>
      </p:graphicFrame>
      <p:pic>
        <p:nvPicPr>
          <p:cNvPr id="6" name="Imagen 5">
            <a:extLst>
              <a:ext uri="{FF2B5EF4-FFF2-40B4-BE49-F238E27FC236}">
                <a16:creationId xmlns:a16="http://schemas.microsoft.com/office/drawing/2014/main" id="{1F4E24D6-0892-480D-B70D-5C5584060B0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106588673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1705769" y="739664"/>
            <a:ext cx="11046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1800" b="1"/>
              <a:t>INFORMACIÓN PREVIA AL ESTABLECIMIENTO DE LAS METAS DE CARGA CONTAMINANTE (Art.2.2.9.7.3.4)</a:t>
            </a:r>
            <a:endParaRPr lang="es-CO" sz="1800" b="1"/>
          </a:p>
        </p:txBody>
      </p:sp>
      <p:graphicFrame>
        <p:nvGraphicFramePr>
          <p:cNvPr id="10" name="Diagrama 9">
            <a:extLst>
              <a:ext uri="{FF2B5EF4-FFF2-40B4-BE49-F238E27FC236}">
                <a16:creationId xmlns:a16="http://schemas.microsoft.com/office/drawing/2014/main" id="{66F349B9-D97F-4DE5-9B0D-E5E4A54D09CD}"/>
              </a:ext>
            </a:extLst>
          </p:cNvPr>
          <p:cNvGraphicFramePr/>
          <p:nvPr>
            <p:extLst>
              <p:ext uri="{D42A27DB-BD31-4B8C-83A1-F6EECF244321}">
                <p14:modId xmlns:p14="http://schemas.microsoft.com/office/powerpoint/2010/main" val="2064004324"/>
              </p:ext>
            </p:extLst>
          </p:nvPr>
        </p:nvGraphicFramePr>
        <p:xfrm>
          <a:off x="734219" y="1428749"/>
          <a:ext cx="10750645" cy="4543426"/>
        </p:xfrm>
        <a:graphic>
          <a:graphicData uri="http://schemas.openxmlformats.org/drawingml/2006/diagram">
            <dgm:relIds xmlns:dgm="http://schemas.openxmlformats.org/drawingml/2006/diagram" r:dm="rId5" r:lo="rId6" r:qs="rId7" r:cs="rId8"/>
          </a:graphicData>
        </a:graphic>
      </p:graphicFrame>
      <p:pic>
        <p:nvPicPr>
          <p:cNvPr id="12" name="Imagen 11">
            <a:extLst>
              <a:ext uri="{FF2B5EF4-FFF2-40B4-BE49-F238E27FC236}">
                <a16:creationId xmlns:a16="http://schemas.microsoft.com/office/drawing/2014/main" id="{1C448B7C-6DAD-4EC3-8B9B-F13D71363D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82170865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1705769" y="739664"/>
            <a:ext cx="11046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1800" b="1"/>
              <a:t>INFORMACIÓN PREVIA AL ESTABLECIMIENTO DE LAS METAS DE CARGA CONTAMINANTE (Art.2.2.9.7.3.4)</a:t>
            </a:r>
            <a:endParaRPr lang="es-CO" sz="1800" b="1"/>
          </a:p>
        </p:txBody>
      </p:sp>
      <p:graphicFrame>
        <p:nvGraphicFramePr>
          <p:cNvPr id="6" name="Diagrama 5">
            <a:extLst>
              <a:ext uri="{FF2B5EF4-FFF2-40B4-BE49-F238E27FC236}">
                <a16:creationId xmlns:a16="http://schemas.microsoft.com/office/drawing/2014/main" id="{E57B2EEE-B4F9-4AA8-BB6F-BA6F6C86C738}"/>
              </a:ext>
            </a:extLst>
          </p:cNvPr>
          <p:cNvGraphicFramePr/>
          <p:nvPr>
            <p:extLst>
              <p:ext uri="{D42A27DB-BD31-4B8C-83A1-F6EECF244321}">
                <p14:modId xmlns:p14="http://schemas.microsoft.com/office/powerpoint/2010/main" val="2068962907"/>
              </p:ext>
            </p:extLst>
          </p:nvPr>
        </p:nvGraphicFramePr>
        <p:xfrm>
          <a:off x="1510641" y="2173307"/>
          <a:ext cx="2751932" cy="739676"/>
        </p:xfrm>
        <a:graphic>
          <a:graphicData uri="http://schemas.openxmlformats.org/drawingml/2006/diagram">
            <dgm:relIds xmlns:dgm="http://schemas.openxmlformats.org/drawingml/2006/diagram" r:dm="rId5" r:lo="rId6" r:qs="rId7" r:cs="rId8"/>
          </a:graphicData>
        </a:graphic>
      </p:graphicFrame>
      <p:graphicFrame>
        <p:nvGraphicFramePr>
          <p:cNvPr id="7" name="Diagrama 6">
            <a:extLst>
              <a:ext uri="{FF2B5EF4-FFF2-40B4-BE49-F238E27FC236}">
                <a16:creationId xmlns:a16="http://schemas.microsoft.com/office/drawing/2014/main" id="{89F68B62-FED3-4D86-970A-D5E4AB4FB314}"/>
              </a:ext>
            </a:extLst>
          </p:cNvPr>
          <p:cNvGraphicFramePr/>
          <p:nvPr>
            <p:extLst>
              <p:ext uri="{D42A27DB-BD31-4B8C-83A1-F6EECF244321}">
                <p14:modId xmlns:p14="http://schemas.microsoft.com/office/powerpoint/2010/main" val="3374521527"/>
              </p:ext>
            </p:extLst>
          </p:nvPr>
        </p:nvGraphicFramePr>
        <p:xfrm>
          <a:off x="625411" y="3225227"/>
          <a:ext cx="4522392" cy="739676"/>
        </p:xfrm>
        <a:graphic>
          <a:graphicData uri="http://schemas.openxmlformats.org/drawingml/2006/diagram">
            <dgm:relIds xmlns:dgm="http://schemas.openxmlformats.org/drawingml/2006/diagram" r:dm="rId10" r:lo="rId11" r:qs="rId12" r:cs="rId13"/>
          </a:graphicData>
        </a:graphic>
      </p:graphicFrame>
      <p:graphicFrame>
        <p:nvGraphicFramePr>
          <p:cNvPr id="8" name="Diagrama 7">
            <a:extLst>
              <a:ext uri="{FF2B5EF4-FFF2-40B4-BE49-F238E27FC236}">
                <a16:creationId xmlns:a16="http://schemas.microsoft.com/office/drawing/2014/main" id="{EB29FDED-10E4-4953-B6E5-C9D7748C76D4}"/>
              </a:ext>
            </a:extLst>
          </p:cNvPr>
          <p:cNvGraphicFramePr/>
          <p:nvPr>
            <p:extLst>
              <p:ext uri="{D42A27DB-BD31-4B8C-83A1-F6EECF244321}">
                <p14:modId xmlns:p14="http://schemas.microsoft.com/office/powerpoint/2010/main" val="2726611538"/>
              </p:ext>
            </p:extLst>
          </p:nvPr>
        </p:nvGraphicFramePr>
        <p:xfrm>
          <a:off x="3335177" y="2589101"/>
          <a:ext cx="4694398" cy="919310"/>
        </p:xfrm>
        <a:graphic>
          <a:graphicData uri="http://schemas.openxmlformats.org/drawingml/2006/diagram">
            <dgm:relIds xmlns:dgm="http://schemas.openxmlformats.org/drawingml/2006/diagram" r:dm="rId15" r:lo="rId16" r:qs="rId17" r:cs="rId18"/>
          </a:graphicData>
        </a:graphic>
      </p:graphicFrame>
      <p:graphicFrame>
        <p:nvGraphicFramePr>
          <p:cNvPr id="11" name="Diagrama 10">
            <a:extLst>
              <a:ext uri="{FF2B5EF4-FFF2-40B4-BE49-F238E27FC236}">
                <a16:creationId xmlns:a16="http://schemas.microsoft.com/office/drawing/2014/main" id="{E4702054-92C8-4A2C-A155-E23F922110C6}"/>
              </a:ext>
            </a:extLst>
          </p:cNvPr>
          <p:cNvGraphicFramePr/>
          <p:nvPr>
            <p:extLst>
              <p:ext uri="{D42A27DB-BD31-4B8C-83A1-F6EECF244321}">
                <p14:modId xmlns:p14="http://schemas.microsoft.com/office/powerpoint/2010/main" val="2848396440"/>
              </p:ext>
            </p:extLst>
          </p:nvPr>
        </p:nvGraphicFramePr>
        <p:xfrm>
          <a:off x="6396038" y="2409550"/>
          <a:ext cx="4899549" cy="1153351"/>
        </p:xfrm>
        <a:graphic>
          <a:graphicData uri="http://schemas.openxmlformats.org/drawingml/2006/diagram">
            <dgm:relIds xmlns:dgm="http://schemas.openxmlformats.org/drawingml/2006/diagram" r:dm="rId20" r:lo="rId21" r:qs="rId22" r:cs="rId23"/>
          </a:graphicData>
        </a:graphic>
      </p:graphicFrame>
      <p:graphicFrame>
        <p:nvGraphicFramePr>
          <p:cNvPr id="13" name="Diagrama 12">
            <a:extLst>
              <a:ext uri="{FF2B5EF4-FFF2-40B4-BE49-F238E27FC236}">
                <a16:creationId xmlns:a16="http://schemas.microsoft.com/office/drawing/2014/main" id="{48DEEAAF-AE74-456B-9ED2-B299D57ED10A}"/>
              </a:ext>
            </a:extLst>
          </p:cNvPr>
          <p:cNvGraphicFramePr/>
          <p:nvPr>
            <p:extLst>
              <p:ext uri="{D42A27DB-BD31-4B8C-83A1-F6EECF244321}">
                <p14:modId xmlns:p14="http://schemas.microsoft.com/office/powerpoint/2010/main" val="4198516017"/>
              </p:ext>
            </p:extLst>
          </p:nvPr>
        </p:nvGraphicFramePr>
        <p:xfrm>
          <a:off x="1711958" y="4670880"/>
          <a:ext cx="2012022" cy="954107"/>
        </p:xfrm>
        <a:graphic>
          <a:graphicData uri="http://schemas.openxmlformats.org/drawingml/2006/diagram">
            <dgm:relIds xmlns:dgm="http://schemas.openxmlformats.org/drawingml/2006/diagram" r:dm="rId25" r:lo="rId26" r:qs="rId27" r:cs="rId28"/>
          </a:graphicData>
        </a:graphic>
      </p:graphicFrame>
      <p:graphicFrame>
        <p:nvGraphicFramePr>
          <p:cNvPr id="15" name="Diagrama 14">
            <a:extLst>
              <a:ext uri="{FF2B5EF4-FFF2-40B4-BE49-F238E27FC236}">
                <a16:creationId xmlns:a16="http://schemas.microsoft.com/office/drawing/2014/main" id="{F0F99E6A-CC86-4C50-AFCC-EB8DFF3051F4}"/>
              </a:ext>
            </a:extLst>
          </p:cNvPr>
          <p:cNvGraphicFramePr/>
          <p:nvPr>
            <p:extLst>
              <p:ext uri="{D42A27DB-BD31-4B8C-83A1-F6EECF244321}">
                <p14:modId xmlns:p14="http://schemas.microsoft.com/office/powerpoint/2010/main" val="1997476168"/>
              </p:ext>
            </p:extLst>
          </p:nvPr>
        </p:nvGraphicFramePr>
        <p:xfrm>
          <a:off x="4334588" y="4216547"/>
          <a:ext cx="2695575" cy="1504880"/>
        </p:xfrm>
        <a:graphic>
          <a:graphicData uri="http://schemas.openxmlformats.org/drawingml/2006/diagram">
            <dgm:relIds xmlns:dgm="http://schemas.openxmlformats.org/drawingml/2006/diagram" r:dm="rId30" r:lo="rId31" r:qs="rId32" r:cs="rId33"/>
          </a:graphicData>
        </a:graphic>
      </p:graphicFrame>
      <p:sp>
        <p:nvSpPr>
          <p:cNvPr id="16" name="Flecha: hacia abajo 15">
            <a:extLst>
              <a:ext uri="{FF2B5EF4-FFF2-40B4-BE49-F238E27FC236}">
                <a16:creationId xmlns:a16="http://schemas.microsoft.com/office/drawing/2014/main" id="{8CB0E8C5-F97F-4E31-B757-2E4D73404C77}"/>
              </a:ext>
            </a:extLst>
          </p:cNvPr>
          <p:cNvSpPr/>
          <p:nvPr/>
        </p:nvSpPr>
        <p:spPr>
          <a:xfrm>
            <a:off x="2228850" y="1228725"/>
            <a:ext cx="571500" cy="889944"/>
          </a:xfrm>
          <a:prstGeom prst="downArrow">
            <a:avLst/>
          </a:prstGeom>
          <a:no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CO" sz="1200"/>
              <a:t>EPSD</a:t>
            </a:r>
            <a:endParaRPr lang="es-CO"/>
          </a:p>
        </p:txBody>
      </p:sp>
      <p:sp>
        <p:nvSpPr>
          <p:cNvPr id="18" name="Flecha: hacia abajo 17">
            <a:extLst>
              <a:ext uri="{FF2B5EF4-FFF2-40B4-BE49-F238E27FC236}">
                <a16:creationId xmlns:a16="http://schemas.microsoft.com/office/drawing/2014/main" id="{B7ACC8FE-9630-4153-832A-E122FFD94D42}"/>
              </a:ext>
            </a:extLst>
          </p:cNvPr>
          <p:cNvSpPr/>
          <p:nvPr/>
        </p:nvSpPr>
        <p:spPr>
          <a:xfrm>
            <a:off x="3152480" y="1196179"/>
            <a:ext cx="571500" cy="889944"/>
          </a:xfrm>
          <a:prstGeom prst="downArrow">
            <a:avLst/>
          </a:prstGeom>
          <a:no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CO" sz="1100"/>
              <a:t>OTROS</a:t>
            </a:r>
            <a:endParaRPr lang="es-CO" sz="1200"/>
          </a:p>
        </p:txBody>
      </p:sp>
      <p:pic>
        <p:nvPicPr>
          <p:cNvPr id="19" name="Imagen 18">
            <a:extLst>
              <a:ext uri="{FF2B5EF4-FFF2-40B4-BE49-F238E27FC236}">
                <a16:creationId xmlns:a16="http://schemas.microsoft.com/office/drawing/2014/main" id="{DB09B91E-A2A4-4D9A-8226-DD7169BBE4AA}"/>
              </a:ext>
            </a:extLst>
          </p:cNvPr>
          <p:cNvPicPr>
            <a:picLocks noChangeAspect="1"/>
          </p:cNvPicPr>
          <p:nvPr/>
        </p:nvPicPr>
        <p:blipFill>
          <a:blip r:embed="rId34">
            <a:extLst>
              <a:ext uri="{BEBA8EAE-BF5A-486C-A8C5-ECC9F3942E4B}">
                <a14:imgProps xmlns:a14="http://schemas.microsoft.com/office/drawing/2010/main">
                  <a14:imgLayer r:embed="rId3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82751382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2463007" y="654248"/>
            <a:ext cx="11046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000" b="1"/>
              <a:t>ESTABLECIMIENTO DE LAS METAS DE CARGA CONTAMINANTE (Art.2.2.9.7.3.4)</a:t>
            </a:r>
            <a:endParaRPr lang="es-CO" sz="2000" b="1"/>
          </a:p>
        </p:txBody>
      </p:sp>
      <p:pic>
        <p:nvPicPr>
          <p:cNvPr id="9" name="Imagen 8">
            <a:extLst>
              <a:ext uri="{FF2B5EF4-FFF2-40B4-BE49-F238E27FC236}">
                <a16:creationId xmlns:a16="http://schemas.microsoft.com/office/drawing/2014/main" id="{73D24D12-A177-4184-8067-81F6E1297F93}"/>
              </a:ext>
            </a:extLst>
          </p:cNvPr>
          <p:cNvPicPr>
            <a:picLocks noChangeAspect="1"/>
          </p:cNvPicPr>
          <p:nvPr/>
        </p:nvPicPr>
        <p:blipFill>
          <a:blip r:embed="rId4"/>
          <a:stretch>
            <a:fillRect/>
          </a:stretch>
        </p:blipFill>
        <p:spPr>
          <a:xfrm>
            <a:off x="1011627" y="1406904"/>
            <a:ext cx="8789598" cy="4796847"/>
          </a:xfrm>
          <a:prstGeom prst="rect">
            <a:avLst/>
          </a:prstGeom>
        </p:spPr>
      </p:pic>
      <p:pic>
        <p:nvPicPr>
          <p:cNvPr id="11" name="Imagen 10">
            <a:extLst>
              <a:ext uri="{FF2B5EF4-FFF2-40B4-BE49-F238E27FC236}">
                <a16:creationId xmlns:a16="http://schemas.microsoft.com/office/drawing/2014/main" id="{C25A49AB-7A64-42C8-A36B-E8839D5987A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104021627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METAS DE CARGAS VS CALIDAD DEL CUERPO DE AGUA</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6" name="Tabla 5">
            <a:extLst>
              <a:ext uri="{FF2B5EF4-FFF2-40B4-BE49-F238E27FC236}">
                <a16:creationId xmlns:a16="http://schemas.microsoft.com/office/drawing/2014/main" id="{4337D985-4F01-4593-B571-494D8BC005EC}"/>
              </a:ext>
            </a:extLst>
          </p:cNvPr>
          <p:cNvGraphicFramePr>
            <a:graphicFrameLocks noGrp="1"/>
          </p:cNvGraphicFramePr>
          <p:nvPr>
            <p:extLst>
              <p:ext uri="{D42A27DB-BD31-4B8C-83A1-F6EECF244321}">
                <p14:modId xmlns:p14="http://schemas.microsoft.com/office/powerpoint/2010/main" val="1991662031"/>
              </p:ext>
            </p:extLst>
          </p:nvPr>
        </p:nvGraphicFramePr>
        <p:xfrm>
          <a:off x="464695" y="1058317"/>
          <a:ext cx="11152873" cy="5597318"/>
        </p:xfrm>
        <a:graphic>
          <a:graphicData uri="http://schemas.openxmlformats.org/drawingml/2006/table">
            <a:tbl>
              <a:tblPr>
                <a:tableStyleId>{BDBED569-4797-4DF1-A0F4-6AAB3CD982D8}</a:tableStyleId>
              </a:tblPr>
              <a:tblGrid>
                <a:gridCol w="1408782">
                  <a:extLst>
                    <a:ext uri="{9D8B030D-6E8A-4147-A177-3AD203B41FA5}">
                      <a16:colId xmlns:a16="http://schemas.microsoft.com/office/drawing/2014/main" val="941755867"/>
                    </a:ext>
                  </a:extLst>
                </a:gridCol>
                <a:gridCol w="1682716">
                  <a:extLst>
                    <a:ext uri="{9D8B030D-6E8A-4147-A177-3AD203B41FA5}">
                      <a16:colId xmlns:a16="http://schemas.microsoft.com/office/drawing/2014/main" val="3568409329"/>
                    </a:ext>
                  </a:extLst>
                </a:gridCol>
                <a:gridCol w="1408782">
                  <a:extLst>
                    <a:ext uri="{9D8B030D-6E8A-4147-A177-3AD203B41FA5}">
                      <a16:colId xmlns:a16="http://schemas.microsoft.com/office/drawing/2014/main" val="3254730354"/>
                    </a:ext>
                  </a:extLst>
                </a:gridCol>
                <a:gridCol w="1304431">
                  <a:extLst>
                    <a:ext uri="{9D8B030D-6E8A-4147-A177-3AD203B41FA5}">
                      <a16:colId xmlns:a16="http://schemas.microsoft.com/office/drawing/2014/main" val="14309142"/>
                    </a:ext>
                  </a:extLst>
                </a:gridCol>
                <a:gridCol w="2087088">
                  <a:extLst>
                    <a:ext uri="{9D8B030D-6E8A-4147-A177-3AD203B41FA5}">
                      <a16:colId xmlns:a16="http://schemas.microsoft.com/office/drawing/2014/main" val="4020879849"/>
                    </a:ext>
                  </a:extLst>
                </a:gridCol>
                <a:gridCol w="2087088">
                  <a:extLst>
                    <a:ext uri="{9D8B030D-6E8A-4147-A177-3AD203B41FA5}">
                      <a16:colId xmlns:a16="http://schemas.microsoft.com/office/drawing/2014/main" val="531566749"/>
                    </a:ext>
                  </a:extLst>
                </a:gridCol>
                <a:gridCol w="1173986">
                  <a:extLst>
                    <a:ext uri="{9D8B030D-6E8A-4147-A177-3AD203B41FA5}">
                      <a16:colId xmlns:a16="http://schemas.microsoft.com/office/drawing/2014/main" val="1936711633"/>
                    </a:ext>
                  </a:extLst>
                </a:gridCol>
              </a:tblGrid>
              <a:tr h="142828">
                <a:tc rowSpan="2">
                  <a:txBody>
                    <a:bodyPr vert="horz" wrap="square"/>
                    <a:lstStyle/>
                    <a:p>
                      <a:pPr algn="ctr" rtl="0" fontAlgn="ctr"/>
                      <a:r>
                        <a:rPr lang="es-CO" sz="900" u="none" strike="noStrike">
                          <a:effectLst/>
                        </a:rPr>
                        <a:t>SUBZONA HIDROGRAFICA</a:t>
                      </a:r>
                      <a:endParaRPr lang="es-CO" sz="900" b="1" i="0" u="none" strike="noStrike">
                        <a:solidFill>
                          <a:srgbClr val="000000"/>
                        </a:solidFill>
                        <a:effectLst/>
                        <a:latin typeface="Arial" panose="020b0604020202020204" pitchFamily="34" charset="0"/>
                      </a:endParaRPr>
                    </a:p>
                  </a:txBody>
                  <a:tcPr marL="3962" marR="3962" marT="3962" marB="0" anchor="ctr"/>
                </a:tc>
                <a:tc rowSpan="2">
                  <a:txBody>
                    <a:bodyPr vert="horz" wrap="square"/>
                    <a:lstStyle/>
                    <a:p>
                      <a:pPr algn="ctr" rtl="0" fontAlgn="ctr"/>
                      <a:r>
                        <a:rPr lang="es-CO" sz="900" u="none" strike="noStrike">
                          <a:effectLst/>
                        </a:rPr>
                        <a:t>MUNICIPIO</a:t>
                      </a:r>
                      <a:endParaRPr lang="es-CO" sz="900" b="1" i="0" u="none" strike="noStrike">
                        <a:solidFill>
                          <a:srgbClr val="000000"/>
                        </a:solidFill>
                        <a:effectLst/>
                        <a:latin typeface="Arial" panose="020b0604020202020204" pitchFamily="34" charset="0"/>
                      </a:endParaRPr>
                    </a:p>
                  </a:txBody>
                  <a:tcPr marL="3962" marR="3962" marT="3962" marB="0" anchor="ctr"/>
                </a:tc>
                <a:tc gridSpan="2">
                  <a:txBody>
                    <a:bodyPr vert="horz" wrap="square"/>
                    <a:lstStyle/>
                    <a:p>
                      <a:pPr algn="ctr" rtl="0" fontAlgn="ctr"/>
                      <a:r>
                        <a:rPr lang="es-CO" sz="900" u="none" strike="noStrike">
                          <a:effectLst/>
                        </a:rPr>
                        <a:t>LINEA BASE DE CALIDAD</a:t>
                      </a:r>
                      <a:endParaRPr lang="es-CO" sz="900" b="1" i="0" u="none" strike="noStrike">
                        <a:solidFill>
                          <a:srgbClr val="000000"/>
                        </a:solidFill>
                        <a:effectLst/>
                        <a:latin typeface="Arial" pitchFamily="34" charset="0"/>
                      </a:endParaRPr>
                    </a:p>
                  </a:txBody>
                  <a:tcPr marL="3962" marR="3962" marT="3962" marB="0" anchor="ctr"/>
                </a:tc>
                <a:tc hMerge="1">
                  <a:txBody>
                    <a:bodyPr vert="horz" wrap="square"/>
                    <a:lstStyle/>
                    <a:p>
                      <a:endParaRPr lang="es-CO"/>
                    </a:p>
                  </a:txBody>
                  <a:tcPr/>
                </a:tc>
                <a:tc gridSpan="3">
                  <a:txBody>
                    <a:bodyPr vert="horz" wrap="square"/>
                    <a:lstStyle/>
                    <a:p>
                      <a:pPr algn="ctr" rtl="0" fontAlgn="ctr"/>
                      <a:r>
                        <a:rPr lang="es-MX" sz="900" u="none" strike="noStrike">
                          <a:effectLst/>
                        </a:rPr>
                        <a:t>OBJETIVOS DE CALIDAD 10 AÑOS</a:t>
                      </a:r>
                      <a:endParaRPr lang="es-MX" sz="900" b="1" i="0" u="none" strike="noStrike">
                        <a:solidFill>
                          <a:srgbClr val="000000"/>
                        </a:solidFill>
                        <a:effectLst/>
                        <a:latin typeface="Arial" pitchFamily="34" charset="0"/>
                      </a:endParaRPr>
                    </a:p>
                  </a:txBody>
                  <a:tcPr marL="3962" marR="3962" marT="3962" marB="0" anchor="ct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09706506"/>
                  </a:ext>
                </a:extLst>
              </a:tr>
              <a:tr h="282037">
                <a:tc vMerge="1">
                  <a:txBody>
                    <a:bodyPr vert="horz" wrap="square"/>
                    <a:lstStyle/>
                    <a:p>
                      <a:endParaRPr lang="es-CO"/>
                    </a:p>
                  </a:txBody>
                  <a:tcPr/>
                </a:tc>
                <a:tc vMerge="1">
                  <a:txBody>
                    <a:bodyPr vert="horz" wrap="square"/>
                    <a:lstStyle/>
                    <a:p>
                      <a:endParaRPr lang="es-CO"/>
                    </a:p>
                  </a:txBody>
                  <a:tcPr/>
                </a:tc>
                <a:tc>
                  <a:txBody>
                    <a:bodyPr vert="horz" wrap="square"/>
                    <a:lstStyle/>
                    <a:p>
                      <a:pPr algn="ctr" rtl="0" fontAlgn="ctr"/>
                      <a:r>
                        <a:rPr lang="es-CO" sz="900" u="none" strike="noStrike">
                          <a:effectLst/>
                        </a:rPr>
                        <a:t>Uso actual</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Calidad actual parámetros</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Uso potencial</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Calidad parámetros</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Capacidad de carga</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2493108847"/>
                  </a:ext>
                </a:extLst>
              </a:tr>
              <a:tr h="838874">
                <a:tc>
                  <a:txBody>
                    <a:bodyPr vert="horz" wrap="square"/>
                    <a:lstStyle/>
                    <a:p>
                      <a:pPr algn="ctr" fontAlgn="ctr"/>
                      <a:r>
                        <a:rPr lang="es-MX" sz="900" u="none" strike="noStrike">
                          <a:effectLst/>
                        </a:rPr>
                        <a:t>Afluentes Directos Río Lebrija Medio </a:t>
                      </a:r>
                      <a:endParaRPr lang="es-MX"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MX" sz="900" u="none" strike="noStrike">
                          <a:effectLst/>
                        </a:rPr>
                        <a:t>Puerto Wilches y Sabana de Torres</a:t>
                      </a:r>
                      <a:endParaRPr lang="es-MX" sz="900" b="0" i="0" u="none" strike="noStrike">
                        <a:solidFill>
                          <a:srgbClr val="000000"/>
                        </a:solidFill>
                        <a:effectLst/>
                        <a:latin typeface="Arial"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13.1</a:t>
                      </a:r>
                      <a:br>
                        <a:rPr lang="es-CO" sz="900" u="none" strike="noStrike">
                          <a:effectLst/>
                        </a:rPr>
                      </a:br>
                      <a:r>
                        <a:rPr lang="es-CO" sz="900" u="none" strike="noStrike">
                          <a:effectLst/>
                        </a:rPr>
                        <a:t>SST = 53.0</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8,4 mg/L</a:t>
                      </a:r>
                      <a:br>
                        <a:rPr lang="es-CO" sz="900" u="none" strike="noStrike">
                          <a:effectLst/>
                        </a:rPr>
                      </a:br>
                      <a:r>
                        <a:rPr lang="es-CO" sz="900" u="none" strike="noStrike">
                          <a:effectLst/>
                        </a:rPr>
                        <a:t>SST = 3,2 mg/L</a:t>
                      </a:r>
                      <a:br>
                        <a:rPr lang="es-CO" sz="900" u="none" strike="noStrike">
                          <a:effectLst/>
                        </a:rPr>
                      </a:br>
                      <a:r>
                        <a:rPr lang="es-CO" sz="900" u="none" strike="noStrike">
                          <a:effectLst/>
                        </a:rPr>
                        <a:t>OD= 5,7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 10.000.000</a:t>
                      </a:r>
                      <a:br>
                        <a:rPr lang="es-CO" sz="900" u="none" strike="noStrike">
                          <a:effectLst/>
                        </a:rPr>
                      </a:br>
                      <a:r>
                        <a:rPr lang="es-CO" sz="900" u="none" strike="noStrike">
                          <a:effectLst/>
                        </a:rPr>
                        <a:t>SSED= 3,2</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1.73</a:t>
                      </a:r>
                      <a:br>
                        <a:rPr lang="es-CO" sz="900" u="none" strike="noStrike">
                          <a:effectLst/>
                        </a:rPr>
                      </a:br>
                      <a:r>
                        <a:rPr lang="es-CO" sz="900" u="none" strike="noStrike">
                          <a:effectLst/>
                        </a:rPr>
                        <a:t>SST = 8.56</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546173899"/>
                  </a:ext>
                </a:extLst>
              </a:tr>
              <a:tr h="838874">
                <a:tc>
                  <a:txBody>
                    <a:bodyPr vert="horz" wrap="square"/>
                    <a:lstStyle/>
                    <a:p>
                      <a:pPr algn="ctr" fontAlgn="ctr"/>
                      <a:r>
                        <a:rPr lang="es-CO" sz="900" u="none" strike="noStrike">
                          <a:effectLst/>
                        </a:rPr>
                        <a:t>Directos al Magdalena Medio </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Cimitarra</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2.74</a:t>
                      </a:r>
                      <a:br>
                        <a:rPr lang="es-CO" sz="900" u="none" strike="noStrike">
                          <a:effectLst/>
                        </a:rPr>
                      </a:br>
                      <a:r>
                        <a:rPr lang="es-CO" sz="900" u="none" strike="noStrike">
                          <a:effectLst/>
                        </a:rPr>
                        <a:t>SST = 44.9</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5,6 mg/L</a:t>
                      </a:r>
                      <a:br>
                        <a:rPr lang="es-CO" sz="900" u="none" strike="noStrike">
                          <a:effectLst/>
                        </a:rPr>
                      </a:br>
                      <a:r>
                        <a:rPr lang="es-CO" sz="900" u="none" strike="noStrike">
                          <a:effectLst/>
                        </a:rPr>
                        <a:t>SST = 218,6 mg/L</a:t>
                      </a:r>
                      <a:br>
                        <a:rPr lang="es-CO" sz="900" u="none" strike="noStrike">
                          <a:effectLst/>
                        </a:rPr>
                      </a:br>
                      <a:r>
                        <a:rPr lang="es-CO" sz="900" u="none" strike="noStrike">
                          <a:effectLst/>
                        </a:rPr>
                        <a:t>OD= 6,05mg/L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 10.000.000</a:t>
                      </a:r>
                      <a:br>
                        <a:rPr lang="es-CO" sz="900" u="none" strike="noStrike">
                          <a:effectLst/>
                        </a:rPr>
                      </a:br>
                      <a:r>
                        <a:rPr lang="es-CO" sz="900" u="none" strike="noStrike">
                          <a:effectLst/>
                        </a:rPr>
                        <a:t>SSED= 218,6</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4.83</a:t>
                      </a:r>
                      <a:br>
                        <a:rPr lang="es-CO" sz="900" u="none" strike="noStrike">
                          <a:effectLst/>
                        </a:rPr>
                      </a:br>
                      <a:r>
                        <a:rPr lang="es-CO" sz="900" u="none" strike="noStrike">
                          <a:effectLst/>
                        </a:rPr>
                        <a:t>SST = 57.68</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2810783713"/>
                  </a:ext>
                </a:extLst>
              </a:tr>
              <a:tr h="978083">
                <a:tc>
                  <a:txBody>
                    <a:bodyPr vert="horz" wrap="square"/>
                    <a:lstStyle/>
                    <a:p>
                      <a:pPr algn="ctr" fontAlgn="ctr"/>
                      <a:r>
                        <a:rPr lang="es-CO" sz="900" u="none" strike="noStrike">
                          <a:effectLst/>
                        </a:rPr>
                        <a:t>Río Bajo Chicamocha</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Aratoca, Carcasí, Cepita, Carrito, Concepción, Enciso; Guaca, Jordan; Malaga, Molagavita, Onzaga, San Andres; San Joaquin, San José de Miranda, San Miguel Y Santa barbara</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2.06</a:t>
                      </a:r>
                      <a:br>
                        <a:rPr lang="es-CO" sz="900" u="none" strike="noStrike">
                          <a:effectLst/>
                        </a:rPr>
                      </a:br>
                      <a:r>
                        <a:rPr lang="es-CO" sz="900" u="none" strike="noStrike">
                          <a:effectLst/>
                        </a:rPr>
                        <a:t>SST = 1722</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5,6 mg/L</a:t>
                      </a:r>
                      <a:br>
                        <a:rPr lang="es-CO" sz="900" u="none" strike="noStrike">
                          <a:effectLst/>
                        </a:rPr>
                      </a:br>
                      <a:r>
                        <a:rPr lang="es-CO" sz="900" u="none" strike="noStrike">
                          <a:effectLst/>
                        </a:rPr>
                        <a:t>SST = 2,6 mg/L</a:t>
                      </a:r>
                      <a:br>
                        <a:rPr lang="es-CO" sz="900" u="none" strike="noStrike">
                          <a:effectLst/>
                        </a:rPr>
                      </a:br>
                      <a:r>
                        <a:rPr lang="es-CO" sz="900" u="none" strike="noStrike">
                          <a:effectLst/>
                        </a:rPr>
                        <a:t>OD= 6,05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 10.000.000</a:t>
                      </a:r>
                      <a:br>
                        <a:rPr lang="es-CO" sz="900" u="none" strike="noStrike">
                          <a:effectLst/>
                        </a:rPr>
                      </a:br>
                      <a:r>
                        <a:rPr lang="es-CO" sz="900" u="none" strike="noStrike">
                          <a:effectLst/>
                        </a:rPr>
                        <a:t>SSED= 2,6</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1.23</a:t>
                      </a:r>
                      <a:br>
                        <a:rPr lang="es-CO" sz="900" u="none" strike="noStrike">
                          <a:effectLst/>
                        </a:rPr>
                      </a:br>
                      <a:r>
                        <a:rPr lang="es-CO" sz="900" u="none" strike="noStrike">
                          <a:effectLst/>
                        </a:rPr>
                        <a:t>SST = 86.73</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3908743029"/>
                  </a:ext>
                </a:extLst>
              </a:tr>
              <a:tr h="838874">
                <a:tc>
                  <a:txBody>
                    <a:bodyPr vert="horz" wrap="square"/>
                    <a:lstStyle/>
                    <a:p>
                      <a:pPr algn="ctr" fontAlgn="ctr"/>
                      <a:r>
                        <a:rPr lang="es-CO" sz="900" u="none" strike="noStrike">
                          <a:effectLst/>
                        </a:rPr>
                        <a:t>Río Carare Minero </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Albania, Bolivar, Cimitarra, El Peñon,Florian, La belleza, Landazuri, Puerto parra, Sucre </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2.3</a:t>
                      </a:r>
                      <a:br>
                        <a:rPr lang="es-CO" sz="900" u="none" strike="noStrike">
                          <a:effectLst/>
                        </a:rPr>
                      </a:br>
                      <a:r>
                        <a:rPr lang="es-CO" sz="900" u="none" strike="noStrike">
                          <a:effectLst/>
                        </a:rPr>
                        <a:t>SST = 48.4</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1,3 mg/L</a:t>
                      </a:r>
                      <a:br>
                        <a:rPr lang="es-CO" sz="900" u="none" strike="noStrike">
                          <a:effectLst/>
                        </a:rPr>
                      </a:br>
                      <a:r>
                        <a:rPr lang="es-CO" sz="900" u="none" strike="noStrike">
                          <a:effectLst/>
                        </a:rPr>
                        <a:t>SST = 8 mg/L</a:t>
                      </a:r>
                      <a:br>
                        <a:rPr lang="es-CO" sz="900" u="none" strike="noStrike">
                          <a:effectLst/>
                        </a:rPr>
                      </a:br>
                      <a:r>
                        <a:rPr lang="es-CO" sz="900" u="none" strike="noStrike">
                          <a:effectLst/>
                        </a:rPr>
                        <a:t>OD= 4 mg/L</a:t>
                      </a:r>
                      <a:br>
                        <a:rPr lang="es-CO" sz="900" u="none" strike="noStrike">
                          <a:effectLst/>
                        </a:rPr>
                      </a:br>
                      <a:r>
                        <a:rPr lang="es-CO" sz="900" u="none" strike="noStrike">
                          <a:effectLst/>
                        </a:rPr>
                        <a:t>G&amp;A = 0</a:t>
                      </a:r>
                      <a:br>
                        <a:rPr lang="es-CO" sz="900" u="none" strike="noStrike">
                          <a:effectLst/>
                        </a:rPr>
                      </a:br>
                      <a:r>
                        <a:rPr lang="es-CO" sz="900" u="none" strike="noStrike">
                          <a:effectLst/>
                        </a:rPr>
                        <a:t>C.F= ≤ 1.000.000</a:t>
                      </a:r>
                      <a:br>
                        <a:rPr lang="es-CO" sz="900" u="none" strike="noStrike">
                          <a:effectLst/>
                        </a:rPr>
                      </a:br>
                      <a:r>
                        <a:rPr lang="es-CO" sz="900" u="none" strike="noStrike">
                          <a:effectLst/>
                        </a:rPr>
                        <a:t>SSED= Ausente</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0.58</a:t>
                      </a:r>
                      <a:br>
                        <a:rPr lang="es-CO" sz="900" u="none" strike="noStrike">
                          <a:effectLst/>
                        </a:rPr>
                      </a:br>
                      <a:r>
                        <a:rPr lang="es-CO" sz="900" u="none" strike="noStrike">
                          <a:effectLst/>
                        </a:rPr>
                        <a:t>SST = 11.96</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4076306594"/>
                  </a:ext>
                </a:extLst>
              </a:tr>
              <a:tr h="838874">
                <a:tc>
                  <a:txBody>
                    <a:bodyPr vert="horz" wrap="square"/>
                    <a:lstStyle/>
                    <a:p>
                      <a:pPr algn="ctr" fontAlgn="ctr"/>
                      <a:r>
                        <a:rPr lang="es-CO" sz="900" u="none" strike="noStrike">
                          <a:effectLst/>
                        </a:rPr>
                        <a:t>Río Fonce</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Charala, Coromoro, Curiti, El paramo, Encino, Mogotes, Ocamonte, Pinchote, San Gil, Socorro, Valle de San Jose</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1.54</a:t>
                      </a:r>
                      <a:br>
                        <a:rPr lang="es-CO" sz="900" u="none" strike="noStrike">
                          <a:effectLst/>
                        </a:rPr>
                      </a:br>
                      <a:r>
                        <a:rPr lang="es-CO" sz="900" u="none" strike="noStrike">
                          <a:effectLst/>
                        </a:rPr>
                        <a:t>SST = 30,2</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8,4 mg/L</a:t>
                      </a:r>
                      <a:br>
                        <a:rPr lang="es-CO" sz="900" u="none" strike="noStrike">
                          <a:effectLst/>
                        </a:rPr>
                      </a:br>
                      <a:r>
                        <a:rPr lang="es-CO" sz="900" u="none" strike="noStrike">
                          <a:effectLst/>
                        </a:rPr>
                        <a:t>SST =  3,2 mg/L</a:t>
                      </a:r>
                      <a:br>
                        <a:rPr lang="es-CO" sz="900" u="none" strike="noStrike">
                          <a:effectLst/>
                        </a:rPr>
                      </a:br>
                      <a:r>
                        <a:rPr lang="es-CO" sz="900" u="none" strike="noStrike">
                          <a:effectLst/>
                        </a:rPr>
                        <a:t>OD= 5,7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 10.000.000</a:t>
                      </a:r>
                      <a:br>
                        <a:rPr lang="es-CO" sz="900" u="none" strike="noStrike">
                          <a:effectLst/>
                        </a:rPr>
                      </a:br>
                      <a:r>
                        <a:rPr lang="es-CO" sz="900" u="none" strike="noStrike">
                          <a:effectLst/>
                        </a:rPr>
                        <a:t>SSED= 3.2</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1.62</a:t>
                      </a:r>
                      <a:br>
                        <a:rPr lang="es-CO" sz="900" u="none" strike="noStrike">
                          <a:effectLst/>
                        </a:rPr>
                      </a:br>
                      <a:r>
                        <a:rPr lang="es-CO" sz="900" u="none" strike="noStrike">
                          <a:effectLst/>
                        </a:rPr>
                        <a:t>SST = 37.75</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859166815"/>
                  </a:ext>
                </a:extLst>
              </a:tr>
              <a:tr h="838874">
                <a:tc>
                  <a:txBody>
                    <a:bodyPr vert="horz" wrap="square"/>
                    <a:lstStyle/>
                    <a:p>
                      <a:pPr algn="ctr" fontAlgn="ctr"/>
                      <a:r>
                        <a:rPr lang="es-CO" sz="900" u="none" strike="noStrike">
                          <a:effectLst/>
                        </a:rPr>
                        <a:t>Río Medio Chicamocha</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Capitanejo, Macaravita</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2.71</a:t>
                      </a:r>
                      <a:br>
                        <a:rPr lang="es-CO" sz="900" u="none" strike="noStrike">
                          <a:effectLst/>
                        </a:rPr>
                      </a:br>
                      <a:r>
                        <a:rPr lang="es-CO" sz="900" u="none" strike="noStrike">
                          <a:effectLst/>
                        </a:rPr>
                        <a:t>SST = 227</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5,6 mg/L</a:t>
                      </a:r>
                      <a:br>
                        <a:rPr lang="es-CO" sz="900" u="none" strike="noStrike">
                          <a:effectLst/>
                        </a:rPr>
                      </a:br>
                      <a:r>
                        <a:rPr lang="es-CO" sz="900" u="none" strike="noStrike">
                          <a:effectLst/>
                        </a:rPr>
                        <a:t>SST = 2,6 mg/L</a:t>
                      </a:r>
                      <a:br>
                        <a:rPr lang="es-CO" sz="900" u="none" strike="noStrike">
                          <a:effectLst/>
                        </a:rPr>
                      </a:br>
                      <a:r>
                        <a:rPr lang="es-CO" sz="900" u="none" strike="noStrike">
                          <a:effectLst/>
                        </a:rPr>
                        <a:t>OD= 6,05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 10.000.000</a:t>
                      </a:r>
                      <a:br>
                        <a:rPr lang="es-CO" sz="900" u="none" strike="noStrike">
                          <a:effectLst/>
                        </a:rPr>
                      </a:br>
                      <a:r>
                        <a:rPr lang="es-CO" sz="900" u="none" strike="noStrike">
                          <a:effectLst/>
                        </a:rPr>
                        <a:t>SSED= 2,6</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2.51</a:t>
                      </a:r>
                      <a:br>
                        <a:rPr lang="es-CO" sz="900" u="none" strike="noStrike">
                          <a:effectLst/>
                        </a:rPr>
                      </a:br>
                      <a:r>
                        <a:rPr lang="es-CO" sz="900" u="none" strike="noStrike">
                          <a:effectLst/>
                        </a:rPr>
                        <a:t>SST = 145.44</a:t>
                      </a:r>
                      <a:endParaRPr lang="es-CO" sz="900" b="0" i="0" u="none" strike="noStrike">
                        <a:solidFill>
                          <a:srgbClr val="000000"/>
                        </a:solidFill>
                        <a:effectLst/>
                        <a:latin typeface="Arial" pitchFamily="34" charset="0"/>
                      </a:endParaRPr>
                    </a:p>
                  </a:txBody>
                  <a:tcPr marL="3962" marR="3962" marT="3962" marB="0" anchor="ctr"/>
                </a:tc>
                <a:extLst>
                  <a:ext uri="{0D108BD9-81ED-4DB2-BD59-A6C34878D82A}">
                    <a16:rowId xmlns:a16="http://schemas.microsoft.com/office/drawing/2014/main" val="347567368"/>
                  </a:ext>
                </a:extLst>
              </a:tr>
            </a:tbl>
          </a:graphicData>
        </a:graphic>
      </p:graphicFrame>
    </p:spTree>
    <p:extLst>
      <p:ext uri="{BB962C8B-B14F-4D97-AF65-F5344CB8AC3E}">
        <p14:creationId xmlns:p14="http://schemas.microsoft.com/office/powerpoint/2010/main" val="381745328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METAS DE CARGAS VS CALIDAD DEL CUERPO DE AGUA</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2C0C327B-022C-4F3D-946E-74FB3941B64A}"/>
              </a:ext>
            </a:extLst>
          </p:cNvPr>
          <p:cNvGraphicFramePr>
            <a:graphicFrameLocks noGrp="1"/>
          </p:cNvGraphicFramePr>
          <p:nvPr>
            <p:extLst>
              <p:ext uri="{D42A27DB-BD31-4B8C-83A1-F6EECF244321}">
                <p14:modId xmlns:p14="http://schemas.microsoft.com/office/powerpoint/2010/main" val="3919916672"/>
              </p:ext>
            </p:extLst>
          </p:nvPr>
        </p:nvGraphicFramePr>
        <p:xfrm>
          <a:off x="524656" y="1058317"/>
          <a:ext cx="11167673" cy="5522367"/>
        </p:xfrm>
        <a:graphic>
          <a:graphicData uri="http://schemas.openxmlformats.org/drawingml/2006/table">
            <a:tbl>
              <a:tblPr>
                <a:tableStyleId>{BDBED569-4797-4DF1-A0F4-6AAB3CD982D8}</a:tableStyleId>
              </a:tblPr>
              <a:tblGrid>
                <a:gridCol w="1410653">
                  <a:extLst>
                    <a:ext uri="{9D8B030D-6E8A-4147-A177-3AD203B41FA5}">
                      <a16:colId xmlns:a16="http://schemas.microsoft.com/office/drawing/2014/main" val="3959107745"/>
                    </a:ext>
                  </a:extLst>
                </a:gridCol>
                <a:gridCol w="1684948">
                  <a:extLst>
                    <a:ext uri="{9D8B030D-6E8A-4147-A177-3AD203B41FA5}">
                      <a16:colId xmlns:a16="http://schemas.microsoft.com/office/drawing/2014/main" val="2384991491"/>
                    </a:ext>
                  </a:extLst>
                </a:gridCol>
                <a:gridCol w="1410653">
                  <a:extLst>
                    <a:ext uri="{9D8B030D-6E8A-4147-A177-3AD203B41FA5}">
                      <a16:colId xmlns:a16="http://schemas.microsoft.com/office/drawing/2014/main" val="1530858688"/>
                    </a:ext>
                  </a:extLst>
                </a:gridCol>
                <a:gridCol w="1306161">
                  <a:extLst>
                    <a:ext uri="{9D8B030D-6E8A-4147-A177-3AD203B41FA5}">
                      <a16:colId xmlns:a16="http://schemas.microsoft.com/office/drawing/2014/main" val="2517562540"/>
                    </a:ext>
                  </a:extLst>
                </a:gridCol>
                <a:gridCol w="2089857">
                  <a:extLst>
                    <a:ext uri="{9D8B030D-6E8A-4147-A177-3AD203B41FA5}">
                      <a16:colId xmlns:a16="http://schemas.microsoft.com/office/drawing/2014/main" val="684121603"/>
                    </a:ext>
                  </a:extLst>
                </a:gridCol>
                <a:gridCol w="2089857">
                  <a:extLst>
                    <a:ext uri="{9D8B030D-6E8A-4147-A177-3AD203B41FA5}">
                      <a16:colId xmlns:a16="http://schemas.microsoft.com/office/drawing/2014/main" val="1851364678"/>
                    </a:ext>
                  </a:extLst>
                </a:gridCol>
                <a:gridCol w="1175544">
                  <a:extLst>
                    <a:ext uri="{9D8B030D-6E8A-4147-A177-3AD203B41FA5}">
                      <a16:colId xmlns:a16="http://schemas.microsoft.com/office/drawing/2014/main" val="2740888354"/>
                    </a:ext>
                  </a:extLst>
                </a:gridCol>
              </a:tblGrid>
              <a:tr h="148393">
                <a:tc rowSpan="2">
                  <a:txBody>
                    <a:bodyPr vert="horz" wrap="square"/>
                    <a:lstStyle/>
                    <a:p>
                      <a:pPr algn="ctr" rtl="0" fontAlgn="ctr"/>
                      <a:r>
                        <a:rPr lang="es-CO" sz="900" u="none" strike="noStrike">
                          <a:effectLst/>
                        </a:rPr>
                        <a:t>SUBZONA HIDROGRAFICA</a:t>
                      </a:r>
                      <a:endParaRPr lang="es-CO" sz="900" b="1" i="0" u="none" strike="noStrike">
                        <a:solidFill>
                          <a:srgbClr val="000000"/>
                        </a:solidFill>
                        <a:effectLst/>
                        <a:latin typeface="Arial" panose="020b0604020202020204" pitchFamily="34" charset="0"/>
                      </a:endParaRPr>
                    </a:p>
                  </a:txBody>
                  <a:tcPr marL="3962" marR="3962" marT="3962" marB="0" anchor="ctr"/>
                </a:tc>
                <a:tc rowSpan="2">
                  <a:txBody>
                    <a:bodyPr vert="horz" wrap="square"/>
                    <a:lstStyle/>
                    <a:p>
                      <a:pPr algn="ctr" rtl="0" fontAlgn="ctr"/>
                      <a:r>
                        <a:rPr lang="es-CO" sz="900" u="none" strike="noStrike">
                          <a:effectLst/>
                        </a:rPr>
                        <a:t>MUNICIPIO</a:t>
                      </a:r>
                      <a:endParaRPr lang="es-CO" sz="900" b="1" i="0" u="none" strike="noStrike">
                        <a:solidFill>
                          <a:srgbClr val="000000"/>
                        </a:solidFill>
                        <a:effectLst/>
                        <a:latin typeface="Arial" panose="020b0604020202020204" pitchFamily="34" charset="0"/>
                      </a:endParaRPr>
                    </a:p>
                  </a:txBody>
                  <a:tcPr marL="3962" marR="3962" marT="3962" marB="0" anchor="ctr"/>
                </a:tc>
                <a:tc gridSpan="2">
                  <a:txBody>
                    <a:bodyPr vert="horz" wrap="square"/>
                    <a:lstStyle/>
                    <a:p>
                      <a:pPr algn="ctr" rtl="0" fontAlgn="ctr"/>
                      <a:r>
                        <a:rPr lang="es-CO" sz="900" u="none" strike="noStrike">
                          <a:effectLst/>
                        </a:rPr>
                        <a:t>LINEA BASE DE CALIDAD</a:t>
                      </a:r>
                      <a:endParaRPr lang="es-CO" sz="900" b="1" i="0" u="none" strike="noStrike">
                        <a:solidFill>
                          <a:srgbClr val="000000"/>
                        </a:solidFill>
                        <a:effectLst/>
                        <a:latin typeface="Arial" panose="020b0604020202020204" pitchFamily="34" charset="0"/>
                      </a:endParaRPr>
                    </a:p>
                  </a:txBody>
                  <a:tcPr marL="3962" marR="3962" marT="3962" marB="0" anchor="ctr"/>
                </a:tc>
                <a:tc hMerge="1">
                  <a:txBody>
                    <a:bodyPr vert="horz" wrap="square"/>
                    <a:lstStyle/>
                    <a:p>
                      <a:endParaRPr lang="es-CO"/>
                    </a:p>
                  </a:txBody>
                  <a:tcPr/>
                </a:tc>
                <a:tc gridSpan="3">
                  <a:txBody>
                    <a:bodyPr vert="horz" wrap="square"/>
                    <a:lstStyle/>
                    <a:p>
                      <a:pPr algn="ctr" rtl="0" fontAlgn="ctr"/>
                      <a:r>
                        <a:rPr lang="es-MX" sz="900" u="none" strike="noStrike">
                          <a:effectLst/>
                        </a:rPr>
                        <a:t>OBJETIVOS DE CALIDAD 10 AÑOS</a:t>
                      </a:r>
                      <a:endParaRPr lang="es-MX" sz="900" b="1" i="0" u="none" strike="noStrike">
                        <a:solidFill>
                          <a:srgbClr val="000000"/>
                        </a:solidFill>
                        <a:effectLst/>
                        <a:latin typeface="Arial" panose="020b0604020202020204" pitchFamily="34" charset="0"/>
                      </a:endParaRPr>
                    </a:p>
                  </a:txBody>
                  <a:tcPr marL="3962" marR="3962" marT="3962" marB="0" anchor="ct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41321212"/>
                  </a:ext>
                </a:extLst>
              </a:tr>
              <a:tr h="293026">
                <a:tc vMerge="1">
                  <a:txBody>
                    <a:bodyPr vert="horz" wrap="square"/>
                    <a:lstStyle/>
                    <a:p>
                      <a:endParaRPr lang="es-CO"/>
                    </a:p>
                  </a:txBody>
                  <a:tcPr/>
                </a:tc>
                <a:tc vMerge="1">
                  <a:txBody>
                    <a:bodyPr vert="horz" wrap="square"/>
                    <a:lstStyle/>
                    <a:p>
                      <a:endParaRPr lang="es-CO"/>
                    </a:p>
                  </a:txBody>
                  <a:tcPr/>
                </a:tc>
                <a:tc>
                  <a:txBody>
                    <a:bodyPr vert="horz" wrap="square"/>
                    <a:lstStyle/>
                    <a:p>
                      <a:pPr algn="ctr" rtl="0" fontAlgn="ctr"/>
                      <a:r>
                        <a:rPr lang="es-CO" sz="900" u="none" strike="noStrike">
                          <a:effectLst/>
                        </a:rPr>
                        <a:t>Uso actual</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Calidad actual parámetros</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Uso potencial</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Calidad parámetros</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Capacidad de carga</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840857547"/>
                  </a:ext>
                </a:extLst>
              </a:tr>
              <a:tr h="871557">
                <a:tc>
                  <a:txBody>
                    <a:bodyPr vert="horz" wrap="square"/>
                    <a:lstStyle/>
                    <a:p>
                      <a:pPr algn="ctr" fontAlgn="ctr"/>
                      <a:r>
                        <a:rPr lang="es-CO" sz="900" u="none" strike="noStrike">
                          <a:effectLst/>
                        </a:rPr>
                        <a:t>Río Opón</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MX" sz="900" u="none" strike="noStrike">
                          <a:effectLst/>
                        </a:rPr>
                        <a:t>Barrancabermeja, Carmen de Chucuri, Landazuri, Puerto Parra, San Vicente, Santa Helena del Opón</a:t>
                      </a:r>
                      <a:endParaRPr lang="es-MX"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 1</a:t>
                      </a:r>
                      <a:br>
                        <a:rPr lang="es-CO" sz="900" u="none" strike="noStrike">
                          <a:effectLst/>
                        </a:rPr>
                      </a:br>
                      <a:r>
                        <a:rPr lang="es-CO" sz="900" u="none" strike="noStrike">
                          <a:effectLst/>
                        </a:rPr>
                        <a:t>SST = 118</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12,5 mg/L</a:t>
                      </a:r>
                      <a:br>
                        <a:rPr lang="es-CO" sz="900" u="none" strike="noStrike">
                          <a:effectLst/>
                        </a:rPr>
                      </a:br>
                      <a:r>
                        <a:rPr lang="es-CO" sz="900" u="none" strike="noStrike">
                          <a:effectLst/>
                        </a:rPr>
                        <a:t>SST = 8,4 mg/L</a:t>
                      </a:r>
                      <a:br>
                        <a:rPr lang="es-CO" sz="900" u="none" strike="noStrike">
                          <a:effectLst/>
                        </a:rPr>
                      </a:br>
                      <a:r>
                        <a:rPr lang="es-CO" sz="900" u="none" strike="noStrike">
                          <a:effectLst/>
                        </a:rPr>
                        <a:t>OD=  5,8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25</a:t>
                      </a:r>
                      <a:br>
                        <a:rPr lang="es-CO" sz="900" u="none" strike="noStrike">
                          <a:effectLst/>
                        </a:rPr>
                      </a:br>
                      <a:r>
                        <a:rPr lang="es-CO" sz="900" u="none" strike="noStrike">
                          <a:effectLst/>
                        </a:rPr>
                        <a:t>SSED= 8,4</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 1.60</a:t>
                      </a:r>
                      <a:br>
                        <a:rPr lang="es-CO" sz="900" u="none" strike="noStrike">
                          <a:effectLst/>
                        </a:rPr>
                      </a:br>
                      <a:r>
                        <a:rPr lang="es-CO" sz="900" u="none" strike="noStrike">
                          <a:effectLst/>
                        </a:rPr>
                        <a:t>SST = 52.08</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3798173281"/>
                  </a:ext>
                </a:extLst>
              </a:tr>
              <a:tr h="871557">
                <a:tc>
                  <a:txBody>
                    <a:bodyPr vert="horz" wrap="square"/>
                    <a:lstStyle/>
                    <a:p>
                      <a:pPr algn="ctr" fontAlgn="ctr"/>
                      <a:r>
                        <a:rPr lang="es-CO" sz="900" u="none" strike="noStrike">
                          <a:effectLst/>
                        </a:rPr>
                        <a:t>Río Sogamoso</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MX" sz="900" u="none" strike="noStrike">
                          <a:effectLst/>
                        </a:rPr>
                        <a:t>Barrancabermeja, Betulia, Los Santos, Puerto wilches, San Vicente de Chucuri</a:t>
                      </a:r>
                      <a:endParaRPr lang="es-MX"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a:t>
                      </a:r>
                      <a:br>
                        <a:rPr lang="es-CO" sz="900" u="none" strike="noStrike">
                          <a:effectLst/>
                        </a:rPr>
                      </a:br>
                      <a:r>
                        <a:rPr lang="es-CO" sz="900" u="none" strike="noStrike">
                          <a:effectLst/>
                        </a:rPr>
                        <a:t>SST =43</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5,6 mg/L</a:t>
                      </a:r>
                      <a:br>
                        <a:rPr lang="es-CO" sz="900" u="none" strike="noStrike">
                          <a:effectLst/>
                        </a:rPr>
                      </a:br>
                      <a:r>
                        <a:rPr lang="es-CO" sz="900" u="none" strike="noStrike">
                          <a:effectLst/>
                        </a:rPr>
                        <a:t>SST = 2,6 mg/L</a:t>
                      </a:r>
                      <a:br>
                        <a:rPr lang="es-CO" sz="900" u="none" strike="noStrike">
                          <a:effectLst/>
                        </a:rPr>
                      </a:br>
                      <a:r>
                        <a:rPr lang="es-CO" sz="900" u="none" strike="noStrike">
                          <a:effectLst/>
                        </a:rPr>
                        <a:t>OD= 6,05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82</a:t>
                      </a:r>
                      <a:br>
                        <a:rPr lang="es-CO" sz="900" u="none" strike="noStrike">
                          <a:effectLst/>
                        </a:rPr>
                      </a:br>
                      <a:r>
                        <a:rPr lang="es-CO" sz="900" u="none" strike="noStrike">
                          <a:effectLst/>
                        </a:rPr>
                        <a:t>SSED= 8,4</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1.65</a:t>
                      </a:r>
                      <a:br>
                        <a:rPr lang="es-CO" sz="900" u="none" strike="noStrike">
                          <a:effectLst/>
                        </a:rPr>
                      </a:br>
                      <a:r>
                        <a:rPr lang="es-CO" sz="900" u="none" strike="noStrike">
                          <a:effectLst/>
                        </a:rPr>
                        <a:t>SST  100.44</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2498592903"/>
                  </a:ext>
                </a:extLst>
              </a:tr>
              <a:tr h="1594720">
                <a:tc>
                  <a:txBody>
                    <a:bodyPr vert="horz" wrap="square"/>
                    <a:lstStyle/>
                    <a:p>
                      <a:pPr algn="ctr" fontAlgn="ctr"/>
                      <a:r>
                        <a:rPr lang="es-CO" sz="900" u="none" strike="noStrike">
                          <a:effectLst/>
                        </a:rPr>
                        <a:t>Río Suarez</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Aguada, Barbosa, Barichara, Cabrera, Chima, Chipata, Confines, Contratación, Galan, Gambita, Guacamayo, Guadalupe, Guapota, Guavata, Guepsa, Hato, Jesus María, La paz, Oiba, Palmar, Palmas del Socorro, Puente Nacional, San Benito, Suaita, Velez, Villanueva, Zapatoca</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1.35</a:t>
                      </a:r>
                      <a:br>
                        <a:rPr lang="es-CO" sz="900" u="none" strike="noStrike">
                          <a:effectLst/>
                        </a:rPr>
                      </a:br>
                      <a:r>
                        <a:rPr lang="es-CO" sz="900" u="none" strike="noStrike">
                          <a:effectLst/>
                        </a:rPr>
                        <a:t>SST = 104</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8,1 mg/L</a:t>
                      </a:r>
                      <a:br>
                        <a:rPr lang="es-CO" sz="900" u="none" strike="noStrike">
                          <a:effectLst/>
                        </a:rPr>
                      </a:br>
                      <a:r>
                        <a:rPr lang="es-CO" sz="900" u="none" strike="noStrike">
                          <a:effectLst/>
                        </a:rPr>
                        <a:t>SST = 6,2 mg/L</a:t>
                      </a:r>
                      <a:br>
                        <a:rPr lang="es-CO" sz="900" u="none" strike="noStrike">
                          <a:effectLst/>
                        </a:rPr>
                      </a:br>
                      <a:r>
                        <a:rPr lang="es-CO" sz="900" u="none" strike="noStrike">
                          <a:effectLst/>
                        </a:rPr>
                        <a:t>OD= 6,1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55,0</a:t>
                      </a:r>
                      <a:br>
                        <a:rPr lang="es-CO" sz="900" u="none" strike="noStrike">
                          <a:effectLst/>
                        </a:rPr>
                      </a:br>
                      <a:r>
                        <a:rPr lang="es-CO" sz="900" u="none" strike="noStrike">
                          <a:effectLst/>
                        </a:rPr>
                        <a:t>SSED= 6,2</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0.46</a:t>
                      </a:r>
                      <a:br>
                        <a:rPr lang="es-CO" sz="900" u="none" strike="noStrike">
                          <a:effectLst/>
                        </a:rPr>
                      </a:br>
                      <a:r>
                        <a:rPr lang="es-CO" sz="900" u="none" strike="noStrike">
                          <a:effectLst/>
                        </a:rPr>
                        <a:t>SST = 6.23</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3727963226"/>
                  </a:ext>
                </a:extLst>
              </a:tr>
              <a:tr h="871557">
                <a:tc>
                  <a:txBody>
                    <a:bodyPr vert="horz" wrap="square"/>
                    <a:lstStyle/>
                    <a:p>
                      <a:pPr algn="ctr" fontAlgn="ctr"/>
                      <a:r>
                        <a:rPr lang="es-MX" sz="900" u="none" strike="noStrike">
                          <a:effectLst/>
                        </a:rPr>
                        <a:t>Río Bajo Lebrija en Cachira Norte</a:t>
                      </a:r>
                      <a:endParaRPr lang="es-MX"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Puerto Wilches </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15.9</a:t>
                      </a:r>
                      <a:br>
                        <a:rPr lang="es-CO" sz="900" u="none" strike="noStrike">
                          <a:effectLst/>
                        </a:rPr>
                      </a:br>
                      <a:r>
                        <a:rPr lang="es-CO" sz="900" u="none" strike="noStrike">
                          <a:effectLst/>
                        </a:rPr>
                        <a:t>SST = 126</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8,4 mg/L</a:t>
                      </a:r>
                      <a:br>
                        <a:rPr lang="es-CO" sz="900" u="none" strike="noStrike">
                          <a:effectLst/>
                        </a:rPr>
                      </a:br>
                      <a:r>
                        <a:rPr lang="es-CO" sz="900" u="none" strike="noStrike">
                          <a:effectLst/>
                        </a:rPr>
                        <a:t>SST = 3,2 mg/L</a:t>
                      </a:r>
                      <a:br>
                        <a:rPr lang="es-CO" sz="900" u="none" strike="noStrike">
                          <a:effectLst/>
                        </a:rPr>
                      </a:br>
                      <a:r>
                        <a:rPr lang="es-CO" sz="900" u="none" strike="noStrike">
                          <a:effectLst/>
                        </a:rPr>
                        <a:t>OD= 5,7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10.000.000</a:t>
                      </a:r>
                      <a:br>
                        <a:rPr lang="es-CO" sz="900" u="none" strike="noStrike">
                          <a:effectLst/>
                        </a:rPr>
                      </a:br>
                      <a:r>
                        <a:rPr lang="es-CO" sz="900" u="none" strike="noStrike">
                          <a:effectLst/>
                        </a:rPr>
                        <a:t>SSED= 3,2</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0.41</a:t>
                      </a:r>
                      <a:br>
                        <a:rPr lang="es-CO" sz="900" u="none" strike="noStrike">
                          <a:effectLst/>
                        </a:rPr>
                      </a:br>
                      <a:r>
                        <a:rPr lang="es-CO" sz="900" u="none" strike="noStrike">
                          <a:effectLst/>
                        </a:rPr>
                        <a:t>SST = 9.25</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1492307702"/>
                  </a:ext>
                </a:extLst>
              </a:tr>
              <a:tr h="871557">
                <a:tc>
                  <a:txBody>
                    <a:bodyPr vert="horz" wrap="square"/>
                    <a:lstStyle/>
                    <a:p>
                      <a:pPr algn="ctr" fontAlgn="ctr"/>
                      <a:r>
                        <a:rPr lang="es-CO" sz="900" u="none" strike="noStrike">
                          <a:effectLst/>
                        </a:rPr>
                        <a:t>Río Lebrija Medio </a:t>
                      </a:r>
                      <a:endParaRPr lang="es-CO" sz="900" b="0" i="0" u="none" strike="noStrike">
                        <a:solidFill>
                          <a:srgbClr val="000000"/>
                        </a:solidFill>
                        <a:effectLst/>
                        <a:latin typeface="Calibri" panose="020f0502020204030204" pitchFamily="34" charset="0"/>
                      </a:endParaRPr>
                    </a:p>
                  </a:txBody>
                  <a:tcPr marL="3962" marR="3962" marT="3962" marB="0" anchor="ctr"/>
                </a:tc>
                <a:tc>
                  <a:txBody>
                    <a:bodyPr vert="horz" wrap="square"/>
                    <a:lstStyle/>
                    <a:p>
                      <a:pPr algn="ctr" fontAlgn="ctr"/>
                      <a:r>
                        <a:rPr lang="es-CO" sz="900" u="none" strike="noStrike">
                          <a:effectLst/>
                        </a:rPr>
                        <a:t>Sabana de Torres</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1.0</a:t>
                      </a:r>
                      <a:br>
                        <a:rPr lang="es-CO" sz="900" u="none" strike="noStrike">
                          <a:effectLst/>
                        </a:rPr>
                      </a:br>
                      <a:r>
                        <a:rPr lang="es-CO" sz="900" u="none" strike="noStrike">
                          <a:effectLst/>
                        </a:rPr>
                        <a:t>SST = 79.6</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fontAlgn="ctr"/>
                      <a:r>
                        <a:rPr lang="es-CO" sz="900" u="none" strike="noStrike">
                          <a:effectLst/>
                        </a:rPr>
                        <a:t>Pesca, paseos, bote paseos, uso industrial restringido</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8,4 mg/L</a:t>
                      </a:r>
                      <a:br>
                        <a:rPr lang="es-CO" sz="900" u="none" strike="noStrike">
                          <a:effectLst/>
                        </a:rPr>
                      </a:br>
                      <a:r>
                        <a:rPr lang="es-CO" sz="900" u="none" strike="noStrike">
                          <a:effectLst/>
                        </a:rPr>
                        <a:t>SST = 3,2 mg/L</a:t>
                      </a:r>
                      <a:br>
                        <a:rPr lang="es-CO" sz="900" u="none" strike="noStrike">
                          <a:effectLst/>
                        </a:rPr>
                      </a:br>
                      <a:r>
                        <a:rPr lang="es-CO" sz="900" u="none" strike="noStrike">
                          <a:effectLst/>
                        </a:rPr>
                        <a:t>OD= 5,7 mg/L</a:t>
                      </a:r>
                      <a:br>
                        <a:rPr lang="es-CO" sz="900" u="none" strike="noStrike">
                          <a:effectLst/>
                        </a:rPr>
                      </a:br>
                      <a:r>
                        <a:rPr lang="es-CO" sz="900" u="none" strike="noStrike">
                          <a:effectLst/>
                        </a:rPr>
                        <a:t>G&amp;A = &lt;3</a:t>
                      </a:r>
                      <a:br>
                        <a:rPr lang="es-CO" sz="900" u="none" strike="noStrike">
                          <a:effectLst/>
                        </a:rPr>
                      </a:br>
                      <a:r>
                        <a:rPr lang="es-CO" sz="900" u="none" strike="noStrike">
                          <a:effectLst/>
                        </a:rPr>
                        <a:t>C.F= 10.000.000</a:t>
                      </a:r>
                      <a:br>
                        <a:rPr lang="es-CO" sz="900" u="none" strike="noStrike">
                          <a:effectLst/>
                        </a:rPr>
                      </a:br>
                      <a:r>
                        <a:rPr lang="es-CO" sz="900" u="none" strike="noStrike">
                          <a:effectLst/>
                        </a:rPr>
                        <a:t>SSED= 3,2</a:t>
                      </a:r>
                      <a:endParaRPr lang="es-CO" sz="900" b="0" i="0" u="none" strike="noStrike">
                        <a:solidFill>
                          <a:srgbClr val="000000"/>
                        </a:solidFill>
                        <a:effectLst/>
                        <a:latin typeface="Arial" panose="020b0604020202020204" pitchFamily="34" charset="0"/>
                      </a:endParaRPr>
                    </a:p>
                  </a:txBody>
                  <a:tcPr marL="3962" marR="3962" marT="3962" marB="0" anchor="ctr"/>
                </a:tc>
                <a:tc>
                  <a:txBody>
                    <a:bodyPr vert="horz" wrap="square"/>
                    <a:lstStyle/>
                    <a:p>
                      <a:pPr algn="ctr" rtl="0" fontAlgn="ctr"/>
                      <a:r>
                        <a:rPr lang="es-CO" sz="900" u="none" strike="noStrike">
                          <a:effectLst/>
                        </a:rPr>
                        <a:t>DBO5= 1.33</a:t>
                      </a:r>
                      <a:br>
                        <a:rPr lang="es-CO" sz="900" u="none" strike="noStrike">
                          <a:effectLst/>
                        </a:rPr>
                      </a:br>
                      <a:r>
                        <a:rPr lang="es-CO" sz="900" u="none" strike="noStrike">
                          <a:effectLst/>
                        </a:rPr>
                        <a:t>SST = 83.95</a:t>
                      </a:r>
                      <a:endParaRPr lang="es-CO" sz="900" b="0" i="0" u="none" strike="noStrike">
                        <a:solidFill>
                          <a:srgbClr val="000000"/>
                        </a:solidFill>
                        <a:effectLst/>
                        <a:latin typeface="Arial" panose="020b0604020202020204" pitchFamily="34" charset="0"/>
                      </a:endParaRPr>
                    </a:p>
                  </a:txBody>
                  <a:tcPr marL="3962" marR="3962" marT="3962" marB="0" anchor="ctr"/>
                </a:tc>
                <a:extLst>
                  <a:ext uri="{0D108BD9-81ED-4DB2-BD59-A6C34878D82A}">
                    <a16:rowId xmlns:a16="http://schemas.microsoft.com/office/drawing/2014/main" val="437800999"/>
                  </a:ext>
                </a:extLst>
              </a:tr>
            </a:tbl>
          </a:graphicData>
        </a:graphic>
      </p:graphicFrame>
    </p:spTree>
    <p:extLst>
      <p:ext uri="{BB962C8B-B14F-4D97-AF65-F5344CB8AC3E}">
        <p14:creationId xmlns:p14="http://schemas.microsoft.com/office/powerpoint/2010/main" val="98680660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3783838" y="592693"/>
            <a:ext cx="8522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METAS DE CARGAS VS CALIDAD DEL CUERPO DE AGUA</a:t>
            </a:r>
            <a:endParaRPr lang="es-CO" sz="2400" b="1"/>
          </a:p>
        </p:txBody>
      </p:sp>
      <p:graphicFrame>
        <p:nvGraphicFramePr>
          <p:cNvPr id="4" name="Diagrama 3">
            <a:extLst>
              <a:ext uri="{FF2B5EF4-FFF2-40B4-BE49-F238E27FC236}">
                <a16:creationId xmlns:a16="http://schemas.microsoft.com/office/drawing/2014/main" id="{BE526AA7-16DB-4A27-8FF8-BD53BABD1C92}"/>
              </a:ext>
            </a:extLst>
          </p:cNvPr>
          <p:cNvGraphicFramePr/>
          <p:nvPr>
            <p:extLst>
              <p:ext uri="{D42A27DB-BD31-4B8C-83A1-F6EECF244321}">
                <p14:modId xmlns:p14="http://schemas.microsoft.com/office/powerpoint/2010/main" val="3798168909"/>
              </p:ext>
            </p:extLst>
          </p:nvPr>
        </p:nvGraphicFramePr>
        <p:xfrm>
          <a:off x="2224239" y="1217535"/>
          <a:ext cx="7854039" cy="3954540"/>
        </p:xfrm>
        <a:graphic>
          <a:graphicData uri="http://schemas.openxmlformats.org/drawingml/2006/diagram">
            <dgm:relIds xmlns:dgm="http://schemas.openxmlformats.org/drawingml/2006/diagram" r:dm="rId5" r:lo="rId6" r:qs="rId7" r:cs="rId8"/>
          </a:graphicData>
        </a:graphic>
      </p:graphicFrame>
      <p:sp>
        <p:nvSpPr>
          <p:cNvPr id="6" name="CuadroTexto 5">
            <a:extLst>
              <a:ext uri="{FF2B5EF4-FFF2-40B4-BE49-F238E27FC236}">
                <a16:creationId xmlns:a16="http://schemas.microsoft.com/office/drawing/2014/main" id="{9A3F9DB8-AC57-4029-BBDD-3A1A0A21F771}"/>
              </a:ext>
            </a:extLst>
          </p:cNvPr>
          <p:cNvSpPr txBox="1"/>
          <p:nvPr/>
        </p:nvSpPr>
        <p:spPr>
          <a:xfrm>
            <a:off x="3479006" y="5505153"/>
            <a:ext cx="4757737" cy="954107"/>
          </a:xfrm>
          <a:prstGeom prst="rect">
            <a:avLst/>
          </a:prstGeom>
          <a:noFill/>
        </p:spPr>
        <p:txBody>
          <a:bodyPr wrap="square" rtlCol="0">
            <a:spAutoFit/>
          </a:bodyPr>
          <a:lstStyle/>
          <a:p>
            <a:pPr algn="ctr"/>
            <a:r>
              <a:rPr lang="es-CO"/>
              <a:t>Carga Meta</a:t>
            </a:r>
          </a:p>
          <a:p>
            <a:pPr algn="ctr"/>
            <a:endParaRPr lang="es-CO"/>
          </a:p>
          <a:p>
            <a:pPr algn="ctr"/>
            <a:r>
              <a:rPr lang="es-CO"/>
              <a:t>Meta Global </a:t>
            </a:r>
            <a:r>
              <a:rPr lang="es-CO">
                <a:latin typeface="Calibri" panose="020f0502020204030204" pitchFamily="34" charset="0"/>
                <a:ea typeface="Calibri" panose="020f0502020204030204" pitchFamily="34" charset="0"/>
                <a:cs typeface="Calibri" panose="020f0502020204030204" pitchFamily="34" charset="0"/>
              </a:rPr>
              <a:t>≠ Carga Proyectada</a:t>
            </a:r>
          </a:p>
          <a:p>
            <a:pPr algn="ctr"/>
            <a:r>
              <a:rPr lang="es-CO">
                <a:latin typeface="Calibri" panose="020f0502020204030204" pitchFamily="34" charset="0"/>
                <a:ea typeface="Calibri" panose="020f0502020204030204" pitchFamily="34" charset="0"/>
                <a:cs typeface="Calibri" panose="020f0502020204030204" pitchFamily="34" charset="0"/>
              </a:rPr>
              <a:t>Meta Global = Carga a ser vertida al final del quinquenio = Cm</a:t>
            </a:r>
            <a:endParaRPr lang="es-CO"/>
          </a:p>
        </p:txBody>
      </p:sp>
      <p:sp>
        <p:nvSpPr>
          <p:cNvPr id="7" name="Flecha: hacia abajo 6">
            <a:extLst>
              <a:ext uri="{FF2B5EF4-FFF2-40B4-BE49-F238E27FC236}">
                <a16:creationId xmlns:a16="http://schemas.microsoft.com/office/drawing/2014/main" id="{24CAB636-235D-4F5F-A804-0997CB468806}"/>
              </a:ext>
            </a:extLst>
          </p:cNvPr>
          <p:cNvSpPr/>
          <p:nvPr/>
        </p:nvSpPr>
        <p:spPr>
          <a:xfrm>
            <a:off x="5724525" y="5043488"/>
            <a:ext cx="371475" cy="461665"/>
          </a:xfrm>
          <a:prstGeom prst="downArrow">
            <a:avLst/>
          </a:prstGeom>
          <a:no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CO"/>
          </a:p>
        </p:txBody>
      </p:sp>
      <p:pic>
        <p:nvPicPr>
          <p:cNvPr id="9" name="Imagen 8">
            <a:extLst>
              <a:ext uri="{FF2B5EF4-FFF2-40B4-BE49-F238E27FC236}">
                <a16:creationId xmlns:a16="http://schemas.microsoft.com/office/drawing/2014/main" id="{4F6E84E1-84FF-40AF-8DB8-2FB81FC76A1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86591555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4">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3AC41817-DCBF-4F76-B8F5-C49BDA7B6154}"/>
              </a:ext>
            </a:extLst>
          </p:cNvPr>
          <p:cNvSpPr txBox="1">
            <a:spLocks noChangeArrowheads="1"/>
          </p:cNvSpPr>
          <p:nvPr/>
        </p:nvSpPr>
        <p:spPr bwMode="auto">
          <a:xfrm>
            <a:off x="5186362" y="527178"/>
            <a:ext cx="7417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3600" b="1"/>
              <a:t>AGENDA PROCESO DE CONSULTA</a:t>
            </a:r>
          </a:p>
        </p:txBody>
      </p:sp>
      <p:graphicFrame>
        <p:nvGraphicFramePr>
          <p:cNvPr id="3" name="Tabla 2">
            <a:extLst>
              <a:ext uri="{FF2B5EF4-FFF2-40B4-BE49-F238E27FC236}">
                <a16:creationId xmlns:a16="http://schemas.microsoft.com/office/drawing/2014/main" id="{8C9DB37F-266F-442E-85AE-85ADB25420E1}"/>
              </a:ext>
            </a:extLst>
          </p:cNvPr>
          <p:cNvGraphicFramePr>
            <a:graphicFrameLocks noGrp="1"/>
          </p:cNvGraphicFramePr>
          <p:nvPr>
            <p:extLst>
              <p:ext uri="{D42A27DB-BD31-4B8C-83A1-F6EECF244321}">
                <p14:modId xmlns:p14="http://schemas.microsoft.com/office/powerpoint/2010/main" val="783672288"/>
              </p:ext>
            </p:extLst>
          </p:nvPr>
        </p:nvGraphicFramePr>
        <p:xfrm>
          <a:off x="1500187" y="1173509"/>
          <a:ext cx="8929687" cy="5531697"/>
        </p:xfrm>
        <a:graphic>
          <a:graphicData uri="http://schemas.openxmlformats.org/drawingml/2006/table">
            <a:tbl>
              <a:tblPr bandRow="1">
                <a:tableStyleId>{5C22544A-7EE6-4342-B048-85BDC9FD1C3A}</a:tableStyleId>
              </a:tblPr>
              <a:tblGrid>
                <a:gridCol w="6019583">
                  <a:extLst>
                    <a:ext uri="{9D8B030D-6E8A-4147-A177-3AD203B41FA5}">
                      <a16:colId xmlns:a16="http://schemas.microsoft.com/office/drawing/2014/main" val="2204295144"/>
                    </a:ext>
                  </a:extLst>
                </a:gridCol>
                <a:gridCol w="2910104">
                  <a:extLst>
                    <a:ext uri="{9D8B030D-6E8A-4147-A177-3AD203B41FA5}">
                      <a16:colId xmlns:a16="http://schemas.microsoft.com/office/drawing/2014/main" val="3271303097"/>
                    </a:ext>
                  </a:extLst>
                </a:gridCol>
              </a:tblGrid>
              <a:tr h="433647">
                <a:tc>
                  <a:txBody>
                    <a:bodyPr vert="horz" wrap="square"/>
                    <a:lstStyle/>
                    <a:p>
                      <a:pPr algn="ctr">
                        <a:lnSpc>
                          <a:spcPct val="107000"/>
                        </a:lnSpc>
                        <a:spcBef>
                          <a:spcPts val="600"/>
                        </a:spcBef>
                        <a:spcAft>
                          <a:spcPts val="800"/>
                        </a:spcAft>
                      </a:pPr>
                      <a:r>
                        <a:rPr lang="es-CO" sz="1200" b="1">
                          <a:effectLst/>
                        </a:rPr>
                        <a:t>ACTIVIDAD</a:t>
                      </a:r>
                      <a:endParaRPr lang="es-CO" sz="1200" b="1">
                        <a:effectLst/>
                        <a:latin typeface="Arial" pitchFamily="34" charset="0"/>
                        <a:ea typeface="Arial"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FECHA</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199974737"/>
                  </a:ext>
                </a:extLst>
              </a:tr>
              <a:tr h="438763">
                <a:tc>
                  <a:txBody>
                    <a:bodyPr vert="horz" wrap="square"/>
                    <a:lstStyle/>
                    <a:p>
                      <a:pPr algn="just">
                        <a:lnSpc>
                          <a:spcPct val="107000"/>
                        </a:lnSpc>
                        <a:spcBef>
                          <a:spcPts val="600"/>
                        </a:spcBef>
                        <a:spcAft>
                          <a:spcPts val="800"/>
                        </a:spcAft>
                      </a:pPr>
                      <a:r>
                        <a:rPr lang="es-CO" sz="1200">
                          <a:effectLst/>
                        </a:rPr>
                        <a:t>Invitación (oficio CAS) talleres de socialización del proceso.</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18 de octubre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1796991339"/>
                  </a:ext>
                </a:extLst>
              </a:tr>
              <a:tr h="764890">
                <a:tc>
                  <a:txBody>
                    <a:bodyPr vert="horz" wrap="square"/>
                    <a:lstStyle/>
                    <a:p>
                      <a:pPr algn="just">
                        <a:lnSpc>
                          <a:spcPct val="107000"/>
                        </a:lnSpc>
                        <a:spcBef>
                          <a:spcPts val="600"/>
                        </a:spcBef>
                        <a:spcAft>
                          <a:spcPts val="800"/>
                        </a:spcAft>
                      </a:pPr>
                      <a:r>
                        <a:rPr lang="es-CO" sz="1200">
                          <a:effectLst/>
                        </a:rPr>
                        <a:t>Publicación del Acto Administrativo por el cual se da inicio al proceso de consulta de meta global de carga contaminante vertida a los cuerpos de agua de la jurisdicción de la CAS para el quinquenio comprendido entre 2025-2029.</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18 de octubre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3455673720"/>
                  </a:ext>
                </a:extLst>
              </a:tr>
              <a:tr h="212818">
                <a:tc>
                  <a:txBody>
                    <a:bodyPr vert="horz" wrap="square"/>
                    <a:lstStyle/>
                    <a:p>
                      <a:pPr algn="just">
                        <a:lnSpc>
                          <a:spcPct val="107000"/>
                        </a:lnSpc>
                        <a:spcBef>
                          <a:spcPts val="600"/>
                        </a:spcBef>
                        <a:spcAft>
                          <a:spcPts val="800"/>
                        </a:spcAft>
                      </a:pPr>
                      <a:r>
                        <a:rPr lang="es-CO" sz="1200">
                          <a:effectLst/>
                        </a:rPr>
                        <a:t>Publicación información requerida en el proceso</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18 de octubre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02963374"/>
                  </a:ext>
                </a:extLst>
              </a:tr>
              <a:tr h="875306">
                <a:tc>
                  <a:txBody>
                    <a:bodyPr vert="horz" wrap="square"/>
                    <a:lstStyle/>
                    <a:p>
                      <a:pPr algn="just">
                        <a:lnSpc>
                          <a:spcPct val="107000"/>
                        </a:lnSpc>
                        <a:spcBef>
                          <a:spcPts val="600"/>
                        </a:spcBef>
                        <a:spcAft>
                          <a:spcPts val="800"/>
                        </a:spcAft>
                      </a:pPr>
                      <a:r>
                        <a:rPr lang="es-CO" sz="1200">
                          <a:effectLst/>
                        </a:rPr>
                        <a:t>Taller de socialización del proceso de establecimiento de la meta global de carga contaminante. Se realizarán seis (6) talleres en los municipios de Bucaramanga, Barrancabermeja, Málaga, San Gil, Vélez, Socorro y Barbosa cubriendo la jurisdicción de la CAS.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28 de octubre al 01 de noviembre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917986718"/>
                  </a:ext>
                </a:extLst>
              </a:tr>
              <a:tr h="323232">
                <a:tc>
                  <a:txBody>
                    <a:bodyPr vert="horz" wrap="square"/>
                    <a:lstStyle/>
                    <a:p>
                      <a:pPr algn="just">
                        <a:lnSpc>
                          <a:spcPct val="107000"/>
                        </a:lnSpc>
                        <a:spcBef>
                          <a:spcPts val="600"/>
                        </a:spcBef>
                        <a:spcAft>
                          <a:spcPts val="800"/>
                        </a:spcAft>
                      </a:pPr>
                      <a:r>
                        <a:rPr lang="es-CO" sz="1200">
                          <a:effectLst/>
                        </a:rPr>
                        <a:t>Fecha límite de recepción de las propuestas de metas de carga contaminante.</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11 de noviembre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030410653"/>
                  </a:ext>
                </a:extLst>
              </a:tr>
              <a:tr h="323232">
                <a:tc>
                  <a:txBody>
                    <a:bodyPr vert="horz" wrap="square"/>
                    <a:lstStyle/>
                    <a:p>
                      <a:pPr algn="just">
                        <a:lnSpc>
                          <a:spcPct val="107000"/>
                        </a:lnSpc>
                        <a:spcBef>
                          <a:spcPts val="600"/>
                        </a:spcBef>
                        <a:spcAft>
                          <a:spcPts val="800"/>
                        </a:spcAft>
                      </a:pPr>
                      <a:r>
                        <a:rPr lang="es-CO" sz="1200">
                          <a:effectLst/>
                        </a:rPr>
                        <a:t>Publicación propuesta de meta global de carga contaminante y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15 de noviembre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3541944946"/>
                  </a:ext>
                </a:extLst>
              </a:tr>
              <a:tr h="323232">
                <a:tc>
                  <a:txBody>
                    <a:bodyPr vert="horz" wrap="square"/>
                    <a:lstStyle/>
                    <a:p>
                      <a:pPr algn="just">
                        <a:lnSpc>
                          <a:spcPct val="107000"/>
                        </a:lnSpc>
                        <a:spcBef>
                          <a:spcPts val="600"/>
                        </a:spcBef>
                        <a:spcAft>
                          <a:spcPts val="800"/>
                        </a:spcAft>
                      </a:pPr>
                      <a:r>
                        <a:rPr lang="es-CO" sz="1200">
                          <a:effectLst/>
                        </a:rPr>
                        <a:t>Consulta pública de la propuesta de meta global de carga contaminante y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15 al 29 de noviembre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370842574"/>
                  </a:ext>
                </a:extLst>
              </a:tr>
              <a:tr h="764890">
                <a:tc>
                  <a:txBody>
                    <a:bodyPr vert="horz" wrap="square"/>
                    <a:lstStyle/>
                    <a:p>
                      <a:pPr algn="just">
                        <a:lnSpc>
                          <a:spcPct val="107000"/>
                        </a:lnSpc>
                        <a:spcBef>
                          <a:spcPts val="600"/>
                        </a:spcBef>
                        <a:spcAft>
                          <a:spcPts val="800"/>
                        </a:spcAft>
                      </a:pPr>
                      <a:r>
                        <a:rPr lang="es-CO" sz="1200">
                          <a:effectLst/>
                        </a:rPr>
                        <a:t>Taller de socialización de la propuesta de meta global, en los mismos municipios donde se realizó el primer taller. No hay oficio de invitación para este segundo taller, la información se publicará en la página web de la Entidad.</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18 al 22 noviembre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3422237911"/>
                  </a:ext>
                </a:extLst>
              </a:tr>
              <a:tr h="544061">
                <a:tc>
                  <a:txBody>
                    <a:bodyPr vert="horz" wrap="square"/>
                    <a:lstStyle/>
                    <a:p>
                      <a:pPr algn="just">
                        <a:lnSpc>
                          <a:spcPct val="107000"/>
                        </a:lnSpc>
                        <a:spcBef>
                          <a:spcPts val="600"/>
                        </a:spcBef>
                        <a:spcAft>
                          <a:spcPts val="800"/>
                        </a:spcAft>
                      </a:pPr>
                      <a:r>
                        <a:rPr lang="es-CO" sz="1200">
                          <a:effectLst/>
                        </a:rPr>
                        <a:t>Fecha límite para presentar observaciones y comentarios a la propuesta de meta global de carga contaminante y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29 de noviembre de 2024</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152942014"/>
                  </a:ext>
                </a:extLst>
              </a:tr>
              <a:tr h="323232">
                <a:tc>
                  <a:txBody>
                    <a:bodyPr vert="horz" wrap="square"/>
                    <a:lstStyle/>
                    <a:p>
                      <a:pPr algn="just">
                        <a:lnSpc>
                          <a:spcPct val="107000"/>
                        </a:lnSpc>
                        <a:spcBef>
                          <a:spcPts val="600"/>
                        </a:spcBef>
                        <a:spcAft>
                          <a:spcPts val="800"/>
                        </a:spcAft>
                      </a:pPr>
                      <a:r>
                        <a:rPr lang="es-CO" sz="1200">
                          <a:effectLst/>
                        </a:rPr>
                        <a:t>Elaboración de la propuesta definitiva de meta global de carga contaminante y las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5 de diciembre de 2024</a:t>
                      </a:r>
                      <a:endParaRPr lang="es-CO" sz="1200">
                        <a:effectLst/>
                        <a:latin typeface="Arial" pitchFamily="34" charset="0"/>
                        <a:ea typeface="Arial" pitchFamily="34" charset="0"/>
                      </a:endParaRPr>
                    </a:p>
                  </a:txBody>
                  <a:tcPr marL="35249" marR="35249" marT="0" marB="0"/>
                </a:tc>
                <a:extLst>
                  <a:ext uri="{0D108BD9-81ED-4DB2-BD59-A6C34878D82A}">
                    <a16:rowId xmlns:a16="http://schemas.microsoft.com/office/drawing/2014/main" val="763580831"/>
                  </a:ext>
                </a:extLst>
              </a:tr>
            </a:tbl>
          </a:graphicData>
        </a:graphic>
      </p:graphicFrame>
      <p:pic>
        <p:nvPicPr>
          <p:cNvPr id="7" name="Imagen 6">
            <a:extLst>
              <a:ext uri="{FF2B5EF4-FFF2-40B4-BE49-F238E27FC236}">
                <a16:creationId xmlns:a16="http://schemas.microsoft.com/office/drawing/2014/main" id="{167F474A-DAD6-4030-B70D-0C109376B6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4021103379"/>
      </p:ext>
    </p:extLst>
  </p:cSld>
  <p:clrMapOvr>
    <a:masterClrMapping/>
  </p:clrMapOvr>
  <p:transition/>
  <p:timing/>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2463007" y="654248"/>
            <a:ext cx="11046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000" b="1"/>
              <a:t>ESTABLECIMIENTO DE LAS METAS DE CARGA CONTAMINANTE (Art.2.2.9.7.3.4)</a:t>
            </a:r>
            <a:endParaRPr lang="es-CO" sz="2000" b="1"/>
          </a:p>
        </p:txBody>
      </p:sp>
      <p:pic>
        <p:nvPicPr>
          <p:cNvPr id="9" name="Imagen 8">
            <a:extLst>
              <a:ext uri="{FF2B5EF4-FFF2-40B4-BE49-F238E27FC236}">
                <a16:creationId xmlns:a16="http://schemas.microsoft.com/office/drawing/2014/main" id="{73D24D12-A177-4184-8067-81F6E1297F93}"/>
              </a:ext>
            </a:extLst>
          </p:cNvPr>
          <p:cNvPicPr>
            <a:picLocks noChangeAspect="1"/>
          </p:cNvPicPr>
          <p:nvPr/>
        </p:nvPicPr>
        <p:blipFill>
          <a:blip r:embed="rId4"/>
          <a:stretch>
            <a:fillRect/>
          </a:stretch>
        </p:blipFill>
        <p:spPr>
          <a:xfrm>
            <a:off x="1011627" y="1406904"/>
            <a:ext cx="8789598" cy="4796847"/>
          </a:xfrm>
          <a:prstGeom prst="rect">
            <a:avLst/>
          </a:prstGeom>
        </p:spPr>
      </p:pic>
      <p:pic>
        <p:nvPicPr>
          <p:cNvPr id="11" name="Imagen 10">
            <a:extLst>
              <a:ext uri="{FF2B5EF4-FFF2-40B4-BE49-F238E27FC236}">
                <a16:creationId xmlns:a16="http://schemas.microsoft.com/office/drawing/2014/main" id="{C25A49AB-7A64-42C8-A36B-E8839D5987A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
        <p:nvSpPr>
          <p:cNvPr id="6" name="58 CuadroTexto">
            <a:extLst>
              <a:ext uri="{FF2B5EF4-FFF2-40B4-BE49-F238E27FC236}">
                <a16:creationId xmlns:a16="http://schemas.microsoft.com/office/drawing/2014/main" id="{35860008-1FCB-4541-84F1-49CF1255C487}"/>
              </a:ext>
            </a:extLst>
          </p:cNvPr>
          <p:cNvSpPr txBox="1"/>
          <p:nvPr/>
        </p:nvSpPr>
        <p:spPr>
          <a:xfrm>
            <a:off x="6302348" y="1370053"/>
            <a:ext cx="4985933" cy="338554"/>
          </a:xfrm>
          <a:prstGeom prst="rect">
            <a:avLst/>
          </a:prstGeom>
          <a:noFill/>
          <a:ln>
            <a:solidFill>
              <a:schemeClr val="accent3">
                <a:lumMod val="50000"/>
              </a:schemeClr>
            </a:solidFill>
          </a:ln>
        </p:spPr>
        <p:txBody>
          <a:bodyPr wrap="square" rtlCol="0">
            <a:spAutoFit/>
          </a:bodyPr>
          <a:lstStyle/>
          <a:p>
            <a:r>
              <a:rPr lang="es-CO" sz="1600" b="1"/>
              <a:t>Meta Global </a:t>
            </a:r>
            <a:r>
              <a:rPr lang="es-CO" sz="1600"/>
              <a:t>= Meta Ind. </a:t>
            </a:r>
            <a:r>
              <a:rPr lang="es-CO" sz="1600" i="1"/>
              <a:t>Us.d</a:t>
            </a:r>
            <a:r>
              <a:rPr lang="es-CO" sz="1600"/>
              <a:t> </a:t>
            </a:r>
            <a:r>
              <a:rPr lang="es-CO" sz="1600" b="1"/>
              <a:t>+</a:t>
            </a:r>
            <a:r>
              <a:rPr lang="es-CO" sz="1600"/>
              <a:t> Meta Ind. </a:t>
            </a:r>
            <a:r>
              <a:rPr lang="es-CO" sz="1600" i="1"/>
              <a:t>Us.e</a:t>
            </a:r>
          </a:p>
        </p:txBody>
      </p:sp>
      <p:sp>
        <p:nvSpPr>
          <p:cNvPr id="7" name="70 CuadroTexto">
            <a:extLst>
              <a:ext uri="{FF2B5EF4-FFF2-40B4-BE49-F238E27FC236}">
                <a16:creationId xmlns:a16="http://schemas.microsoft.com/office/drawing/2014/main" id="{9FE39AAD-D5C8-4ADB-9FAA-1CB32E5ACAFC}"/>
              </a:ext>
            </a:extLst>
          </p:cNvPr>
          <p:cNvSpPr txBox="1"/>
          <p:nvPr/>
        </p:nvSpPr>
        <p:spPr>
          <a:xfrm>
            <a:off x="598361" y="5449934"/>
            <a:ext cx="6192688" cy="351570"/>
          </a:xfrm>
          <a:prstGeom prst="rect">
            <a:avLst/>
          </a:prstGeom>
          <a:noFill/>
          <a:ln>
            <a:solidFill>
              <a:schemeClr val="accent3">
                <a:lumMod val="50000"/>
              </a:schemeClr>
            </a:solidFill>
          </a:ln>
        </p:spPr>
        <p:txBody>
          <a:bodyPr wrap="square" rtlCol="0">
            <a:spAutoFit/>
          </a:bodyPr>
          <a:lstStyle/>
          <a:p>
            <a:r>
              <a:rPr lang="es-CO" sz="1600" b="1"/>
              <a:t>Meta Global </a:t>
            </a:r>
            <a:r>
              <a:rPr lang="es-CO" sz="1600"/>
              <a:t>= Meta Ind. </a:t>
            </a:r>
            <a:r>
              <a:rPr lang="es-CO" sz="1600" i="1"/>
              <a:t>Us. a </a:t>
            </a:r>
            <a:r>
              <a:rPr lang="es-CO" sz="1600" b="1"/>
              <a:t>+</a:t>
            </a:r>
            <a:r>
              <a:rPr lang="es-CO" sz="1600"/>
              <a:t> Meta Ind. </a:t>
            </a:r>
            <a:r>
              <a:rPr lang="es-CO" sz="1600" i="1"/>
              <a:t>Us.b</a:t>
            </a:r>
            <a:r>
              <a:rPr lang="es-CO" sz="1600"/>
              <a:t> </a:t>
            </a:r>
            <a:r>
              <a:rPr lang="es-CO" sz="1600" b="1"/>
              <a:t>+</a:t>
            </a:r>
            <a:r>
              <a:rPr lang="es-CO" sz="1600"/>
              <a:t> Meta Ind. </a:t>
            </a:r>
            <a:r>
              <a:rPr lang="es-CO" sz="1600" i="1"/>
              <a:t>Us.c</a:t>
            </a:r>
          </a:p>
        </p:txBody>
      </p:sp>
      <p:sp>
        <p:nvSpPr>
          <p:cNvPr id="8" name="71 CuadroTexto">
            <a:extLst>
              <a:ext uri="{FF2B5EF4-FFF2-40B4-BE49-F238E27FC236}">
                <a16:creationId xmlns:a16="http://schemas.microsoft.com/office/drawing/2014/main" id="{A98C48DF-E410-4F42-BE45-370BAD8DB3CD}"/>
              </a:ext>
            </a:extLst>
          </p:cNvPr>
          <p:cNvSpPr txBox="1"/>
          <p:nvPr/>
        </p:nvSpPr>
        <p:spPr>
          <a:xfrm>
            <a:off x="7204314" y="6027966"/>
            <a:ext cx="3813455" cy="351570"/>
          </a:xfrm>
          <a:prstGeom prst="rect">
            <a:avLst/>
          </a:prstGeom>
          <a:noFill/>
          <a:ln>
            <a:solidFill>
              <a:schemeClr val="accent3">
                <a:lumMod val="50000"/>
              </a:schemeClr>
            </a:solidFill>
          </a:ln>
        </p:spPr>
        <p:txBody>
          <a:bodyPr wrap="square" rtlCol="0">
            <a:spAutoFit/>
          </a:bodyPr>
          <a:lstStyle/>
          <a:p>
            <a:r>
              <a:rPr lang="es-CO" sz="1600" b="1"/>
              <a:t>Meta Global </a:t>
            </a:r>
            <a:r>
              <a:rPr lang="es-CO" sz="1600"/>
              <a:t>= Meta Ind. </a:t>
            </a:r>
            <a:r>
              <a:rPr lang="es-CO" sz="1600" i="1"/>
              <a:t>Us.f</a:t>
            </a:r>
          </a:p>
        </p:txBody>
      </p:sp>
    </p:spTree>
    <p:extLst>
      <p:ext uri="{BB962C8B-B14F-4D97-AF65-F5344CB8AC3E}">
        <p14:creationId xmlns:p14="http://schemas.microsoft.com/office/powerpoint/2010/main" val="4244463114"/>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C681125B-6AC3-4C40-AF7F-AB54D965C74E}"/>
              </a:ext>
            </a:extLst>
          </p:cNvPr>
          <p:cNvGraphicFramePr>
            <a:graphicFrameLocks noGrp="1"/>
          </p:cNvGraphicFramePr>
          <p:nvPr>
            <p:extLst>
              <p:ext uri="{D42A27DB-BD31-4B8C-83A1-F6EECF244321}">
                <p14:modId xmlns:p14="http://schemas.microsoft.com/office/powerpoint/2010/main" val="1104401824"/>
              </p:ext>
            </p:extLst>
          </p:nvPr>
        </p:nvGraphicFramePr>
        <p:xfrm>
          <a:off x="720970" y="1169549"/>
          <a:ext cx="10515604" cy="5099377"/>
        </p:xfrm>
        <a:graphic>
          <a:graphicData uri="http://schemas.openxmlformats.org/drawingml/2006/table">
            <a:tbl>
              <a:tblPr>
                <a:tableStyleId>{BDBED569-4797-4DF1-A0F4-6AAB3CD982D8}</a:tableStyleId>
              </a:tblPr>
              <a:tblGrid>
                <a:gridCol w="2576539">
                  <a:extLst>
                    <a:ext uri="{9D8B030D-6E8A-4147-A177-3AD203B41FA5}">
                      <a16:colId xmlns:a16="http://schemas.microsoft.com/office/drawing/2014/main" val="3358266521"/>
                    </a:ext>
                  </a:extLst>
                </a:gridCol>
                <a:gridCol w="885192">
                  <a:extLst>
                    <a:ext uri="{9D8B030D-6E8A-4147-A177-3AD203B41FA5}">
                      <a16:colId xmlns:a16="http://schemas.microsoft.com/office/drawing/2014/main" val="2682956163"/>
                    </a:ext>
                  </a:extLst>
                </a:gridCol>
                <a:gridCol w="486065">
                  <a:extLst>
                    <a:ext uri="{9D8B030D-6E8A-4147-A177-3AD203B41FA5}">
                      <a16:colId xmlns:a16="http://schemas.microsoft.com/office/drawing/2014/main" val="286027088"/>
                    </a:ext>
                  </a:extLst>
                </a:gridCol>
                <a:gridCol w="486065">
                  <a:extLst>
                    <a:ext uri="{9D8B030D-6E8A-4147-A177-3AD203B41FA5}">
                      <a16:colId xmlns:a16="http://schemas.microsoft.com/office/drawing/2014/main" val="658971144"/>
                    </a:ext>
                  </a:extLst>
                </a:gridCol>
                <a:gridCol w="450499">
                  <a:extLst>
                    <a:ext uri="{9D8B030D-6E8A-4147-A177-3AD203B41FA5}">
                      <a16:colId xmlns:a16="http://schemas.microsoft.com/office/drawing/2014/main" val="4070260314"/>
                    </a:ext>
                  </a:extLst>
                </a:gridCol>
                <a:gridCol w="414934">
                  <a:extLst>
                    <a:ext uri="{9D8B030D-6E8A-4147-A177-3AD203B41FA5}">
                      <a16:colId xmlns:a16="http://schemas.microsoft.com/office/drawing/2014/main" val="471492578"/>
                    </a:ext>
                  </a:extLst>
                </a:gridCol>
                <a:gridCol w="521631">
                  <a:extLst>
                    <a:ext uri="{9D8B030D-6E8A-4147-A177-3AD203B41FA5}">
                      <a16:colId xmlns:a16="http://schemas.microsoft.com/office/drawing/2014/main" val="535125926"/>
                    </a:ext>
                  </a:extLst>
                </a:gridCol>
                <a:gridCol w="521631">
                  <a:extLst>
                    <a:ext uri="{9D8B030D-6E8A-4147-A177-3AD203B41FA5}">
                      <a16:colId xmlns:a16="http://schemas.microsoft.com/office/drawing/2014/main" val="3141063301"/>
                    </a:ext>
                  </a:extLst>
                </a:gridCol>
                <a:gridCol w="521631">
                  <a:extLst>
                    <a:ext uri="{9D8B030D-6E8A-4147-A177-3AD203B41FA5}">
                      <a16:colId xmlns:a16="http://schemas.microsoft.com/office/drawing/2014/main" val="3252789106"/>
                    </a:ext>
                  </a:extLst>
                </a:gridCol>
                <a:gridCol w="521631">
                  <a:extLst>
                    <a:ext uri="{9D8B030D-6E8A-4147-A177-3AD203B41FA5}">
                      <a16:colId xmlns:a16="http://schemas.microsoft.com/office/drawing/2014/main" val="1263473897"/>
                    </a:ext>
                  </a:extLst>
                </a:gridCol>
                <a:gridCol w="521631">
                  <a:extLst>
                    <a:ext uri="{9D8B030D-6E8A-4147-A177-3AD203B41FA5}">
                      <a16:colId xmlns:a16="http://schemas.microsoft.com/office/drawing/2014/main" val="1652770967"/>
                    </a:ext>
                  </a:extLst>
                </a:gridCol>
                <a:gridCol w="521631">
                  <a:extLst>
                    <a:ext uri="{9D8B030D-6E8A-4147-A177-3AD203B41FA5}">
                      <a16:colId xmlns:a16="http://schemas.microsoft.com/office/drawing/2014/main" val="2739254710"/>
                    </a:ext>
                  </a:extLst>
                </a:gridCol>
                <a:gridCol w="521631">
                  <a:extLst>
                    <a:ext uri="{9D8B030D-6E8A-4147-A177-3AD203B41FA5}">
                      <a16:colId xmlns:a16="http://schemas.microsoft.com/office/drawing/2014/main" val="3570945627"/>
                    </a:ext>
                  </a:extLst>
                </a:gridCol>
                <a:gridCol w="521631">
                  <a:extLst>
                    <a:ext uri="{9D8B030D-6E8A-4147-A177-3AD203B41FA5}">
                      <a16:colId xmlns:a16="http://schemas.microsoft.com/office/drawing/2014/main" val="1050127432"/>
                    </a:ext>
                  </a:extLst>
                </a:gridCol>
                <a:gridCol w="521631">
                  <a:extLst>
                    <a:ext uri="{9D8B030D-6E8A-4147-A177-3AD203B41FA5}">
                      <a16:colId xmlns:a16="http://schemas.microsoft.com/office/drawing/2014/main" val="3495521070"/>
                    </a:ext>
                  </a:extLst>
                </a:gridCol>
                <a:gridCol w="521631">
                  <a:extLst>
                    <a:ext uri="{9D8B030D-6E8A-4147-A177-3AD203B41FA5}">
                      <a16:colId xmlns:a16="http://schemas.microsoft.com/office/drawing/2014/main" val="1181616025"/>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630079236"/>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428671024"/>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itchFamily="34" charset="0"/>
                      </a:endParaRPr>
                    </a:p>
                  </a:txBody>
                  <a:tcPr marL="5921" marR="5921" marT="5921" marB="0" anchor="ctr"/>
                </a:tc>
                <a:extLst>
                  <a:ext uri="{0D108BD9-81ED-4DB2-BD59-A6C34878D82A}">
                    <a16:rowId xmlns:a16="http://schemas.microsoft.com/office/drawing/2014/main" val="3996140015"/>
                  </a:ext>
                </a:extLst>
              </a:tr>
              <a:tr h="0">
                <a:tc gridSpan="16">
                  <a:txBody>
                    <a:bodyPr vert="horz" wrap="square"/>
                    <a:lstStyle/>
                    <a:p>
                      <a:pPr algn="ctr" fontAlgn="ctr"/>
                      <a:r>
                        <a:rPr lang="es-MX" sz="800" u="none" strike="noStrike">
                          <a:effectLst/>
                        </a:rPr>
                        <a:t>Afluentes Directos Río Lebrija Medio </a:t>
                      </a:r>
                      <a:endParaRPr lang="es-MX" sz="800" b="1" i="0" u="none" strike="noStrike">
                        <a:solidFill>
                          <a:srgbClr val="000000"/>
                        </a:solidFill>
                        <a:effectLst/>
                        <a:latin typeface="Arial"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269170429"/>
                  </a:ext>
                </a:extLst>
              </a:tr>
              <a:tr h="94735">
                <a:tc>
                  <a:txBody>
                    <a:bodyPr vert="horz" wrap="square"/>
                    <a:lstStyle/>
                    <a:p>
                      <a:pPr algn="ctr" fontAlgn="ctr"/>
                      <a:r>
                        <a:rPr lang="es-MX" sz="800" u="none" strike="noStrike">
                          <a:effectLst/>
                        </a:rPr>
                        <a:t>ALCALDIA MUNICIPAL DE PUERTO WILCHES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333261,0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156483,6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206442,9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206442,9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333261,0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303024,2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260223,6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210323,1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206442,9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156483,6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158095,4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159723,8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161368,9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206442,9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46825223"/>
                  </a:ext>
                </a:extLst>
              </a:tr>
              <a:tr h="94735">
                <a:tc>
                  <a:txBody>
                    <a:bodyPr vert="horz" wrap="square"/>
                    <a:lstStyle/>
                    <a:p>
                      <a:pPr algn="ctr" fontAlgn="ctr"/>
                      <a:r>
                        <a:rPr lang="es-CO" sz="800" u="none" strike="noStrike">
                          <a:effectLst/>
                        </a:rPr>
                        <a:t>VERT PUERTO CAYUMBA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35755956"/>
                  </a:ext>
                </a:extLst>
              </a:tr>
              <a:tr h="94735">
                <a:tc>
                  <a:txBody>
                    <a:bodyPr vert="horz" wrap="square"/>
                    <a:lstStyle/>
                    <a:p>
                      <a:pPr algn="ctr" fontAlgn="ctr"/>
                      <a:r>
                        <a:rPr lang="es-CO" sz="800" u="none" strike="noStrike">
                          <a:effectLst/>
                        </a:rPr>
                        <a:t>VERT KM 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33097282"/>
                  </a:ext>
                </a:extLst>
              </a:tr>
              <a:tr h="94735">
                <a:tc>
                  <a:txBody>
                    <a:bodyPr vert="horz" wrap="square"/>
                    <a:lstStyle/>
                    <a:p>
                      <a:pPr algn="ctr" fontAlgn="ctr"/>
                      <a:r>
                        <a:rPr lang="es-CO" sz="800" u="none" strike="noStrike">
                          <a:effectLst/>
                        </a:rPr>
                        <a:t>VERTIMIENTO LA CASCAJERA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85432961"/>
                  </a:ext>
                </a:extLst>
              </a:tr>
              <a:tr h="284205">
                <a:tc>
                  <a:txBody>
                    <a:bodyPr vert="horz" wrap="square"/>
                    <a:lstStyle/>
                    <a:p>
                      <a:pPr algn="ctr" fontAlgn="ctr"/>
                      <a:r>
                        <a:rPr lang="es-CO" sz="800" u="none" strike="noStrike">
                          <a:effectLst/>
                        </a:rPr>
                        <a:t>PTO1. CASCO URBANO</a:t>
                      </a:r>
                      <a:br>
                        <a:rPr lang="es-CO" sz="800" u="none" strike="noStrike">
                          <a:effectLst/>
                        </a:rPr>
                      </a:br>
                      <a:r>
                        <a:rPr lang="es-CO" sz="800" u="none" strike="noStrike">
                          <a:effectLst/>
                        </a:rPr>
                        <a:t>VERTIMIENTO PRINCIPAL </a:t>
                      </a:r>
                      <a:br>
                        <a:rPr lang="es-CO" sz="800" u="none" strike="noStrike">
                          <a:effectLst/>
                        </a:rPr>
                      </a:br>
                      <a:r>
                        <a:rPr lang="es-CO" sz="800" u="none" strike="noStrike">
                          <a:effectLst/>
                        </a:rPr>
                        <a:t>VERTIMIENTO LA GOMEZ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SABANA DE TORRES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4458,0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4625,1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4458,0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2813,5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14944,4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4625,1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4720,9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14944,4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15760795"/>
                  </a:ext>
                </a:extLst>
              </a:tr>
              <a:tr h="284205">
                <a:tc>
                  <a:txBody>
                    <a:bodyPr vert="horz" wrap="square"/>
                    <a:lstStyle/>
                    <a:p>
                      <a:pPr algn="ctr" fontAlgn="ctr"/>
                      <a:r>
                        <a:rPr lang="es-MX" sz="800" u="none" strike="noStrike">
                          <a:effectLst/>
                        </a:rPr>
                        <a:t>PTO 2. CENTROS POBLADOS,VERTIMIENTO LAS PAMPAS ,VERTIMIENTO CERRITO POZO SEPTICO, VERTIMIENTO CERRITO PTAR ,VERTIMIENTO PROVINCIA</a:t>
                      </a:r>
                      <a:endParaRPr lang="es-MX" sz="800" b="0" i="0" u="none" strike="noStrike">
                        <a:solidFill>
                          <a:srgbClr val="000000"/>
                        </a:solidFill>
                        <a:effectLst/>
                        <a:latin typeface="Arial" pitchFamily="34" charset="0"/>
                      </a:endParaRPr>
                    </a:p>
                  </a:txBody>
                  <a:tcPr marL="5921" marR="5921" marT="5921" marB="0" anchor="ctr"/>
                </a:tc>
                <a:tc>
                  <a:txBody>
                    <a:bodyPr vert="horz" wrap="square"/>
                    <a:lstStyle/>
                    <a:p>
                      <a:pPr algn="ctr" fontAlgn="ctr"/>
                      <a:r>
                        <a:rPr lang="es-CO" sz="800" u="none" strike="noStrike">
                          <a:effectLst/>
                        </a:rPr>
                        <a:t>SABANA DE TORRES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110154,9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79141,9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76717,8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76717,8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110154,9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100160,6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86013,4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69519,5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76717,8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79141,9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71961,4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61797,2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49946,9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76717,8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3850901"/>
                  </a:ext>
                </a:extLst>
              </a:tr>
              <a:tr h="94735">
                <a:tc>
                  <a:txBody>
                    <a:bodyPr vert="horz" wrap="square"/>
                    <a:lstStyle/>
                    <a:p>
                      <a:pPr algn="ctr" fontAlgn="ctr"/>
                      <a:r>
                        <a:rPr lang="es-CO" sz="800" u="none" strike="noStrike">
                          <a:effectLst/>
                        </a:rPr>
                        <a:t>RESIDUAL NO DOMESTICA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4120984"/>
                  </a:ext>
                </a:extLst>
              </a:tr>
              <a:tr h="189470">
                <a:tc>
                  <a:txBody>
                    <a:bodyPr vert="horz" wrap="square"/>
                    <a:lstStyle/>
                    <a:p>
                      <a:pPr algn="ctr" fontAlgn="ctr"/>
                      <a:r>
                        <a:rPr lang="es-CO" sz="800" u="none" strike="noStrike">
                          <a:effectLst/>
                        </a:rPr>
                        <a:t>PERMISO DE VERTIMIENTO POLICIA NACIONAL DE AGUAS RESIDUALES DOMESTICAS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30073032"/>
                  </a:ext>
                </a:extLst>
              </a:tr>
              <a:tr h="189470">
                <a:tc>
                  <a:txBody>
                    <a:bodyPr vert="horz" wrap="square"/>
                    <a:lstStyle/>
                    <a:p>
                      <a:pPr algn="ctr" fontAlgn="ctr"/>
                      <a:r>
                        <a:rPr lang="es-CO" sz="800" u="none" strike="noStrike">
                          <a:effectLst/>
                        </a:rPr>
                        <a:t>SECTOR PALMERO EXTRACCION DE ACEITE DE PALMA</a:t>
                      </a:r>
                      <a:br>
                        <a:rPr lang="es-CO" sz="800" u="none" strike="noStrike">
                          <a:effectLst/>
                        </a:rPr>
                      </a:br>
                      <a:r>
                        <a:rPr lang="es-CO" sz="800" u="none" strike="noStrike">
                          <a:effectLst/>
                        </a:rPr>
                        <a:t>PERMISO DE VERTIMIENTO DE AGUAS RESIDUALES INDUSTRIALES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27857,3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27857,3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21752,1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17580,9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2460,3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2511,2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85808682"/>
                  </a:ext>
                </a:extLst>
              </a:tr>
              <a:tr h="284205">
                <a:tc>
                  <a:txBody>
                    <a:bodyPr vert="horz" wrap="square"/>
                    <a:lstStyle/>
                    <a:p>
                      <a:pPr algn="ctr" fontAlgn="ctr"/>
                      <a:r>
                        <a:rPr lang="es-CO" sz="800" u="none" strike="noStrike">
                          <a:effectLst/>
                        </a:rPr>
                        <a:t>SECTOR PALMERO  EXTRACCION DE ACEITE DE PALMA</a:t>
                      </a:r>
                      <a:br>
                        <a:rPr lang="es-CO" sz="800" u="none" strike="noStrike">
                          <a:effectLst/>
                        </a:rPr>
                      </a:br>
                      <a:r>
                        <a:rPr lang="es-CO" sz="800" u="none" strike="noStrike">
                          <a:effectLst/>
                        </a:rPr>
                        <a:t>PERMISO DE VERTIMIENTOS GENERADO EN LA PLANTA DE BENEFICIO PRIMARIO DE EXTRACCION DE ACEITE DE PALMA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37464,8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40728,7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37464,8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34065,6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29254,0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23644,2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40728,7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37033,4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31802,6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25704,2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60812128"/>
                  </a:ext>
                </a:extLst>
              </a:tr>
              <a:tr h="94735">
                <a:tc>
                  <a:txBody>
                    <a:bodyPr vert="horz" wrap="square"/>
                    <a:lstStyle/>
                    <a:p>
                      <a:pPr algn="ctr" fontAlgn="ctr"/>
                      <a:r>
                        <a:rPr lang="es-CO" sz="800" u="none" strike="noStrike">
                          <a:effectLst/>
                        </a:rPr>
                        <a:t>PERMISO DE VERIMIENTO DE ARD TRATADAS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WILLCHES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26432,6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18761,2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18761,2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26432,6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24034,4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16681,8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18761,2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18761,2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70644118"/>
                  </a:ext>
                </a:extLst>
              </a:tr>
              <a:tr h="189470">
                <a:tc>
                  <a:txBody>
                    <a:bodyPr vert="horz" wrap="square"/>
                    <a:lstStyle/>
                    <a:p>
                      <a:pPr algn="ctr" fontAlgn="ctr"/>
                      <a:r>
                        <a:rPr lang="es-CO" sz="800" u="none" strike="noStrike">
                          <a:effectLst/>
                        </a:rPr>
                        <a:t>AGUA RESIDUAL NO DOMESTICA, FALTAN DOCUMENTOS PARA TERMINAR PROCESO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SABANA DE TORRES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6942,7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21075,9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18099,1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14628,4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6942,7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7014,2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7159,4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11697159"/>
                  </a:ext>
                </a:extLst>
              </a:tr>
              <a:tr h="378940">
                <a:tc>
                  <a:txBody>
                    <a:bodyPr vert="horz" wrap="square"/>
                    <a:lstStyle/>
                    <a:p>
                      <a:pPr algn="ctr" fontAlgn="ctr"/>
                      <a:r>
                        <a:rPr lang="es-CO" sz="800" u="none" strike="noStrike">
                          <a:effectLst/>
                        </a:rPr>
                        <a:t>SECTOR PALMERO  </a:t>
                      </a:r>
                      <a:br>
                        <a:rPr lang="es-CO" sz="800" u="none" strike="noStrike">
                          <a:effectLst/>
                        </a:rPr>
                      </a:br>
                      <a:r>
                        <a:rPr lang="es-CO" sz="800" u="none" strike="noStrike">
                          <a:effectLst/>
                        </a:rPr>
                        <a:t> EXTRACCION DE ACEITE DE PALMA</a:t>
                      </a:r>
                      <a:br>
                        <a:rPr lang="es-CO" sz="800" u="none" strike="noStrike">
                          <a:effectLst/>
                        </a:rPr>
                      </a:br>
                      <a:r>
                        <a:rPr lang="es-CO" sz="800" u="none" strike="noStrike">
                          <a:effectLst/>
                        </a:rPr>
                        <a:t>PERMISO DE VERTIMIENTOS PARA PLANTA DE BENEFICIO PRIMARIO DE EXTRACCION DE ACEITE DE PALMA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SABANA DE TORRES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4989,4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44811,8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7219,6</a:t>
                      </a:r>
                      <a:endParaRPr lang="es-CO" sz="800" b="0" i="0" u="none" strike="noStrike">
                        <a:solidFill>
                          <a:srgbClr val="000000"/>
                        </a:solidFill>
                        <a:effectLst/>
                        <a:latin typeface="Arial" pitchFamily="34" charset="0"/>
                      </a:endParaRPr>
                    </a:p>
                  </a:txBody>
                  <a:tcPr marL="5921" marR="5921" marT="5921" marB="0" anchor="ctr"/>
                </a:tc>
                <a:tc>
                  <a:txBody>
                    <a:bodyPr vert="horz" wrap="square"/>
                    <a:lstStyle/>
                    <a:p>
                      <a:pPr algn="ctr" fontAlgn="ctr"/>
                      <a:r>
                        <a:rPr lang="es-CO" sz="800" u="none" strike="noStrike">
                          <a:effectLst/>
                        </a:rPr>
                        <a:t>44811,8</a:t>
                      </a:r>
                      <a:endParaRPr lang="es-CO" sz="800" b="0" i="0" u="none" strike="noStrike">
                        <a:solidFill>
                          <a:srgbClr val="006100"/>
                        </a:solidFill>
                        <a:effectLst/>
                        <a:latin typeface="Arial" pitchFamily="34" charset="0"/>
                      </a:endParaRPr>
                    </a:p>
                  </a:txBody>
                  <a:tcPr marL="5921" marR="5921" marT="5921" marB="0" anchor="ctr"/>
                </a:tc>
                <a:extLst>
                  <a:ext uri="{0D108BD9-81ED-4DB2-BD59-A6C34878D82A}">
                    <a16:rowId xmlns:a16="http://schemas.microsoft.com/office/drawing/2014/main" val="3339924454"/>
                  </a:ext>
                </a:extLst>
              </a:tr>
            </a:tbl>
          </a:graphicData>
        </a:graphic>
      </p:graphicFrame>
    </p:spTree>
    <p:extLst>
      <p:ext uri="{BB962C8B-B14F-4D97-AF65-F5344CB8AC3E}">
        <p14:creationId xmlns:p14="http://schemas.microsoft.com/office/powerpoint/2010/main" val="1221499826"/>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FA5D500E-0E57-4127-A3A9-73F7EBFC6F4F}"/>
              </a:ext>
            </a:extLst>
          </p:cNvPr>
          <p:cNvGraphicFramePr>
            <a:graphicFrameLocks noGrp="1"/>
          </p:cNvGraphicFramePr>
          <p:nvPr>
            <p:extLst>
              <p:ext uri="{D42A27DB-BD31-4B8C-83A1-F6EECF244321}">
                <p14:modId xmlns:p14="http://schemas.microsoft.com/office/powerpoint/2010/main" val="2581412153"/>
              </p:ext>
            </p:extLst>
          </p:nvPr>
        </p:nvGraphicFramePr>
        <p:xfrm>
          <a:off x="838200" y="1289538"/>
          <a:ext cx="10515604" cy="4501662"/>
        </p:xfrm>
        <a:graphic>
          <a:graphicData uri="http://schemas.openxmlformats.org/drawingml/2006/table">
            <a:tbl>
              <a:tblPr>
                <a:tableStyleId>{BDBED569-4797-4DF1-A0F4-6AAB3CD982D8}</a:tableStyleId>
              </a:tblPr>
              <a:tblGrid>
                <a:gridCol w="2576539">
                  <a:extLst>
                    <a:ext uri="{9D8B030D-6E8A-4147-A177-3AD203B41FA5}">
                      <a16:colId xmlns:a16="http://schemas.microsoft.com/office/drawing/2014/main" val="3401914400"/>
                    </a:ext>
                  </a:extLst>
                </a:gridCol>
                <a:gridCol w="885192">
                  <a:extLst>
                    <a:ext uri="{9D8B030D-6E8A-4147-A177-3AD203B41FA5}">
                      <a16:colId xmlns:a16="http://schemas.microsoft.com/office/drawing/2014/main" val="4212964196"/>
                    </a:ext>
                  </a:extLst>
                </a:gridCol>
                <a:gridCol w="486065">
                  <a:extLst>
                    <a:ext uri="{9D8B030D-6E8A-4147-A177-3AD203B41FA5}">
                      <a16:colId xmlns:a16="http://schemas.microsoft.com/office/drawing/2014/main" val="1007804457"/>
                    </a:ext>
                  </a:extLst>
                </a:gridCol>
                <a:gridCol w="486065">
                  <a:extLst>
                    <a:ext uri="{9D8B030D-6E8A-4147-A177-3AD203B41FA5}">
                      <a16:colId xmlns:a16="http://schemas.microsoft.com/office/drawing/2014/main" val="2083809908"/>
                    </a:ext>
                  </a:extLst>
                </a:gridCol>
                <a:gridCol w="450499">
                  <a:extLst>
                    <a:ext uri="{9D8B030D-6E8A-4147-A177-3AD203B41FA5}">
                      <a16:colId xmlns:a16="http://schemas.microsoft.com/office/drawing/2014/main" val="163987740"/>
                    </a:ext>
                  </a:extLst>
                </a:gridCol>
                <a:gridCol w="414934">
                  <a:extLst>
                    <a:ext uri="{9D8B030D-6E8A-4147-A177-3AD203B41FA5}">
                      <a16:colId xmlns:a16="http://schemas.microsoft.com/office/drawing/2014/main" val="3656294440"/>
                    </a:ext>
                  </a:extLst>
                </a:gridCol>
                <a:gridCol w="521631">
                  <a:extLst>
                    <a:ext uri="{9D8B030D-6E8A-4147-A177-3AD203B41FA5}">
                      <a16:colId xmlns:a16="http://schemas.microsoft.com/office/drawing/2014/main" val="62340817"/>
                    </a:ext>
                  </a:extLst>
                </a:gridCol>
                <a:gridCol w="521631">
                  <a:extLst>
                    <a:ext uri="{9D8B030D-6E8A-4147-A177-3AD203B41FA5}">
                      <a16:colId xmlns:a16="http://schemas.microsoft.com/office/drawing/2014/main" val="2740740027"/>
                    </a:ext>
                  </a:extLst>
                </a:gridCol>
                <a:gridCol w="521631">
                  <a:extLst>
                    <a:ext uri="{9D8B030D-6E8A-4147-A177-3AD203B41FA5}">
                      <a16:colId xmlns:a16="http://schemas.microsoft.com/office/drawing/2014/main" val="1368473979"/>
                    </a:ext>
                  </a:extLst>
                </a:gridCol>
                <a:gridCol w="521631">
                  <a:extLst>
                    <a:ext uri="{9D8B030D-6E8A-4147-A177-3AD203B41FA5}">
                      <a16:colId xmlns:a16="http://schemas.microsoft.com/office/drawing/2014/main" val="3080255693"/>
                    </a:ext>
                  </a:extLst>
                </a:gridCol>
                <a:gridCol w="521631">
                  <a:extLst>
                    <a:ext uri="{9D8B030D-6E8A-4147-A177-3AD203B41FA5}">
                      <a16:colId xmlns:a16="http://schemas.microsoft.com/office/drawing/2014/main" val="3959747101"/>
                    </a:ext>
                  </a:extLst>
                </a:gridCol>
                <a:gridCol w="521631">
                  <a:extLst>
                    <a:ext uri="{9D8B030D-6E8A-4147-A177-3AD203B41FA5}">
                      <a16:colId xmlns:a16="http://schemas.microsoft.com/office/drawing/2014/main" val="1098138229"/>
                    </a:ext>
                  </a:extLst>
                </a:gridCol>
                <a:gridCol w="521631">
                  <a:extLst>
                    <a:ext uri="{9D8B030D-6E8A-4147-A177-3AD203B41FA5}">
                      <a16:colId xmlns:a16="http://schemas.microsoft.com/office/drawing/2014/main" val="3592922644"/>
                    </a:ext>
                  </a:extLst>
                </a:gridCol>
                <a:gridCol w="521631">
                  <a:extLst>
                    <a:ext uri="{9D8B030D-6E8A-4147-A177-3AD203B41FA5}">
                      <a16:colId xmlns:a16="http://schemas.microsoft.com/office/drawing/2014/main" val="223829270"/>
                    </a:ext>
                  </a:extLst>
                </a:gridCol>
                <a:gridCol w="521631">
                  <a:extLst>
                    <a:ext uri="{9D8B030D-6E8A-4147-A177-3AD203B41FA5}">
                      <a16:colId xmlns:a16="http://schemas.microsoft.com/office/drawing/2014/main" val="2138261470"/>
                    </a:ext>
                  </a:extLst>
                </a:gridCol>
                <a:gridCol w="521631">
                  <a:extLst>
                    <a:ext uri="{9D8B030D-6E8A-4147-A177-3AD203B41FA5}">
                      <a16:colId xmlns:a16="http://schemas.microsoft.com/office/drawing/2014/main" val="2536078302"/>
                    </a:ext>
                  </a:extLst>
                </a:gridCol>
              </a:tblGrid>
              <a:tr h="376592">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821286767"/>
                  </a:ext>
                </a:extLst>
              </a:tr>
              <a:tr h="376592">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555648913"/>
                  </a:ext>
                </a:extLst>
              </a:tr>
              <a:tr h="376592">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67583833"/>
                  </a:ext>
                </a:extLst>
              </a:tr>
              <a:tr h="376592">
                <a:tc gridSpan="16">
                  <a:txBody>
                    <a:bodyPr vert="horz" wrap="square"/>
                    <a:lstStyle/>
                    <a:p>
                      <a:pPr algn="ctr" fontAlgn="ctr"/>
                      <a:r>
                        <a:rPr lang="es-CO" sz="800" u="none" strike="noStrike">
                          <a:effectLst/>
                        </a:rPr>
                        <a:t>Directos al Magdalena Medio </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244669781"/>
                  </a:ext>
                </a:extLst>
              </a:tr>
              <a:tr h="376592">
                <a:tc>
                  <a:txBody>
                    <a:bodyPr vert="horz" wrap="square"/>
                    <a:lstStyle/>
                    <a:p>
                      <a:pPr algn="ctr" fontAlgn="ctr"/>
                      <a:r>
                        <a:rPr lang="es-CO" sz="800" u="none" strike="noStrike">
                          <a:effectLst/>
                        </a:rPr>
                        <a:t>SAN FERNANDO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78925594"/>
                  </a:ext>
                </a:extLst>
              </a:tr>
              <a:tr h="376592">
                <a:tc>
                  <a:txBody>
                    <a:bodyPr vert="horz" wrap="square"/>
                    <a:lstStyle/>
                    <a:p>
                      <a:pPr algn="ctr" fontAlgn="ctr"/>
                      <a:r>
                        <a:rPr lang="es-CO" sz="800" u="none" strike="noStrike">
                          <a:effectLst/>
                        </a:rPr>
                        <a:t>POZO SEPTICO SAN PEDRO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08571950"/>
                  </a:ext>
                </a:extLst>
              </a:tr>
              <a:tr h="376592">
                <a:tc>
                  <a:txBody>
                    <a:bodyPr vert="horz" wrap="square"/>
                    <a:lstStyle/>
                    <a:p>
                      <a:pPr algn="ctr" fontAlgn="ctr"/>
                      <a:r>
                        <a:rPr lang="es-CO" sz="800" u="none" strike="noStrike">
                          <a:effectLst/>
                        </a:rPr>
                        <a:t>POZO SEPTICO PRINCIPAL - ZAMBITO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51090876"/>
                  </a:ext>
                </a:extLst>
              </a:tr>
              <a:tr h="376592">
                <a:tc>
                  <a:txBody>
                    <a:bodyPr vert="horz" wrap="square"/>
                    <a:lstStyle/>
                    <a:p>
                      <a:pPr algn="ctr" fontAlgn="ctr"/>
                      <a:r>
                        <a:rPr lang="es-CO" sz="800" u="none" strike="noStrike">
                          <a:effectLst/>
                        </a:rPr>
                        <a:t>POZO SEPTICO ZAMBITO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07340189"/>
                  </a:ext>
                </a:extLst>
              </a:tr>
              <a:tr h="376592">
                <a:tc>
                  <a:txBody>
                    <a:bodyPr vert="horz" wrap="square"/>
                    <a:lstStyle/>
                    <a:p>
                      <a:pPr algn="ctr" fontAlgn="ctr"/>
                      <a:r>
                        <a:rPr lang="pt-BR" sz="800" u="none" strike="noStrike">
                          <a:effectLst/>
                        </a:rPr>
                        <a:t>POZO SEPTICO KM 4 PRIMAVERA</a:t>
                      </a:r>
                      <a:endParaRPr lang="pt-BR" sz="800" b="0" i="0" u="none" strike="noStrike">
                        <a:solidFill>
                          <a:srgbClr val="000000"/>
                        </a:solidFill>
                        <a:effectLst/>
                        <a:latin typeface="Arial" pitchFamily="34" charset="0"/>
                      </a:endParaRPr>
                    </a:p>
                  </a:txBody>
                  <a:tcPr marL="5921" marR="5921" marT="5921" marB="0" anchor="ctr"/>
                </a:tc>
                <a:tc>
                  <a:txBody>
                    <a:bodyPr vert="horz" wrap="square"/>
                    <a:lstStyle/>
                    <a:p>
                      <a:pPr algn="ctr" fontAlgn="ctr"/>
                      <a:r>
                        <a:rPr lang="es-CO" sz="800" u="none" strike="noStrike">
                          <a:effectLst/>
                        </a:rPr>
                        <a:t>CIMITARRA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1349,6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1349,6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38258351"/>
                  </a:ext>
                </a:extLst>
              </a:tr>
              <a:tr h="376592">
                <a:tc>
                  <a:txBody>
                    <a:bodyPr vert="horz" wrap="square"/>
                    <a:lstStyle/>
                    <a:p>
                      <a:pPr algn="ctr" fontAlgn="ctr"/>
                      <a:r>
                        <a:rPr lang="es-CO" sz="800" u="none" strike="noStrike">
                          <a:effectLst/>
                        </a:rPr>
                        <a:t>PUERTO OLAYA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4924,2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4924,2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4477,4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5305,5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2288,7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5305,5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93350135"/>
                  </a:ext>
                </a:extLst>
              </a:tr>
              <a:tr h="735742">
                <a:tc>
                  <a:txBody>
                    <a:bodyPr vert="horz" wrap="square"/>
                    <a:lstStyle/>
                    <a:p>
                      <a:pPr algn="ctr" fontAlgn="ctr"/>
                      <a:r>
                        <a:rPr lang="es-MX" sz="800" u="none" strike="noStrike">
                          <a:effectLst/>
                        </a:rPr>
                        <a:t>BATALLÓN DE INFANTERÍA # 14 GENERAL RAFAEL REYES PRIETO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26181176"/>
                  </a:ext>
                </a:extLst>
              </a:tr>
            </a:tbl>
          </a:graphicData>
        </a:graphic>
      </p:graphicFrame>
    </p:spTree>
    <p:extLst>
      <p:ext uri="{BB962C8B-B14F-4D97-AF65-F5344CB8AC3E}">
        <p14:creationId xmlns:p14="http://schemas.microsoft.com/office/powerpoint/2010/main" val="417053089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4" name="Tabla 3">
            <a:extLst>
              <a:ext uri="{FF2B5EF4-FFF2-40B4-BE49-F238E27FC236}">
                <a16:creationId xmlns:a16="http://schemas.microsoft.com/office/drawing/2014/main" id="{060753EB-4FD8-47A6-BD37-57BCE3FE57C3}"/>
              </a:ext>
            </a:extLst>
          </p:cNvPr>
          <p:cNvGraphicFramePr>
            <a:graphicFrameLocks noGrp="1"/>
          </p:cNvGraphicFramePr>
          <p:nvPr>
            <p:extLst>
              <p:ext uri="{D42A27DB-BD31-4B8C-83A1-F6EECF244321}">
                <p14:modId xmlns:p14="http://schemas.microsoft.com/office/powerpoint/2010/main" val="2275601574"/>
              </p:ext>
            </p:extLst>
          </p:nvPr>
        </p:nvGraphicFramePr>
        <p:xfrm>
          <a:off x="433137" y="1169549"/>
          <a:ext cx="11325720" cy="5423766"/>
        </p:xfrm>
        <a:graphic>
          <a:graphicData uri="http://schemas.openxmlformats.org/drawingml/2006/table">
            <a:tbl>
              <a:tblPr>
                <a:tableStyleId>{BDBED569-4797-4DF1-A0F4-6AAB3CD982D8}</a:tableStyleId>
              </a:tblPr>
              <a:tblGrid>
                <a:gridCol w="2775036">
                  <a:extLst>
                    <a:ext uri="{9D8B030D-6E8A-4147-A177-3AD203B41FA5}">
                      <a16:colId xmlns:a16="http://schemas.microsoft.com/office/drawing/2014/main" val="2066127741"/>
                    </a:ext>
                  </a:extLst>
                </a:gridCol>
                <a:gridCol w="953387">
                  <a:extLst>
                    <a:ext uri="{9D8B030D-6E8A-4147-A177-3AD203B41FA5}">
                      <a16:colId xmlns:a16="http://schemas.microsoft.com/office/drawing/2014/main" val="1887731186"/>
                    </a:ext>
                  </a:extLst>
                </a:gridCol>
                <a:gridCol w="523511">
                  <a:extLst>
                    <a:ext uri="{9D8B030D-6E8A-4147-A177-3AD203B41FA5}">
                      <a16:colId xmlns:a16="http://schemas.microsoft.com/office/drawing/2014/main" val="1095860879"/>
                    </a:ext>
                  </a:extLst>
                </a:gridCol>
                <a:gridCol w="523511">
                  <a:extLst>
                    <a:ext uri="{9D8B030D-6E8A-4147-A177-3AD203B41FA5}">
                      <a16:colId xmlns:a16="http://schemas.microsoft.com/office/drawing/2014/main" val="287108560"/>
                    </a:ext>
                  </a:extLst>
                </a:gridCol>
                <a:gridCol w="485205">
                  <a:extLst>
                    <a:ext uri="{9D8B030D-6E8A-4147-A177-3AD203B41FA5}">
                      <a16:colId xmlns:a16="http://schemas.microsoft.com/office/drawing/2014/main" val="1773855759"/>
                    </a:ext>
                  </a:extLst>
                </a:gridCol>
                <a:gridCol w="446900">
                  <a:extLst>
                    <a:ext uri="{9D8B030D-6E8A-4147-A177-3AD203B41FA5}">
                      <a16:colId xmlns:a16="http://schemas.microsoft.com/office/drawing/2014/main" val="487199013"/>
                    </a:ext>
                  </a:extLst>
                </a:gridCol>
                <a:gridCol w="561817">
                  <a:extLst>
                    <a:ext uri="{9D8B030D-6E8A-4147-A177-3AD203B41FA5}">
                      <a16:colId xmlns:a16="http://schemas.microsoft.com/office/drawing/2014/main" val="2611165293"/>
                    </a:ext>
                  </a:extLst>
                </a:gridCol>
                <a:gridCol w="561817">
                  <a:extLst>
                    <a:ext uri="{9D8B030D-6E8A-4147-A177-3AD203B41FA5}">
                      <a16:colId xmlns:a16="http://schemas.microsoft.com/office/drawing/2014/main" val="287268669"/>
                    </a:ext>
                  </a:extLst>
                </a:gridCol>
                <a:gridCol w="561817">
                  <a:extLst>
                    <a:ext uri="{9D8B030D-6E8A-4147-A177-3AD203B41FA5}">
                      <a16:colId xmlns:a16="http://schemas.microsoft.com/office/drawing/2014/main" val="1738499102"/>
                    </a:ext>
                  </a:extLst>
                </a:gridCol>
                <a:gridCol w="561817">
                  <a:extLst>
                    <a:ext uri="{9D8B030D-6E8A-4147-A177-3AD203B41FA5}">
                      <a16:colId xmlns:a16="http://schemas.microsoft.com/office/drawing/2014/main" val="2527648405"/>
                    </a:ext>
                  </a:extLst>
                </a:gridCol>
                <a:gridCol w="561817">
                  <a:extLst>
                    <a:ext uri="{9D8B030D-6E8A-4147-A177-3AD203B41FA5}">
                      <a16:colId xmlns:a16="http://schemas.microsoft.com/office/drawing/2014/main" val="3684087790"/>
                    </a:ext>
                  </a:extLst>
                </a:gridCol>
                <a:gridCol w="561817">
                  <a:extLst>
                    <a:ext uri="{9D8B030D-6E8A-4147-A177-3AD203B41FA5}">
                      <a16:colId xmlns:a16="http://schemas.microsoft.com/office/drawing/2014/main" val="3619961713"/>
                    </a:ext>
                  </a:extLst>
                </a:gridCol>
                <a:gridCol w="561817">
                  <a:extLst>
                    <a:ext uri="{9D8B030D-6E8A-4147-A177-3AD203B41FA5}">
                      <a16:colId xmlns:a16="http://schemas.microsoft.com/office/drawing/2014/main" val="4156484875"/>
                    </a:ext>
                  </a:extLst>
                </a:gridCol>
                <a:gridCol w="561817">
                  <a:extLst>
                    <a:ext uri="{9D8B030D-6E8A-4147-A177-3AD203B41FA5}">
                      <a16:colId xmlns:a16="http://schemas.microsoft.com/office/drawing/2014/main" val="548521097"/>
                    </a:ext>
                  </a:extLst>
                </a:gridCol>
                <a:gridCol w="561817">
                  <a:extLst>
                    <a:ext uri="{9D8B030D-6E8A-4147-A177-3AD203B41FA5}">
                      <a16:colId xmlns:a16="http://schemas.microsoft.com/office/drawing/2014/main" val="2464023770"/>
                    </a:ext>
                  </a:extLst>
                </a:gridCol>
                <a:gridCol w="561817">
                  <a:extLst>
                    <a:ext uri="{9D8B030D-6E8A-4147-A177-3AD203B41FA5}">
                      <a16:colId xmlns:a16="http://schemas.microsoft.com/office/drawing/2014/main" val="4135963575"/>
                    </a:ext>
                  </a:extLst>
                </a:gridCol>
              </a:tblGrid>
              <a:tr h="157254">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916921459"/>
                  </a:ext>
                </a:extLst>
              </a:tr>
              <a:tr h="157254">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026248151"/>
                  </a:ext>
                </a:extLst>
              </a:tr>
              <a:tr h="157254">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25371429"/>
                  </a:ext>
                </a:extLst>
              </a:tr>
              <a:tr h="157254">
                <a:tc gridSpan="16">
                  <a:txBody>
                    <a:bodyPr vert="horz" wrap="square"/>
                    <a:lstStyle/>
                    <a:p>
                      <a:pPr algn="ctr" fontAlgn="ctr"/>
                      <a:r>
                        <a:rPr lang="es-CO" sz="800" u="none" strike="noStrike">
                          <a:effectLst/>
                        </a:rPr>
                        <a:t>Río Bajo Chicamocha</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191381162"/>
                  </a:ext>
                </a:extLst>
              </a:tr>
              <a:tr h="607164">
                <a:tc>
                  <a:txBody>
                    <a:bodyPr vert="horz" wrap="square"/>
                    <a:lstStyle/>
                    <a:p>
                      <a:pPr algn="ctr" fontAlgn="ctr"/>
                      <a:r>
                        <a:rPr lang="es-MX" sz="800" u="none" strike="noStrike">
                          <a:effectLst/>
                        </a:rPr>
                        <a:t>VERTIIENTO PTAR</a:t>
                      </a:r>
                      <a:br>
                        <a:rPr lang="es-MX" sz="800" u="none" strike="noStrike">
                          <a:effectLst/>
                        </a:rPr>
                      </a:br>
                      <a:r>
                        <a:rPr lang="es-MX" sz="800" u="none" strike="noStrike">
                          <a:effectLst/>
                        </a:rPr>
                        <a:t>VERTIMIENTO SECTOR EL PATIÓN</a:t>
                      </a:r>
                      <a:br>
                        <a:rPr lang="es-MX" sz="800" u="none" strike="noStrike">
                          <a:effectLst/>
                        </a:rPr>
                      </a:br>
                      <a:r>
                        <a:rPr lang="es-MX" sz="800" u="none" strike="noStrike">
                          <a:effectLst/>
                        </a:rPr>
                        <a:t>PTO. 1 QUEBRA LA LETICIA</a:t>
                      </a:r>
                      <a:br>
                        <a:rPr lang="es-MX" sz="800" u="none" strike="noStrike">
                          <a:effectLst/>
                        </a:rPr>
                      </a:b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ARATOCA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21858,0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13702,4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13702,4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21858,0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19874,8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13794,7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13702,4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10673,9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13702,4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09528872"/>
                  </a:ext>
                </a:extLst>
              </a:tr>
              <a:tr h="607164">
                <a:tc>
                  <a:txBody>
                    <a:bodyPr vert="horz" wrap="square"/>
                    <a:lstStyle/>
                    <a:p>
                      <a:pPr algn="ctr" fontAlgn="ctr"/>
                      <a:r>
                        <a:rPr lang="es-MX" sz="800" u="none" strike="noStrike">
                          <a:effectLst/>
                        </a:rPr>
                        <a:t>VERTIIENTO PTAR</a:t>
                      </a:r>
                      <a:br>
                        <a:rPr lang="es-MX" sz="800" u="none" strike="noStrike">
                          <a:effectLst/>
                        </a:rPr>
                      </a:br>
                      <a:r>
                        <a:rPr lang="es-MX" sz="800" u="none" strike="noStrike">
                          <a:effectLst/>
                        </a:rPr>
                        <a:t>VERTIMIENTO SECTOR EL PATIÓN</a:t>
                      </a:r>
                      <a:br>
                        <a:rPr lang="es-MX" sz="800" u="none" strike="noStrike">
                          <a:effectLst/>
                        </a:rPr>
                      </a:br>
                      <a:r>
                        <a:rPr lang="es-MX" sz="800" u="none" strike="noStrike">
                          <a:effectLst/>
                        </a:rPr>
                        <a:t>PTO. 2 QUEBRADA LA AGUABUENA</a:t>
                      </a:r>
                      <a:br>
                        <a:rPr lang="es-MX" sz="800" u="none" strike="noStrike">
                          <a:effectLst/>
                        </a:rPr>
                      </a:b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ARATOCA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23043422"/>
                  </a:ext>
                </a:extLst>
              </a:tr>
              <a:tr h="907104">
                <a:tc>
                  <a:txBody>
                    <a:bodyPr vert="horz" wrap="square"/>
                    <a:lstStyle/>
                    <a:p>
                      <a:pPr algn="ctr" fontAlgn="ctr"/>
                      <a:r>
                        <a:rPr lang="es-MX" sz="800" u="none" strike="noStrike">
                          <a:effectLst/>
                        </a:rPr>
                        <a:t>SE REALIZA EL VERTIMIENTO A TRAVÉS DE UNA ESTRUCTURA ESCALONADA QUE ACTUA COMO DISIPADOR DE ENERGÍA Y POSTERIORMENTE RECORRE A TRAVÉS DE UNA CAÑADA INTERMITENTE HASTA ENTREGAR FINALMENTE AL RIO TUNEBO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CARCASÍ</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12856,4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16943,8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13694,6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12856,4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13122,6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13257,7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27752636"/>
                  </a:ext>
                </a:extLst>
              </a:tr>
              <a:tr h="157254">
                <a:tc>
                  <a:txBody>
                    <a:bodyPr vert="horz" wrap="square"/>
                    <a:lstStyle/>
                    <a:p>
                      <a:pPr algn="ctr" fontAlgn="ctr"/>
                      <a:r>
                        <a:rPr lang="es-CO" sz="800" u="none" strike="noStrike">
                          <a:effectLst/>
                        </a:rPr>
                        <a:t>MUNICIPIO CEPITA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CEPITA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10902,4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7567,1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2124,0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12113,7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12364,6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2124,0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16806372"/>
                  </a:ext>
                </a:extLst>
              </a:tr>
              <a:tr h="157254">
                <a:tc>
                  <a:txBody>
                    <a:bodyPr vert="horz" wrap="square"/>
                    <a:lstStyle/>
                    <a:p>
                      <a:pPr algn="ctr" fontAlgn="ctr"/>
                      <a:r>
                        <a:rPr lang="es-CO" sz="800" u="none" strike="noStrike">
                          <a:effectLst/>
                        </a:rPr>
                        <a:t>Fuente olaya Herrera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CERRITO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87716926"/>
                  </a:ext>
                </a:extLst>
              </a:tr>
              <a:tr h="157254">
                <a:tc>
                  <a:txBody>
                    <a:bodyPr vert="horz" wrap="square"/>
                    <a:lstStyle/>
                    <a:p>
                      <a:pPr algn="ctr" fontAlgn="ctr"/>
                      <a:r>
                        <a:rPr lang="es-CO" sz="800" u="none" strike="noStrike">
                          <a:effectLst/>
                        </a:rPr>
                        <a:t>Barrio la esmeralda 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CERRITO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12020269"/>
                  </a:ext>
                </a:extLst>
              </a:tr>
              <a:tr h="157254">
                <a:tc>
                  <a:txBody>
                    <a:bodyPr vert="horz" wrap="square"/>
                    <a:lstStyle/>
                    <a:p>
                      <a:pPr algn="ctr" fontAlgn="ctr"/>
                      <a:r>
                        <a:rPr lang="es-CO" sz="800" u="none" strike="noStrike">
                          <a:effectLst/>
                        </a:rPr>
                        <a:t>uchuatá</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CERRITO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7080,3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7080,3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56578019"/>
                  </a:ext>
                </a:extLst>
              </a:tr>
              <a:tr h="157254">
                <a:tc>
                  <a:txBody>
                    <a:bodyPr vert="horz" wrap="square"/>
                    <a:lstStyle/>
                    <a:p>
                      <a:pPr algn="ctr" fontAlgn="ctr"/>
                      <a:r>
                        <a:rPr lang="es-CO" sz="800" u="none" strike="noStrike">
                          <a:effectLst/>
                        </a:rPr>
                        <a:t>Restaurante Florez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CERRITO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08407623"/>
                  </a:ext>
                </a:extLst>
              </a:tr>
              <a:tr h="157254">
                <a:tc>
                  <a:txBody>
                    <a:bodyPr vert="horz" wrap="square"/>
                    <a:lstStyle/>
                    <a:p>
                      <a:pPr algn="ctr" fontAlgn="ctr"/>
                      <a:r>
                        <a:rPr lang="es-CO" sz="800" u="none" strike="noStrike">
                          <a:effectLst/>
                        </a:rPr>
                        <a:t>La esmeralda 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CERRITO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2373159"/>
                  </a:ext>
                </a:extLst>
              </a:tr>
              <a:tr h="157254">
                <a:tc>
                  <a:txBody>
                    <a:bodyPr vert="horz" wrap="square"/>
                    <a:lstStyle/>
                    <a:p>
                      <a:pPr algn="ctr" fontAlgn="ctr"/>
                      <a:r>
                        <a:rPr lang="es-CO" sz="800" u="none" strike="noStrike">
                          <a:effectLst/>
                        </a:rPr>
                        <a:t>Alcaldía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CERRITO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84157383"/>
                  </a:ext>
                </a:extLst>
              </a:tr>
              <a:tr h="157254">
                <a:tc>
                  <a:txBody>
                    <a:bodyPr vert="horz" wrap="square"/>
                    <a:lstStyle/>
                    <a:p>
                      <a:pPr algn="ctr" fontAlgn="ctr"/>
                      <a:r>
                        <a:rPr lang="es-CO" sz="800" u="none" strike="noStrike">
                          <a:effectLst/>
                        </a:rPr>
                        <a:t>Vertimiento 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CERRITO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16559,4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13981,3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13981,3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16559,4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13981,3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13981,3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7181585"/>
                  </a:ext>
                </a:extLst>
              </a:tr>
              <a:tr h="157254">
                <a:tc>
                  <a:txBody>
                    <a:bodyPr vert="horz" wrap="square"/>
                    <a:lstStyle/>
                    <a:p>
                      <a:pPr algn="ctr" fontAlgn="ctr"/>
                      <a:r>
                        <a:rPr lang="es-CO" sz="800" u="none" strike="noStrike">
                          <a:effectLst/>
                        </a:rPr>
                        <a:t>VERTIMIENTO PRINCIPAL O CONCEPCIÓN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CONCEPCION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52199,1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82845,7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41167,1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41167,1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52199,1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47463,1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40759,1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32943,2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41167,1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82845,7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83699,0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84561,1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85432,1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41167,1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32032152"/>
                  </a:ext>
                </a:extLst>
              </a:tr>
              <a:tr h="157254">
                <a:tc>
                  <a:txBody>
                    <a:bodyPr vert="horz" wrap="square"/>
                    <a:lstStyle/>
                    <a:p>
                      <a:pPr algn="ctr" fontAlgn="ctr"/>
                      <a:r>
                        <a:rPr lang="es-CO" sz="800" u="none" strike="noStrike">
                          <a:effectLst/>
                        </a:rPr>
                        <a:t>CEMENTERIO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CONCEPCION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2479,6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2479,6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13356241"/>
                  </a:ext>
                </a:extLst>
              </a:tr>
              <a:tr h="157254">
                <a:tc>
                  <a:txBody>
                    <a:bodyPr vert="horz" wrap="square"/>
                    <a:lstStyle/>
                    <a:p>
                      <a:pPr algn="ctr" fontAlgn="ctr"/>
                      <a:r>
                        <a:rPr lang="es-CO" sz="800" u="none" strike="noStrike">
                          <a:effectLst/>
                        </a:rPr>
                        <a:t>EFLUENTE 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ENCISO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33031,6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7789,9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33031,6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30034,6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9707,2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7789,9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7870,1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7951,2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9707,2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58866925"/>
                  </a:ext>
                </a:extLst>
              </a:tr>
              <a:tr h="157254">
                <a:tc>
                  <a:txBody>
                    <a:bodyPr vert="horz" wrap="square"/>
                    <a:lstStyle/>
                    <a:p>
                      <a:pPr algn="ctr" fontAlgn="ctr"/>
                      <a:r>
                        <a:rPr lang="es-MX" sz="800" u="none" strike="noStrike">
                          <a:effectLst/>
                        </a:rPr>
                        <a:t> CENTRO POBLADO PEÑA COLORADA COLEGIO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ENCISO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5310,1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66983023"/>
                  </a:ext>
                </a:extLst>
              </a:tr>
              <a:tr h="157254">
                <a:tc>
                  <a:txBody>
                    <a:bodyPr vert="horz" wrap="square"/>
                    <a:lstStyle/>
                    <a:p>
                      <a:pPr algn="ctr" fontAlgn="ctr"/>
                      <a:r>
                        <a:rPr lang="es-CO" sz="800" u="none" strike="noStrike">
                          <a:effectLst/>
                        </a:rPr>
                        <a:t>CENTRO POBLADO PEÑA COLORADA PRINCIPAL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ENCISO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5310,1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49012611"/>
                  </a:ext>
                </a:extLst>
              </a:tr>
              <a:tr h="157254">
                <a:tc>
                  <a:txBody>
                    <a:bodyPr vert="horz" wrap="square"/>
                    <a:lstStyle/>
                    <a:p>
                      <a:pPr algn="ctr" fontAlgn="ctr"/>
                      <a:r>
                        <a:rPr lang="es-CO" sz="800" u="none" strike="noStrike">
                          <a:effectLst/>
                        </a:rPr>
                        <a:t>1-EL PUENTE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0707026"/>
                  </a:ext>
                </a:extLst>
              </a:tr>
              <a:tr h="157254">
                <a:tc>
                  <a:txBody>
                    <a:bodyPr vert="horz" wrap="square"/>
                    <a:lstStyle/>
                    <a:p>
                      <a:pPr algn="ctr" fontAlgn="ctr"/>
                      <a:r>
                        <a:rPr lang="es-CO" sz="800" u="none" strike="noStrike">
                          <a:effectLst/>
                        </a:rPr>
                        <a:t>2-EL CEMENTERIO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3584,9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3907,4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3584,9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09234434"/>
                  </a:ext>
                </a:extLst>
              </a:tr>
              <a:tr h="157254">
                <a:tc>
                  <a:txBody>
                    <a:bodyPr vert="horz" wrap="square"/>
                    <a:lstStyle/>
                    <a:p>
                      <a:pPr algn="ctr" fontAlgn="ctr"/>
                      <a:r>
                        <a:rPr lang="es-CO" sz="800" u="none" strike="noStrike">
                          <a:effectLst/>
                        </a:rPr>
                        <a:t>3-EL HOSPITAL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6318,6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4200,5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6318,6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35648196"/>
                  </a:ext>
                </a:extLst>
              </a:tr>
              <a:tr h="157254">
                <a:tc>
                  <a:txBody>
                    <a:bodyPr vert="horz" wrap="square"/>
                    <a:lstStyle/>
                    <a:p>
                      <a:pPr algn="ctr" fontAlgn="ctr"/>
                      <a:r>
                        <a:rPr lang="es-CO" sz="800" u="none" strike="noStrike">
                          <a:effectLst/>
                        </a:rPr>
                        <a:t>4-LOS POZOS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1941,8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1941,8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88674434"/>
                  </a:ext>
                </a:extLst>
              </a:tr>
            </a:tbl>
          </a:graphicData>
        </a:graphic>
      </p:graphicFrame>
    </p:spTree>
    <p:extLst>
      <p:ext uri="{BB962C8B-B14F-4D97-AF65-F5344CB8AC3E}">
        <p14:creationId xmlns:p14="http://schemas.microsoft.com/office/powerpoint/2010/main" val="3207538840"/>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4" name="Tabla 3">
            <a:extLst>
              <a:ext uri="{FF2B5EF4-FFF2-40B4-BE49-F238E27FC236}">
                <a16:creationId xmlns:a16="http://schemas.microsoft.com/office/drawing/2014/main" id="{060753EB-4FD8-47A6-BD37-57BCE3FE57C3}"/>
              </a:ext>
            </a:extLst>
          </p:cNvPr>
          <p:cNvGraphicFramePr>
            <a:graphicFrameLocks noGrp="1"/>
          </p:cNvGraphicFramePr>
          <p:nvPr>
            <p:extLst>
              <p:ext uri="{D42A27DB-BD31-4B8C-83A1-F6EECF244321}">
                <p14:modId xmlns:p14="http://schemas.microsoft.com/office/powerpoint/2010/main" val="3784440246"/>
              </p:ext>
            </p:extLst>
          </p:nvPr>
        </p:nvGraphicFramePr>
        <p:xfrm>
          <a:off x="433137" y="1169549"/>
          <a:ext cx="11325720" cy="5550357"/>
        </p:xfrm>
        <a:graphic>
          <a:graphicData uri="http://schemas.openxmlformats.org/drawingml/2006/table">
            <a:tbl>
              <a:tblPr>
                <a:tableStyleId>{BDBED569-4797-4DF1-A0F4-6AAB3CD982D8}</a:tableStyleId>
              </a:tblPr>
              <a:tblGrid>
                <a:gridCol w="2775036">
                  <a:extLst>
                    <a:ext uri="{9D8B030D-6E8A-4147-A177-3AD203B41FA5}">
                      <a16:colId xmlns:a16="http://schemas.microsoft.com/office/drawing/2014/main" val="2066127741"/>
                    </a:ext>
                  </a:extLst>
                </a:gridCol>
                <a:gridCol w="953387">
                  <a:extLst>
                    <a:ext uri="{9D8B030D-6E8A-4147-A177-3AD203B41FA5}">
                      <a16:colId xmlns:a16="http://schemas.microsoft.com/office/drawing/2014/main" val="1887731186"/>
                    </a:ext>
                  </a:extLst>
                </a:gridCol>
                <a:gridCol w="523511">
                  <a:extLst>
                    <a:ext uri="{9D8B030D-6E8A-4147-A177-3AD203B41FA5}">
                      <a16:colId xmlns:a16="http://schemas.microsoft.com/office/drawing/2014/main" val="1095860879"/>
                    </a:ext>
                  </a:extLst>
                </a:gridCol>
                <a:gridCol w="523511">
                  <a:extLst>
                    <a:ext uri="{9D8B030D-6E8A-4147-A177-3AD203B41FA5}">
                      <a16:colId xmlns:a16="http://schemas.microsoft.com/office/drawing/2014/main" val="287108560"/>
                    </a:ext>
                  </a:extLst>
                </a:gridCol>
                <a:gridCol w="485205">
                  <a:extLst>
                    <a:ext uri="{9D8B030D-6E8A-4147-A177-3AD203B41FA5}">
                      <a16:colId xmlns:a16="http://schemas.microsoft.com/office/drawing/2014/main" val="1773855759"/>
                    </a:ext>
                  </a:extLst>
                </a:gridCol>
                <a:gridCol w="446900">
                  <a:extLst>
                    <a:ext uri="{9D8B030D-6E8A-4147-A177-3AD203B41FA5}">
                      <a16:colId xmlns:a16="http://schemas.microsoft.com/office/drawing/2014/main" val="487199013"/>
                    </a:ext>
                  </a:extLst>
                </a:gridCol>
                <a:gridCol w="561817">
                  <a:extLst>
                    <a:ext uri="{9D8B030D-6E8A-4147-A177-3AD203B41FA5}">
                      <a16:colId xmlns:a16="http://schemas.microsoft.com/office/drawing/2014/main" val="2611165293"/>
                    </a:ext>
                  </a:extLst>
                </a:gridCol>
                <a:gridCol w="561817">
                  <a:extLst>
                    <a:ext uri="{9D8B030D-6E8A-4147-A177-3AD203B41FA5}">
                      <a16:colId xmlns:a16="http://schemas.microsoft.com/office/drawing/2014/main" val="287268669"/>
                    </a:ext>
                  </a:extLst>
                </a:gridCol>
                <a:gridCol w="561817">
                  <a:extLst>
                    <a:ext uri="{9D8B030D-6E8A-4147-A177-3AD203B41FA5}">
                      <a16:colId xmlns:a16="http://schemas.microsoft.com/office/drawing/2014/main" val="1738499102"/>
                    </a:ext>
                  </a:extLst>
                </a:gridCol>
                <a:gridCol w="561817">
                  <a:extLst>
                    <a:ext uri="{9D8B030D-6E8A-4147-A177-3AD203B41FA5}">
                      <a16:colId xmlns:a16="http://schemas.microsoft.com/office/drawing/2014/main" val="2527648405"/>
                    </a:ext>
                  </a:extLst>
                </a:gridCol>
                <a:gridCol w="561817">
                  <a:extLst>
                    <a:ext uri="{9D8B030D-6E8A-4147-A177-3AD203B41FA5}">
                      <a16:colId xmlns:a16="http://schemas.microsoft.com/office/drawing/2014/main" val="3684087790"/>
                    </a:ext>
                  </a:extLst>
                </a:gridCol>
                <a:gridCol w="561817">
                  <a:extLst>
                    <a:ext uri="{9D8B030D-6E8A-4147-A177-3AD203B41FA5}">
                      <a16:colId xmlns:a16="http://schemas.microsoft.com/office/drawing/2014/main" val="3619961713"/>
                    </a:ext>
                  </a:extLst>
                </a:gridCol>
                <a:gridCol w="561817">
                  <a:extLst>
                    <a:ext uri="{9D8B030D-6E8A-4147-A177-3AD203B41FA5}">
                      <a16:colId xmlns:a16="http://schemas.microsoft.com/office/drawing/2014/main" val="4156484875"/>
                    </a:ext>
                  </a:extLst>
                </a:gridCol>
                <a:gridCol w="561817">
                  <a:extLst>
                    <a:ext uri="{9D8B030D-6E8A-4147-A177-3AD203B41FA5}">
                      <a16:colId xmlns:a16="http://schemas.microsoft.com/office/drawing/2014/main" val="548521097"/>
                    </a:ext>
                  </a:extLst>
                </a:gridCol>
                <a:gridCol w="561817">
                  <a:extLst>
                    <a:ext uri="{9D8B030D-6E8A-4147-A177-3AD203B41FA5}">
                      <a16:colId xmlns:a16="http://schemas.microsoft.com/office/drawing/2014/main" val="2464023770"/>
                    </a:ext>
                  </a:extLst>
                </a:gridCol>
                <a:gridCol w="561817">
                  <a:extLst>
                    <a:ext uri="{9D8B030D-6E8A-4147-A177-3AD203B41FA5}">
                      <a16:colId xmlns:a16="http://schemas.microsoft.com/office/drawing/2014/main" val="4135963575"/>
                    </a:ext>
                  </a:extLst>
                </a:gridCol>
              </a:tblGrid>
              <a:tr h="157254">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916921459"/>
                  </a:ext>
                </a:extLst>
              </a:tr>
              <a:tr h="157254">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026248151"/>
                  </a:ext>
                </a:extLst>
              </a:tr>
              <a:tr h="157254">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25371429"/>
                  </a:ext>
                </a:extLst>
              </a:tr>
              <a:tr h="157254">
                <a:tc gridSpan="16">
                  <a:txBody>
                    <a:bodyPr vert="horz" wrap="square"/>
                    <a:lstStyle/>
                    <a:p>
                      <a:pPr algn="ctr" fontAlgn="ctr"/>
                      <a:r>
                        <a:rPr lang="es-CO" sz="800" u="none" strike="noStrike">
                          <a:effectLst/>
                        </a:rPr>
                        <a:t>Río Bajo Chicamocha</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191381162"/>
                  </a:ext>
                </a:extLst>
              </a:tr>
              <a:tr h="607164">
                <a:tc>
                  <a:txBody>
                    <a:bodyPr vert="horz" wrap="square"/>
                    <a:lstStyle/>
                    <a:p>
                      <a:pPr algn="ctr" fontAlgn="ctr"/>
                      <a:r>
                        <a:rPr lang="es-CO" sz="900" b="0" i="0" u="none" strike="noStrike">
                          <a:solidFill>
                            <a:srgbClr val="000000"/>
                          </a:solidFill>
                          <a:effectLst/>
                          <a:latin typeface="Arial" panose="020b0604020202020204" pitchFamily="34" charset="0"/>
                        </a:rPr>
                        <a:t>MUNIICPIO JORDAN</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JORDAN</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2555,0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2555,0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452,6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452,6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2555,0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2323,2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1995,0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1612,5</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452,6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2555,0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2581,3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2607,9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2634,8</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452,6</a:t>
                      </a:r>
                    </a:p>
                  </a:txBody>
                  <a:tcPr marL="9525" marR="9525" marT="9525" marB="0" anchor="ctr"/>
                </a:tc>
                <a:extLst>
                  <a:ext uri="{0D108BD9-81ED-4DB2-BD59-A6C34878D82A}">
                    <a16:rowId xmlns:a16="http://schemas.microsoft.com/office/drawing/2014/main" val="4209528872"/>
                  </a:ext>
                </a:extLst>
              </a:tr>
              <a:tr h="607164">
                <a:tc>
                  <a:txBody>
                    <a:bodyPr vert="horz" wrap="square"/>
                    <a:lstStyle/>
                    <a:p>
                      <a:pPr algn="ctr" fontAlgn="ctr"/>
                      <a:r>
                        <a:rPr lang="es-MX" sz="900" b="0" i="0" u="none" strike="noStrike">
                          <a:solidFill>
                            <a:srgbClr val="000000"/>
                          </a:solidFill>
                          <a:effectLst/>
                          <a:latin typeface="Arial" panose="020b0604020202020204" pitchFamily="34" charset="0"/>
                        </a:rPr>
                        <a:t>PTO.1 = QUEBRADA AGUA BLANCA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MALAGA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92574,2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47373,7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75134,4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75134,4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92574,2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84174,9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72285,6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58424,1</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75134,4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47373,7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47861,6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48354,6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48852,7</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75134,4</a:t>
                      </a:r>
                    </a:p>
                  </a:txBody>
                  <a:tcPr marL="9525" marR="9525" marT="9525" marB="0" anchor="ctr"/>
                </a:tc>
                <a:extLst>
                  <a:ext uri="{0D108BD9-81ED-4DB2-BD59-A6C34878D82A}">
                    <a16:rowId xmlns:a16="http://schemas.microsoft.com/office/drawing/2014/main" val="2823043422"/>
                  </a:ext>
                </a:extLst>
              </a:tr>
              <a:tr h="907104">
                <a:tc>
                  <a:txBody>
                    <a:bodyPr vert="horz" wrap="square"/>
                    <a:lstStyle/>
                    <a:p>
                      <a:pPr algn="ctr" fontAlgn="ctr"/>
                      <a:r>
                        <a:rPr lang="es-CO" sz="900" b="0" i="0" u="none" strike="noStrike">
                          <a:solidFill>
                            <a:srgbClr val="000000"/>
                          </a:solidFill>
                          <a:effectLst/>
                          <a:latin typeface="Arial" panose="020b0604020202020204" pitchFamily="34" charset="0"/>
                        </a:rPr>
                        <a:t>PTO. 2 = QUEBRADA LA MAGNOLIA</a:t>
                      </a:r>
                      <a:br>
                        <a:rPr lang="es-CO" sz="900" b="0" i="0" u="none" strike="noStrike">
                          <a:solidFill>
                            <a:srgbClr val="000000"/>
                          </a:solidFill>
                          <a:effectLst/>
                          <a:latin typeface="Arial" panose="020b0604020202020204" pitchFamily="34" charset="0"/>
                        </a:rPr>
                      </a:br>
                      <a:endParaRPr lang="es-CO" sz="900" b="0" i="0" u="none" strike="noStrike">
                        <a:solidFill>
                          <a:srgbClr val="000000"/>
                        </a:solidFill>
                        <a:effectLst/>
                        <a:latin typeface="Arial" panose="020b0604020202020204" pitchFamily="34" charset="0"/>
                      </a:endParaRP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MALAGA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3153,6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183554,7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92491,5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92491,5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3153,6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2867,5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2462,5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1990,3</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92491,5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183554,7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185445,3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187355,4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189285,1</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92491,5</a:t>
                      </a:r>
                    </a:p>
                  </a:txBody>
                  <a:tcPr marL="9525" marR="9525" marT="9525" marB="0" anchor="ctr"/>
                </a:tc>
                <a:extLst>
                  <a:ext uri="{0D108BD9-81ED-4DB2-BD59-A6C34878D82A}">
                    <a16:rowId xmlns:a16="http://schemas.microsoft.com/office/drawing/2014/main" val="2027752636"/>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PTO. 3= CANALIZACIÓN NARANJITOS</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MALAGA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99450,8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73922,0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45976,9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45976,9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99450,8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90427,6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77655,2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62764,0</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45976,9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73922,0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74683,4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75452,6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76229,8</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45976,9</a:t>
                      </a:r>
                    </a:p>
                  </a:txBody>
                  <a:tcPr marL="9525" marR="9525" marT="9525" marB="0" anchor="ctr"/>
                </a:tc>
                <a:extLst>
                  <a:ext uri="{0D108BD9-81ED-4DB2-BD59-A6C34878D82A}">
                    <a16:rowId xmlns:a16="http://schemas.microsoft.com/office/drawing/2014/main" val="1316806372"/>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GUASIMO</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MALAGA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2240,8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954,3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917,7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917,7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2240,8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2037,5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1749,7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1414,2</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917,7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954,3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964,1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974,0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984,1</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917,7</a:t>
                      </a:r>
                    </a:p>
                  </a:txBody>
                  <a:tcPr marL="9525" marR="9525" marT="9525" marB="0" anchor="ctr"/>
                </a:tc>
                <a:extLst>
                  <a:ext uri="{0D108BD9-81ED-4DB2-BD59-A6C34878D82A}">
                    <a16:rowId xmlns:a16="http://schemas.microsoft.com/office/drawing/2014/main" val="1887716926"/>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MARIA AUXILIADORA </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MALAGA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26497,7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19082,5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10410,4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10410,4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26497,7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24093,6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20690,5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16722,9</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10410,4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19082,5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19279,0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19477,6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19678,2</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10410,4</a:t>
                      </a:r>
                    </a:p>
                  </a:txBody>
                  <a:tcPr marL="9525" marR="9525" marT="9525" marB="0" anchor="ctr"/>
                </a:tc>
                <a:extLst>
                  <a:ext uri="{0D108BD9-81ED-4DB2-BD59-A6C34878D82A}">
                    <a16:rowId xmlns:a16="http://schemas.microsoft.com/office/drawing/2014/main" val="3212020269"/>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MATADERO</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MALAGA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142062,7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61750,5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6922,7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6922,7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142062,7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129173,3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110928,2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89656,6</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6922,7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61750,5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62386,5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63029,1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63678,3</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6922,7</a:t>
                      </a:r>
                    </a:p>
                  </a:txBody>
                  <a:tcPr marL="9525" marR="9525" marT="9525" marB="0" anchor="ctr"/>
                </a:tc>
                <a:extLst>
                  <a:ext uri="{0D108BD9-81ED-4DB2-BD59-A6C34878D82A}">
                    <a16:rowId xmlns:a16="http://schemas.microsoft.com/office/drawing/2014/main" val="3556578019"/>
                  </a:ext>
                </a:extLst>
              </a:tr>
              <a:tr h="157254">
                <a:tc>
                  <a:txBody>
                    <a:bodyPr vert="horz" wrap="square"/>
                    <a:lstStyle/>
                    <a:p>
                      <a:pPr algn="ctr" fontAlgn="ctr"/>
                      <a:r>
                        <a:rPr lang="es-MX" sz="900" b="0" i="0" u="none" strike="noStrike">
                          <a:solidFill>
                            <a:srgbClr val="000000"/>
                          </a:solidFill>
                          <a:effectLst/>
                          <a:latin typeface="Arial" panose="020b0604020202020204" pitchFamily="34" charset="0"/>
                        </a:rPr>
                        <a:t>VERTIMIENTOS DIRECTOS NO CUENTA CON PTAR</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MOLAGAVITA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14736,1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16224,6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14100,8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14100,8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14736,1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13399,1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11506,6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9300,1</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14100,8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16224,6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16391,8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16560,6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16731,2</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14100,8</a:t>
                      </a:r>
                    </a:p>
                  </a:txBody>
                  <a:tcPr marL="9525" marR="9525" marT="9525" marB="0" anchor="ctr"/>
                </a:tc>
                <a:extLst>
                  <a:ext uri="{0D108BD9-81ED-4DB2-BD59-A6C34878D82A}">
                    <a16:rowId xmlns:a16="http://schemas.microsoft.com/office/drawing/2014/main" val="3208407623"/>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LOS FIQUES</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3,0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3,0</a:t>
                      </a:r>
                    </a:p>
                  </a:txBody>
                  <a:tcPr marL="9525" marR="9525" marT="9525" marB="0" anchor="ctr"/>
                </a:tc>
                <a:extLst>
                  <a:ext uri="{0D108BD9-81ED-4DB2-BD59-A6C34878D82A}">
                    <a16:rowId xmlns:a16="http://schemas.microsoft.com/office/drawing/2014/main" val="402373159"/>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ISAIAS PINTO</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3468,9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2822,0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9347,7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9347,7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3468,9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3154,2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2708,7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2189,3</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9347,7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2822,0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2851,1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2880,5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2910,1</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9347,7</a:t>
                      </a:r>
                    </a:p>
                  </a:txBody>
                  <a:tcPr marL="9525" marR="9525" marT="9525" marB="0" anchor="ctr"/>
                </a:tc>
                <a:extLst>
                  <a:ext uri="{0D108BD9-81ED-4DB2-BD59-A6C34878D82A}">
                    <a16:rowId xmlns:a16="http://schemas.microsoft.com/office/drawing/2014/main" val="984157383"/>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BAJO LA ESCALERA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138,2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45,8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45,8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122,4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105,1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85,0</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45,8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138,2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139,6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141,1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142,5</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45,8</a:t>
                      </a:r>
                    </a:p>
                  </a:txBody>
                  <a:tcPr marL="9525" marR="9525" marT="9525" marB="0" anchor="ctr"/>
                </a:tc>
                <a:extLst>
                  <a:ext uri="{0D108BD9-81ED-4DB2-BD59-A6C34878D82A}">
                    <a16:rowId xmlns:a16="http://schemas.microsoft.com/office/drawing/2014/main" val="207181585"/>
                  </a:ext>
                </a:extLst>
              </a:tr>
              <a:tr h="157254">
                <a:tc>
                  <a:txBody>
                    <a:bodyPr vert="horz" wrap="square"/>
                    <a:lstStyle/>
                    <a:p>
                      <a:pPr algn="ctr" fontAlgn="ctr"/>
                      <a:r>
                        <a:rPr lang="es-MX" sz="900" b="0" i="0" u="none" strike="noStrike">
                          <a:solidFill>
                            <a:srgbClr val="000000"/>
                          </a:solidFill>
                          <a:effectLst/>
                          <a:latin typeface="Arial" panose="020b0604020202020204" pitchFamily="34" charset="0"/>
                        </a:rPr>
                        <a:t>BARRIO LA CANCHA DE FUTBOL</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106,4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112,1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33,9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33,9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106,4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96,7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83,1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67,2</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33,9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112,1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113,2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114,4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115,6</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33,9</a:t>
                      </a:r>
                    </a:p>
                  </a:txBody>
                  <a:tcPr marL="9525" marR="9525" marT="9525" marB="0" anchor="ctr"/>
                </a:tc>
                <a:extLst>
                  <a:ext uri="{0D108BD9-81ED-4DB2-BD59-A6C34878D82A}">
                    <a16:rowId xmlns:a16="http://schemas.microsoft.com/office/drawing/2014/main" val="1832032152"/>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BARRIO CAMELIAS</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1108,3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1326,4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628,4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628,4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1108,3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1007,8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865,4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699,5</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628,4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1326,4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1340,0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1353,8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1367,8</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628,4</a:t>
                      </a:r>
                    </a:p>
                  </a:txBody>
                  <a:tcPr marL="9525" marR="9525" marT="9525" marB="0" anchor="ctr"/>
                </a:tc>
                <a:extLst>
                  <a:ext uri="{0D108BD9-81ED-4DB2-BD59-A6C34878D82A}">
                    <a16:rowId xmlns:a16="http://schemas.microsoft.com/office/drawing/2014/main" val="1413356241"/>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SECTOR CENTRO</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3907,2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3818,8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2917,7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2917,7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3907,2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3552,7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3050,9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2465,9</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2917,7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3818,8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3858,1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3897,9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3938,0</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2917,7</a:t>
                      </a:r>
                    </a:p>
                  </a:txBody>
                  <a:tcPr marL="9525" marR="9525" marT="9525" marB="0" anchor="ctr"/>
                </a:tc>
                <a:extLst>
                  <a:ext uri="{0D108BD9-81ED-4DB2-BD59-A6C34878D82A}">
                    <a16:rowId xmlns:a16="http://schemas.microsoft.com/office/drawing/2014/main" val="2558866925"/>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CASA DEL ADULTO MAYOR </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343,6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400,4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164,3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164,3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343,6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312,5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268,3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216,9</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164,3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400,4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404,6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408,7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412,9</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164,3</a:t>
                      </a:r>
                    </a:p>
                  </a:txBody>
                  <a:tcPr marL="9525" marR="9525" marT="9525" marB="0" anchor="ctr"/>
                </a:tc>
                <a:extLst>
                  <a:ext uri="{0D108BD9-81ED-4DB2-BD59-A6C34878D82A}">
                    <a16:rowId xmlns:a16="http://schemas.microsoft.com/office/drawing/2014/main" val="3066983023"/>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CASAS ARRIBA HOSPITAL</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8,4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6,8</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11,8</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4,6</a:t>
                      </a:r>
                    </a:p>
                  </a:txBody>
                  <a:tcPr marL="9525" marR="9525" marT="9525" marB="0" anchor="ctr"/>
                </a:tc>
                <a:extLst>
                  <a:ext uri="{0D108BD9-81ED-4DB2-BD59-A6C34878D82A}">
                    <a16:rowId xmlns:a16="http://schemas.microsoft.com/office/drawing/2014/main" val="1449012611"/>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CRA 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192,5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196,0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98,6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98,6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192,5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175,1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150,3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121,5</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98,6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196,0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198,0</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200,1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202,1</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98,6</a:t>
                      </a:r>
                    </a:p>
                  </a:txBody>
                  <a:tcPr marL="9525" marR="9525" marT="9525" marB="0" anchor="ctr"/>
                </a:tc>
                <a:extLst>
                  <a:ext uri="{0D108BD9-81ED-4DB2-BD59-A6C34878D82A}">
                    <a16:rowId xmlns:a16="http://schemas.microsoft.com/office/drawing/2014/main" val="80707026"/>
                  </a:ext>
                </a:extLst>
              </a:tr>
              <a:tr h="157254">
                <a:tc>
                  <a:txBody>
                    <a:bodyPr vert="horz" wrap="square"/>
                    <a:lstStyle/>
                    <a:p>
                      <a:pPr algn="ctr" fontAlgn="ctr"/>
                      <a:r>
                        <a:rPr lang="es-MX" sz="900" b="0" i="0" u="none" strike="noStrike">
                          <a:solidFill>
                            <a:srgbClr val="000000"/>
                          </a:solidFill>
                          <a:effectLst/>
                          <a:latin typeface="Arial" panose="020b0604020202020204" pitchFamily="34" charset="0"/>
                        </a:rPr>
                        <a:t>SALIDA HACIA MUNICIPIO DE SAN JOAQUIN</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ONZAGA</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265,5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237,4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410,3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410,3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265,5</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241,4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207,3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167,5</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410,3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237,4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239,8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242,3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244,8</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410,3</a:t>
                      </a:r>
                    </a:p>
                  </a:txBody>
                  <a:tcPr marL="9525" marR="9525" marT="9525" marB="0" anchor="ctr"/>
                </a:tc>
                <a:extLst>
                  <a:ext uri="{0D108BD9-81ED-4DB2-BD59-A6C34878D82A}">
                    <a16:rowId xmlns:a16="http://schemas.microsoft.com/office/drawing/2014/main" val="2809234434"/>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CUNETA -  ZONA URBANA PTAR</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SAN ANDRES </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29640,9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10811,3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15684,1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15684,1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29640,9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26951,6</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23144,8</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18706,6</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15684,1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10811,3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10922,7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11035,2</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11148,9</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15684,1</a:t>
                      </a:r>
                    </a:p>
                  </a:txBody>
                  <a:tcPr marL="9525" marR="9525" marT="9525" marB="0" anchor="ctr"/>
                </a:tc>
                <a:extLst>
                  <a:ext uri="{0D108BD9-81ED-4DB2-BD59-A6C34878D82A}">
                    <a16:rowId xmlns:a16="http://schemas.microsoft.com/office/drawing/2014/main" val="1835648196"/>
                  </a:ext>
                </a:extLst>
              </a:tr>
              <a:tr h="157254">
                <a:tc>
                  <a:txBody>
                    <a:bodyPr vert="horz" wrap="square"/>
                    <a:lstStyle/>
                    <a:p>
                      <a:pPr algn="ctr" fontAlgn="ctr"/>
                      <a:r>
                        <a:rPr lang="es-CO" sz="900" b="0" i="0" u="none" strike="noStrike">
                          <a:solidFill>
                            <a:srgbClr val="000000"/>
                          </a:solidFill>
                          <a:effectLst/>
                          <a:latin typeface="Arial" panose="020b0604020202020204" pitchFamily="34" charset="0"/>
                        </a:rPr>
                        <a:t>CORREGIMIENTO PANGOTE</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SAN ANDRES CP</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34561,9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11751,4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3077,1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3077,1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34561,9</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31426,1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26987,3</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21812,2</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3077,1</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11751,4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11872,4</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11994,7</a:t>
                      </a:r>
                    </a:p>
                  </a:txBody>
                  <a:tcPr marL="9525" marR="9525" marT="9525" marB="0" anchor="ctr"/>
                </a:tc>
                <a:tc>
                  <a:txBody>
                    <a:bodyPr vert="horz" wrap="square"/>
                    <a:lstStyle/>
                    <a:p>
                      <a:pPr algn="ctr" fontAlgn="ctr"/>
                      <a:r>
                        <a:rPr lang="es-CO" sz="900" b="0" i="0" u="none" strike="noStrike">
                          <a:solidFill>
                            <a:srgbClr val="000000"/>
                          </a:solidFill>
                          <a:effectLst/>
                          <a:latin typeface="Arial" panose="020b0604020202020204" pitchFamily="34" charset="0"/>
                        </a:rPr>
                        <a:t>12118,2</a:t>
                      </a:r>
                    </a:p>
                  </a:txBody>
                  <a:tcPr marL="9525" marR="9525" marT="9525" marB="0" anchor="ctr"/>
                </a:tc>
                <a:tc>
                  <a:txBody>
                    <a:bodyPr vert="horz" wrap="square"/>
                    <a:lstStyle/>
                    <a:p>
                      <a:pPr algn="ctr" fontAlgn="ctr"/>
                      <a:r>
                        <a:rPr lang="es-CO" sz="900" b="0" i="0" u="none" strike="noStrike">
                          <a:solidFill>
                            <a:srgbClr val="006100"/>
                          </a:solidFill>
                          <a:effectLst/>
                          <a:latin typeface="Arial" panose="020b0604020202020204" pitchFamily="34" charset="0"/>
                        </a:rPr>
                        <a:t>3077,1</a:t>
                      </a:r>
                    </a:p>
                  </a:txBody>
                  <a:tcPr marL="9525" marR="9525" marT="9525" marB="0" anchor="ctr"/>
                </a:tc>
                <a:extLst>
                  <a:ext uri="{0D108BD9-81ED-4DB2-BD59-A6C34878D82A}">
                    <a16:rowId xmlns:a16="http://schemas.microsoft.com/office/drawing/2014/main" val="3988674434"/>
                  </a:ext>
                </a:extLst>
              </a:tr>
            </a:tbl>
          </a:graphicData>
        </a:graphic>
      </p:graphicFrame>
    </p:spTree>
    <p:extLst>
      <p:ext uri="{BB962C8B-B14F-4D97-AF65-F5344CB8AC3E}">
        <p14:creationId xmlns:p14="http://schemas.microsoft.com/office/powerpoint/2010/main" val="3751508292"/>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35B53485-18A0-4273-8E98-E923815E7AF4}"/>
              </a:ext>
            </a:extLst>
          </p:cNvPr>
          <p:cNvGraphicFramePr>
            <a:graphicFrameLocks noGrp="1"/>
          </p:cNvGraphicFramePr>
          <p:nvPr>
            <p:extLst>
              <p:ext uri="{D42A27DB-BD31-4B8C-83A1-F6EECF244321}">
                <p14:modId xmlns:p14="http://schemas.microsoft.com/office/powerpoint/2010/main" val="1804240133"/>
              </p:ext>
            </p:extLst>
          </p:nvPr>
        </p:nvGraphicFramePr>
        <p:xfrm>
          <a:off x="465221" y="1315454"/>
          <a:ext cx="11357807" cy="5229729"/>
        </p:xfrm>
        <a:graphic>
          <a:graphicData uri="http://schemas.openxmlformats.org/drawingml/2006/table">
            <a:tbl>
              <a:tblPr>
                <a:tableStyleId>{BDBED569-4797-4DF1-A0F4-6AAB3CD982D8}</a:tableStyleId>
              </a:tblPr>
              <a:tblGrid>
                <a:gridCol w="2782896">
                  <a:extLst>
                    <a:ext uri="{9D8B030D-6E8A-4147-A177-3AD203B41FA5}">
                      <a16:colId xmlns:a16="http://schemas.microsoft.com/office/drawing/2014/main" val="3938146545"/>
                    </a:ext>
                  </a:extLst>
                </a:gridCol>
                <a:gridCol w="956087">
                  <a:extLst>
                    <a:ext uri="{9D8B030D-6E8A-4147-A177-3AD203B41FA5}">
                      <a16:colId xmlns:a16="http://schemas.microsoft.com/office/drawing/2014/main" val="4269473583"/>
                    </a:ext>
                  </a:extLst>
                </a:gridCol>
                <a:gridCol w="524994">
                  <a:extLst>
                    <a:ext uri="{9D8B030D-6E8A-4147-A177-3AD203B41FA5}">
                      <a16:colId xmlns:a16="http://schemas.microsoft.com/office/drawing/2014/main" val="703051455"/>
                    </a:ext>
                  </a:extLst>
                </a:gridCol>
                <a:gridCol w="524994">
                  <a:extLst>
                    <a:ext uri="{9D8B030D-6E8A-4147-A177-3AD203B41FA5}">
                      <a16:colId xmlns:a16="http://schemas.microsoft.com/office/drawing/2014/main" val="1187507153"/>
                    </a:ext>
                  </a:extLst>
                </a:gridCol>
                <a:gridCol w="486580">
                  <a:extLst>
                    <a:ext uri="{9D8B030D-6E8A-4147-A177-3AD203B41FA5}">
                      <a16:colId xmlns:a16="http://schemas.microsoft.com/office/drawing/2014/main" val="907770061"/>
                    </a:ext>
                  </a:extLst>
                </a:gridCol>
                <a:gridCol w="448166">
                  <a:extLst>
                    <a:ext uri="{9D8B030D-6E8A-4147-A177-3AD203B41FA5}">
                      <a16:colId xmlns:a16="http://schemas.microsoft.com/office/drawing/2014/main" val="307627124"/>
                    </a:ext>
                  </a:extLst>
                </a:gridCol>
                <a:gridCol w="563409">
                  <a:extLst>
                    <a:ext uri="{9D8B030D-6E8A-4147-A177-3AD203B41FA5}">
                      <a16:colId xmlns:a16="http://schemas.microsoft.com/office/drawing/2014/main" val="4268279771"/>
                    </a:ext>
                  </a:extLst>
                </a:gridCol>
                <a:gridCol w="563409">
                  <a:extLst>
                    <a:ext uri="{9D8B030D-6E8A-4147-A177-3AD203B41FA5}">
                      <a16:colId xmlns:a16="http://schemas.microsoft.com/office/drawing/2014/main" val="1489342531"/>
                    </a:ext>
                  </a:extLst>
                </a:gridCol>
                <a:gridCol w="563409">
                  <a:extLst>
                    <a:ext uri="{9D8B030D-6E8A-4147-A177-3AD203B41FA5}">
                      <a16:colId xmlns:a16="http://schemas.microsoft.com/office/drawing/2014/main" val="2395318043"/>
                    </a:ext>
                  </a:extLst>
                </a:gridCol>
                <a:gridCol w="563409">
                  <a:extLst>
                    <a:ext uri="{9D8B030D-6E8A-4147-A177-3AD203B41FA5}">
                      <a16:colId xmlns:a16="http://schemas.microsoft.com/office/drawing/2014/main" val="2324456440"/>
                    </a:ext>
                  </a:extLst>
                </a:gridCol>
                <a:gridCol w="563409">
                  <a:extLst>
                    <a:ext uri="{9D8B030D-6E8A-4147-A177-3AD203B41FA5}">
                      <a16:colId xmlns:a16="http://schemas.microsoft.com/office/drawing/2014/main" val="1774769060"/>
                    </a:ext>
                  </a:extLst>
                </a:gridCol>
                <a:gridCol w="563409">
                  <a:extLst>
                    <a:ext uri="{9D8B030D-6E8A-4147-A177-3AD203B41FA5}">
                      <a16:colId xmlns:a16="http://schemas.microsoft.com/office/drawing/2014/main" val="2245790652"/>
                    </a:ext>
                  </a:extLst>
                </a:gridCol>
                <a:gridCol w="563409">
                  <a:extLst>
                    <a:ext uri="{9D8B030D-6E8A-4147-A177-3AD203B41FA5}">
                      <a16:colId xmlns:a16="http://schemas.microsoft.com/office/drawing/2014/main" val="1995413371"/>
                    </a:ext>
                  </a:extLst>
                </a:gridCol>
                <a:gridCol w="563409">
                  <a:extLst>
                    <a:ext uri="{9D8B030D-6E8A-4147-A177-3AD203B41FA5}">
                      <a16:colId xmlns:a16="http://schemas.microsoft.com/office/drawing/2014/main" val="3258142099"/>
                    </a:ext>
                  </a:extLst>
                </a:gridCol>
                <a:gridCol w="563409">
                  <a:extLst>
                    <a:ext uri="{9D8B030D-6E8A-4147-A177-3AD203B41FA5}">
                      <a16:colId xmlns:a16="http://schemas.microsoft.com/office/drawing/2014/main" val="3308007784"/>
                    </a:ext>
                  </a:extLst>
                </a:gridCol>
                <a:gridCol w="563409">
                  <a:extLst>
                    <a:ext uri="{9D8B030D-6E8A-4147-A177-3AD203B41FA5}">
                      <a16:colId xmlns:a16="http://schemas.microsoft.com/office/drawing/2014/main" val="4186778416"/>
                    </a:ext>
                  </a:extLst>
                </a:gridCol>
              </a:tblGrid>
              <a:tr h="202224">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051149226"/>
                  </a:ext>
                </a:extLst>
              </a:tr>
              <a:tr h="202224">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953201400"/>
                  </a:ext>
                </a:extLst>
              </a:tr>
              <a:tr h="202224">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83399530"/>
                  </a:ext>
                </a:extLst>
              </a:tr>
              <a:tr h="202224">
                <a:tc gridSpan="16">
                  <a:txBody>
                    <a:bodyPr vert="horz" wrap="square"/>
                    <a:lstStyle/>
                    <a:p>
                      <a:pPr algn="ctr" fontAlgn="ctr"/>
                      <a:r>
                        <a:rPr lang="es-MX" sz="800" u="none" strike="noStrike">
                          <a:effectLst/>
                        </a:rPr>
                        <a:t>Río Bajo Lebrija en Cachira Norte</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784547029"/>
                  </a:ext>
                </a:extLst>
              </a:tr>
              <a:tr h="395083">
                <a:tc>
                  <a:txBody>
                    <a:bodyPr vert="horz" wrap="square"/>
                    <a:lstStyle/>
                    <a:p>
                      <a:pPr algn="ctr" fontAlgn="ctr"/>
                      <a:r>
                        <a:rPr lang="es-CO" sz="800" u="none" strike="noStrike">
                          <a:effectLst/>
                        </a:rPr>
                        <a:t>PUENTE SOGAMOSO VERT  PRINCIPAL 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16069,9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9549,9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16069,9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16571,6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9549,9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05945672"/>
                  </a:ext>
                </a:extLst>
              </a:tr>
              <a:tr h="395083">
                <a:tc>
                  <a:txBody>
                    <a:bodyPr vert="horz" wrap="square"/>
                    <a:lstStyle/>
                    <a:p>
                      <a:pPr algn="ctr" fontAlgn="ctr"/>
                      <a:r>
                        <a:rPr lang="es-CO" sz="800" u="none" strike="noStrike">
                          <a:effectLst/>
                        </a:rPr>
                        <a:t>PUENTE SOGAMOSO VERT PRINCIPAL 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4471,2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4471,2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2811,4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88787025"/>
                  </a:ext>
                </a:extLst>
              </a:tr>
              <a:tr h="395083">
                <a:tc>
                  <a:txBody>
                    <a:bodyPr vert="horz" wrap="square"/>
                    <a:lstStyle/>
                    <a:p>
                      <a:pPr algn="ctr" fontAlgn="ctr"/>
                      <a:r>
                        <a:rPr lang="es-CO" sz="800" u="none" strike="noStrike">
                          <a:effectLst/>
                        </a:rPr>
                        <a:t>VERT DESEMBOCADURA ACUEDUCTO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44762043"/>
                  </a:ext>
                </a:extLst>
              </a:tr>
              <a:tr h="202224">
                <a:tc gridSpan="16">
                  <a:txBody>
                    <a:bodyPr vert="horz" wrap="square"/>
                    <a:lstStyle/>
                    <a:p>
                      <a:pPr algn="ctr" fontAlgn="ctr"/>
                      <a:r>
                        <a:rPr lang="es-CO" sz="800" u="none" strike="noStrike">
                          <a:effectLst/>
                        </a:rPr>
                        <a:t>Río Carare Minero </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805232434"/>
                  </a:ext>
                </a:extLst>
              </a:tr>
              <a:tr h="202224">
                <a:tc>
                  <a:txBody>
                    <a:bodyPr vert="horz" wrap="square"/>
                    <a:lstStyle/>
                    <a:p>
                      <a:pPr algn="ctr" fontAlgn="ctr"/>
                      <a:r>
                        <a:rPr lang="es-CO" sz="800" u="none" strike="noStrike">
                          <a:effectLst/>
                        </a:rPr>
                        <a:t>PTO1. CASCO URBANO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ALBANIA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5062,7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4809,8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4809,8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7966920"/>
                  </a:ext>
                </a:extLst>
              </a:tr>
              <a:tr h="202224">
                <a:tc>
                  <a:txBody>
                    <a:bodyPr vert="horz" wrap="square"/>
                    <a:lstStyle/>
                    <a:p>
                      <a:pPr algn="ctr" fontAlgn="ctr"/>
                      <a:r>
                        <a:rPr lang="es-CO" sz="800" u="none" strike="noStrike">
                          <a:effectLst/>
                        </a:rPr>
                        <a:t>PTO2. CASCO URBANO 2 – CASERIO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ALBANIA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2812,5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4956899"/>
                  </a:ext>
                </a:extLst>
              </a:tr>
              <a:tr h="202224">
                <a:tc>
                  <a:txBody>
                    <a:bodyPr vert="horz" wrap="square"/>
                    <a:lstStyle/>
                    <a:p>
                      <a:pPr algn="ctr" fontAlgn="ctr"/>
                      <a:r>
                        <a:rPr lang="es-MX" sz="800" u="none" strike="noStrike">
                          <a:effectLst/>
                        </a:rPr>
                        <a:t>PTO3. CENTRO POBLADO EL HATILLO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ALBANIA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57202890"/>
                  </a:ext>
                </a:extLst>
              </a:tr>
              <a:tr h="202224">
                <a:tc>
                  <a:txBody>
                    <a:bodyPr vert="horz" wrap="square"/>
                    <a:lstStyle/>
                    <a:p>
                      <a:pPr algn="ctr" fontAlgn="ctr"/>
                      <a:r>
                        <a:rPr lang="es-MX" sz="800" u="none" strike="noStrike">
                          <a:effectLst/>
                        </a:rPr>
                        <a:t>PTO4. CENTRO POBLADO LA MESA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ALBANIA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6635,0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6635,0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6033,0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5180,9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4331,8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4331,8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87568270"/>
                  </a:ext>
                </a:extLst>
              </a:tr>
              <a:tr h="202224">
                <a:tc>
                  <a:txBody>
                    <a:bodyPr vert="horz" wrap="square"/>
                    <a:lstStyle/>
                    <a:p>
                      <a:pPr algn="ctr" fontAlgn="ctr"/>
                      <a:r>
                        <a:rPr lang="es-CO" sz="800" u="none" strike="noStrike">
                          <a:effectLst/>
                        </a:rPr>
                        <a:t>VERTIMIENTO POZO VERDE casco urbano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BOLIVAR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4394,6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3773,9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80738468"/>
                  </a:ext>
                </a:extLst>
              </a:tr>
              <a:tr h="202224">
                <a:tc>
                  <a:txBody>
                    <a:bodyPr vert="horz" wrap="square"/>
                    <a:lstStyle/>
                    <a:p>
                      <a:pPr algn="ctr" fontAlgn="ctr"/>
                      <a:r>
                        <a:rPr lang="es-MX" sz="800" u="none" strike="noStrike">
                          <a:effectLst/>
                        </a:rPr>
                        <a:t>VERTIMIENTO LOS PAPAGAYOS casco urbano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BOLIVAR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19096,8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19096,8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17364,2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14911,6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7259,5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7446,5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7259,5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52124784"/>
                  </a:ext>
                </a:extLst>
              </a:tr>
              <a:tr h="202224">
                <a:tc>
                  <a:txBody>
                    <a:bodyPr vert="horz" wrap="square"/>
                    <a:lstStyle/>
                    <a:p>
                      <a:pPr algn="ctr" fontAlgn="ctr"/>
                      <a:r>
                        <a:rPr lang="es-CO" sz="800" u="none" strike="noStrike">
                          <a:effectLst/>
                        </a:rPr>
                        <a:t>Zona expansión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6519,3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6519,3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5927,8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5090,5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5955,0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5955,0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63803688"/>
                  </a:ext>
                </a:extLst>
              </a:tr>
              <a:tr h="202224">
                <a:tc>
                  <a:txBody>
                    <a:bodyPr vert="horz" wrap="square"/>
                    <a:lstStyle/>
                    <a:p>
                      <a:pPr algn="ctr" fontAlgn="ctr"/>
                      <a:r>
                        <a:rPr lang="es-CO" sz="800" u="none" strike="noStrike">
                          <a:effectLst/>
                        </a:rPr>
                        <a:t>ASOPINOS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23023,9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7944,1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23023,9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20934,9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17978,0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14530,5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9251,1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7944,1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9251,1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44359646"/>
                  </a:ext>
                </a:extLst>
              </a:tr>
              <a:tr h="202224">
                <a:tc>
                  <a:txBody>
                    <a:bodyPr vert="horz" wrap="square"/>
                    <a:lstStyle/>
                    <a:p>
                      <a:pPr algn="ctr" fontAlgn="ctr"/>
                      <a:r>
                        <a:rPr lang="es-CO" sz="800" u="none" strike="noStrike" err="1">
                          <a:effectLst/>
                        </a:rPr>
                        <a:t>Chambacú</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12272,3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8518,0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2299,7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23093203"/>
                  </a:ext>
                </a:extLst>
              </a:tr>
              <a:tr h="202224">
                <a:tc>
                  <a:txBody>
                    <a:bodyPr vert="horz" wrap="square"/>
                    <a:lstStyle/>
                    <a:p>
                      <a:pPr algn="ctr" fontAlgn="ctr"/>
                      <a:r>
                        <a:rPr lang="es-CO" sz="800" u="none" strike="noStrike">
                          <a:effectLst/>
                        </a:rPr>
                        <a:t>Antigua Balastera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58161,0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29954,2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29954,2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58161,0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52884,1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36705,8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29954,2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24838,2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25094,0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29954,2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59307068"/>
                  </a:ext>
                </a:extLst>
              </a:tr>
              <a:tr h="202224">
                <a:tc>
                  <a:txBody>
                    <a:bodyPr vert="horz" wrap="square"/>
                    <a:lstStyle/>
                    <a:p>
                      <a:pPr algn="ctr" fontAlgn="ctr"/>
                      <a:r>
                        <a:rPr lang="es-MX" sz="800" u="none" strike="noStrike">
                          <a:effectLst/>
                        </a:rPr>
                        <a:t>Sector calle 8 con carrera 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8300,1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17409,5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14950,5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29346,7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8300,1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8471,9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8559,2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29346,7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33041125"/>
                  </a:ext>
                </a:extLst>
              </a:tr>
              <a:tr h="202224">
                <a:tc>
                  <a:txBody>
                    <a:bodyPr vert="horz" wrap="square"/>
                    <a:lstStyle/>
                    <a:p>
                      <a:pPr algn="ctr" fontAlgn="ctr"/>
                      <a:r>
                        <a:rPr lang="es-CO" sz="800" u="none" strike="noStrike">
                          <a:effectLst/>
                        </a:rPr>
                        <a:t>Canal Calle Ciega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22276,1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22276,1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17394,0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14058,6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5626,4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11586,6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11826,5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5626,4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31906198"/>
                  </a:ext>
                </a:extLst>
              </a:tr>
              <a:tr h="202224">
                <a:tc>
                  <a:txBody>
                    <a:bodyPr vert="horz" wrap="square"/>
                    <a:lstStyle/>
                    <a:p>
                      <a:pPr algn="ctr" fontAlgn="ctr"/>
                      <a:r>
                        <a:rPr lang="es-CO" sz="800" u="none" strike="noStrike">
                          <a:effectLst/>
                        </a:rPr>
                        <a:t>Vertimiento calle ciega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15066,1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11560,3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9343,5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40191,2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15066,1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15221,3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15536,5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40191,2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06458704"/>
                  </a:ext>
                </a:extLst>
              </a:tr>
              <a:tr h="202224">
                <a:tc>
                  <a:txBody>
                    <a:bodyPr vert="horz" wrap="square"/>
                    <a:lstStyle/>
                    <a:p>
                      <a:pPr algn="ctr" fontAlgn="ctr"/>
                      <a:r>
                        <a:rPr lang="es-CO" sz="800" u="none" strike="noStrike">
                          <a:effectLst/>
                        </a:rPr>
                        <a:t>Antiguo Matadero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21553367"/>
                  </a:ext>
                </a:extLst>
              </a:tr>
              <a:tr h="202224">
                <a:tc>
                  <a:txBody>
                    <a:bodyPr vert="horz" wrap="square"/>
                    <a:lstStyle/>
                    <a:p>
                      <a:pPr algn="ctr" fontAlgn="ctr"/>
                      <a:r>
                        <a:rPr lang="es-CO" sz="800" u="none" strike="noStrike">
                          <a:effectLst/>
                        </a:rPr>
                        <a:t>El Bolsillo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89357332"/>
                  </a:ext>
                </a:extLst>
              </a:tr>
            </a:tbl>
          </a:graphicData>
        </a:graphic>
      </p:graphicFrame>
    </p:spTree>
    <p:extLst>
      <p:ext uri="{BB962C8B-B14F-4D97-AF65-F5344CB8AC3E}">
        <p14:creationId xmlns:p14="http://schemas.microsoft.com/office/powerpoint/2010/main" val="270231405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4" name="Tabla 3">
            <a:extLst>
              <a:ext uri="{FF2B5EF4-FFF2-40B4-BE49-F238E27FC236}">
                <a16:creationId xmlns:a16="http://schemas.microsoft.com/office/drawing/2014/main" id="{5A2145CD-E9AA-477E-8BB3-3F436C660572}"/>
              </a:ext>
            </a:extLst>
          </p:cNvPr>
          <p:cNvGraphicFramePr>
            <a:graphicFrameLocks noGrp="1"/>
          </p:cNvGraphicFramePr>
          <p:nvPr>
            <p:extLst>
              <p:ext uri="{D42A27DB-BD31-4B8C-83A1-F6EECF244321}">
                <p14:modId xmlns:p14="http://schemas.microsoft.com/office/powerpoint/2010/main" val="377454433"/>
              </p:ext>
            </p:extLst>
          </p:nvPr>
        </p:nvGraphicFramePr>
        <p:xfrm>
          <a:off x="430043" y="1200307"/>
          <a:ext cx="11312777" cy="5409035"/>
        </p:xfrm>
        <a:graphic>
          <a:graphicData uri="http://schemas.openxmlformats.org/drawingml/2006/table">
            <a:tbl>
              <a:tblPr>
                <a:tableStyleId>{BDBED569-4797-4DF1-A0F4-6AAB3CD982D8}</a:tableStyleId>
              </a:tblPr>
              <a:tblGrid>
                <a:gridCol w="2771863">
                  <a:extLst>
                    <a:ext uri="{9D8B030D-6E8A-4147-A177-3AD203B41FA5}">
                      <a16:colId xmlns:a16="http://schemas.microsoft.com/office/drawing/2014/main" val="2416220313"/>
                    </a:ext>
                  </a:extLst>
                </a:gridCol>
                <a:gridCol w="952297">
                  <a:extLst>
                    <a:ext uri="{9D8B030D-6E8A-4147-A177-3AD203B41FA5}">
                      <a16:colId xmlns:a16="http://schemas.microsoft.com/office/drawing/2014/main" val="576937761"/>
                    </a:ext>
                  </a:extLst>
                </a:gridCol>
                <a:gridCol w="522913">
                  <a:extLst>
                    <a:ext uri="{9D8B030D-6E8A-4147-A177-3AD203B41FA5}">
                      <a16:colId xmlns:a16="http://schemas.microsoft.com/office/drawing/2014/main" val="1263450138"/>
                    </a:ext>
                  </a:extLst>
                </a:gridCol>
                <a:gridCol w="522913">
                  <a:extLst>
                    <a:ext uri="{9D8B030D-6E8A-4147-A177-3AD203B41FA5}">
                      <a16:colId xmlns:a16="http://schemas.microsoft.com/office/drawing/2014/main" val="1241954460"/>
                    </a:ext>
                  </a:extLst>
                </a:gridCol>
                <a:gridCol w="484651">
                  <a:extLst>
                    <a:ext uri="{9D8B030D-6E8A-4147-A177-3AD203B41FA5}">
                      <a16:colId xmlns:a16="http://schemas.microsoft.com/office/drawing/2014/main" val="1176223518"/>
                    </a:ext>
                  </a:extLst>
                </a:gridCol>
                <a:gridCol w="446390">
                  <a:extLst>
                    <a:ext uri="{9D8B030D-6E8A-4147-A177-3AD203B41FA5}">
                      <a16:colId xmlns:a16="http://schemas.microsoft.com/office/drawing/2014/main" val="3898768065"/>
                    </a:ext>
                  </a:extLst>
                </a:gridCol>
                <a:gridCol w="561175">
                  <a:extLst>
                    <a:ext uri="{9D8B030D-6E8A-4147-A177-3AD203B41FA5}">
                      <a16:colId xmlns:a16="http://schemas.microsoft.com/office/drawing/2014/main" val="616240255"/>
                    </a:ext>
                  </a:extLst>
                </a:gridCol>
                <a:gridCol w="561175">
                  <a:extLst>
                    <a:ext uri="{9D8B030D-6E8A-4147-A177-3AD203B41FA5}">
                      <a16:colId xmlns:a16="http://schemas.microsoft.com/office/drawing/2014/main" val="2735519585"/>
                    </a:ext>
                  </a:extLst>
                </a:gridCol>
                <a:gridCol w="561175">
                  <a:extLst>
                    <a:ext uri="{9D8B030D-6E8A-4147-A177-3AD203B41FA5}">
                      <a16:colId xmlns:a16="http://schemas.microsoft.com/office/drawing/2014/main" val="2532205800"/>
                    </a:ext>
                  </a:extLst>
                </a:gridCol>
                <a:gridCol w="561175">
                  <a:extLst>
                    <a:ext uri="{9D8B030D-6E8A-4147-A177-3AD203B41FA5}">
                      <a16:colId xmlns:a16="http://schemas.microsoft.com/office/drawing/2014/main" val="1526700718"/>
                    </a:ext>
                  </a:extLst>
                </a:gridCol>
                <a:gridCol w="561175">
                  <a:extLst>
                    <a:ext uri="{9D8B030D-6E8A-4147-A177-3AD203B41FA5}">
                      <a16:colId xmlns:a16="http://schemas.microsoft.com/office/drawing/2014/main" val="1925281770"/>
                    </a:ext>
                  </a:extLst>
                </a:gridCol>
                <a:gridCol w="561175">
                  <a:extLst>
                    <a:ext uri="{9D8B030D-6E8A-4147-A177-3AD203B41FA5}">
                      <a16:colId xmlns:a16="http://schemas.microsoft.com/office/drawing/2014/main" val="3732228089"/>
                    </a:ext>
                  </a:extLst>
                </a:gridCol>
                <a:gridCol w="561175">
                  <a:extLst>
                    <a:ext uri="{9D8B030D-6E8A-4147-A177-3AD203B41FA5}">
                      <a16:colId xmlns:a16="http://schemas.microsoft.com/office/drawing/2014/main" val="2441434839"/>
                    </a:ext>
                  </a:extLst>
                </a:gridCol>
                <a:gridCol w="561175">
                  <a:extLst>
                    <a:ext uri="{9D8B030D-6E8A-4147-A177-3AD203B41FA5}">
                      <a16:colId xmlns:a16="http://schemas.microsoft.com/office/drawing/2014/main" val="3302269660"/>
                    </a:ext>
                  </a:extLst>
                </a:gridCol>
                <a:gridCol w="561175">
                  <a:extLst>
                    <a:ext uri="{9D8B030D-6E8A-4147-A177-3AD203B41FA5}">
                      <a16:colId xmlns:a16="http://schemas.microsoft.com/office/drawing/2014/main" val="337193854"/>
                    </a:ext>
                  </a:extLst>
                </a:gridCol>
                <a:gridCol w="561175">
                  <a:extLst>
                    <a:ext uri="{9D8B030D-6E8A-4147-A177-3AD203B41FA5}">
                      <a16:colId xmlns:a16="http://schemas.microsoft.com/office/drawing/2014/main" val="130662796"/>
                    </a:ext>
                  </a:extLst>
                </a:gridCol>
              </a:tblGrid>
              <a:tr h="146557">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109700176"/>
                  </a:ext>
                </a:extLst>
              </a:tr>
              <a:tr h="146557">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511786726"/>
                  </a:ext>
                </a:extLst>
              </a:tr>
              <a:tr h="146557">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67579144"/>
                  </a:ext>
                </a:extLst>
              </a:tr>
              <a:tr h="146557">
                <a:tc gridSpan="16">
                  <a:txBody>
                    <a:bodyPr vert="horz" wrap="square"/>
                    <a:lstStyle/>
                    <a:p>
                      <a:pPr algn="ctr" fontAlgn="ctr"/>
                      <a:r>
                        <a:rPr lang="es-CO" sz="800" u="none" strike="noStrike">
                          <a:effectLst/>
                        </a:rPr>
                        <a:t>Río Carare Minero </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67719889"/>
                  </a:ext>
                </a:extLst>
              </a:tr>
              <a:tr h="146557">
                <a:tc>
                  <a:txBody>
                    <a:bodyPr vert="horz" wrap="square"/>
                    <a:lstStyle/>
                    <a:p>
                      <a:pPr algn="ctr" fontAlgn="ctr"/>
                      <a:r>
                        <a:rPr lang="es-CO" sz="800" u="none" strike="noStrike">
                          <a:effectLst/>
                        </a:rPr>
                        <a:t>Villa Hernández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79703974"/>
                  </a:ext>
                </a:extLst>
              </a:tr>
              <a:tr h="146557">
                <a:tc>
                  <a:txBody>
                    <a:bodyPr vert="horz" wrap="square"/>
                    <a:lstStyle/>
                    <a:p>
                      <a:pPr algn="ctr" fontAlgn="ctr"/>
                      <a:r>
                        <a:rPr lang="es-CO" sz="800" u="none" strike="noStrike">
                          <a:effectLst/>
                        </a:rPr>
                        <a:t>PUERTO ARAUJO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CIMITARRA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8904307"/>
                  </a:ext>
                </a:extLst>
              </a:tr>
              <a:tr h="146557">
                <a:tc>
                  <a:txBody>
                    <a:bodyPr vert="horz" wrap="square"/>
                    <a:lstStyle/>
                    <a:p>
                      <a:pPr algn="ctr" fontAlgn="ctr"/>
                      <a:r>
                        <a:rPr lang="es-CO" sz="800" u="none" strike="noStrike">
                          <a:effectLst/>
                        </a:rPr>
                        <a:t>PTO. 2 = GIRÓN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EL PEÑON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76486593"/>
                  </a:ext>
                </a:extLst>
              </a:tr>
              <a:tr h="146557">
                <a:tc>
                  <a:txBody>
                    <a:bodyPr vert="horz" wrap="square"/>
                    <a:lstStyle/>
                    <a:p>
                      <a:pPr algn="ctr" fontAlgn="ctr"/>
                      <a:r>
                        <a:rPr lang="es-CO" sz="800" u="none" strike="noStrike">
                          <a:effectLst/>
                        </a:rPr>
                        <a:t>PTO. 3=GODO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EL PEÑON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94294040"/>
                  </a:ext>
                </a:extLst>
              </a:tr>
              <a:tr h="146557">
                <a:tc>
                  <a:txBody>
                    <a:bodyPr vert="horz" wrap="square"/>
                    <a:lstStyle/>
                    <a:p>
                      <a:pPr algn="ctr" fontAlgn="ctr"/>
                      <a:r>
                        <a:rPr lang="es-CO" sz="800" u="none" strike="noStrike">
                          <a:effectLst/>
                        </a:rPr>
                        <a:t>PTO.1 =QUEBREADA GRANDE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EL PEÑON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2359,2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30583356"/>
                  </a:ext>
                </a:extLst>
              </a:tr>
              <a:tr h="146557">
                <a:tc>
                  <a:txBody>
                    <a:bodyPr vert="horz" wrap="square"/>
                    <a:lstStyle/>
                    <a:p>
                      <a:pPr algn="ctr" fontAlgn="ctr"/>
                      <a:r>
                        <a:rPr lang="es-CO" sz="800" u="none" strike="noStrike">
                          <a:effectLst/>
                        </a:rPr>
                        <a:t>PTO.1 =MAGOLA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FLORIAN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39230957"/>
                  </a:ext>
                </a:extLst>
              </a:tr>
              <a:tr h="286327">
                <a:tc>
                  <a:txBody>
                    <a:bodyPr vert="horz" wrap="square"/>
                    <a:lstStyle/>
                    <a:p>
                      <a:pPr algn="ctr" fontAlgn="ctr"/>
                      <a:r>
                        <a:rPr lang="es-CO" sz="800" u="none" strike="noStrike">
                          <a:effectLst/>
                        </a:rPr>
                        <a:t>PTO. 5= SANTA CRUZ</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FLORIAN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4646,2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77198240"/>
                  </a:ext>
                </a:extLst>
              </a:tr>
              <a:tr h="146557">
                <a:tc>
                  <a:txBody>
                    <a:bodyPr vert="horz" wrap="square"/>
                    <a:lstStyle/>
                    <a:p>
                      <a:pPr algn="ctr" fontAlgn="ctr"/>
                      <a:r>
                        <a:rPr lang="es-CO" sz="800" u="none" strike="noStrike">
                          <a:effectLst/>
                        </a:rPr>
                        <a:t>NUEVO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FLORIAN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36300597"/>
                  </a:ext>
                </a:extLst>
              </a:tr>
              <a:tr h="146557">
                <a:tc>
                  <a:txBody>
                    <a:bodyPr vert="horz" wrap="square"/>
                    <a:lstStyle/>
                    <a:p>
                      <a:pPr algn="ctr" fontAlgn="ctr"/>
                      <a:r>
                        <a:rPr lang="es-CO" sz="800" u="none" strike="noStrike">
                          <a:effectLst/>
                        </a:rPr>
                        <a:t>MUÑOZ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FLORIAN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50059895"/>
                  </a:ext>
                </a:extLst>
              </a:tr>
              <a:tr h="146557">
                <a:tc>
                  <a:txBody>
                    <a:bodyPr vert="horz" wrap="square"/>
                    <a:lstStyle/>
                    <a:p>
                      <a:pPr algn="ctr" fontAlgn="ctr"/>
                      <a:r>
                        <a:rPr lang="es-CO" sz="800" u="none" strike="noStrike">
                          <a:effectLst/>
                        </a:rPr>
                        <a:t>LUZ MILA GAITAN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FLORIAN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9882,1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9882,1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58767711"/>
                  </a:ext>
                </a:extLst>
              </a:tr>
              <a:tr h="286327">
                <a:tc>
                  <a:txBody>
                    <a:bodyPr vert="horz" wrap="square"/>
                    <a:lstStyle/>
                    <a:p>
                      <a:pPr algn="ctr" fontAlgn="ctr"/>
                      <a:r>
                        <a:rPr lang="es-MX" sz="800" u="none" strike="noStrike">
                          <a:effectLst/>
                        </a:rPr>
                        <a:t>PTO. 6= CENTRO POBLADO SAN ANTONIO</a:t>
                      </a:r>
                      <a:br>
                        <a:rPr lang="es-MX" sz="800" u="none" strike="noStrike">
                          <a:effectLst/>
                        </a:rPr>
                      </a:b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FLORIAN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08232657"/>
                  </a:ext>
                </a:extLst>
              </a:tr>
              <a:tr h="146557">
                <a:tc>
                  <a:txBody>
                    <a:bodyPr vert="horz" wrap="square"/>
                    <a:lstStyle/>
                    <a:p>
                      <a:pPr algn="ctr" fontAlgn="ctr"/>
                      <a:r>
                        <a:rPr lang="es-MX" sz="800" u="none" strike="noStrike">
                          <a:effectLst/>
                        </a:rPr>
                        <a:t>PTO. 7= PTAR CENTRO POBLADO LA VENTA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FLORIAN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59256142"/>
                  </a:ext>
                </a:extLst>
              </a:tr>
              <a:tr h="146557">
                <a:tc>
                  <a:txBody>
                    <a:bodyPr vert="horz" wrap="square"/>
                    <a:lstStyle/>
                    <a:p>
                      <a:pPr algn="ctr" fontAlgn="ctr"/>
                      <a:r>
                        <a:rPr lang="es-CO" sz="800" u="none" strike="noStrike">
                          <a:effectLst/>
                        </a:rPr>
                        <a:t>Barrio chico vertimiento#2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belleza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8125,7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8222,6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8125,7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6344,9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8222,6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8307,3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8392,8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8479,3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3288593"/>
                  </a:ext>
                </a:extLst>
              </a:tr>
              <a:tr h="146557">
                <a:tc>
                  <a:txBody>
                    <a:bodyPr vert="horz" wrap="square"/>
                    <a:lstStyle/>
                    <a:p>
                      <a:pPr algn="ctr" fontAlgn="ctr"/>
                      <a:r>
                        <a:rPr lang="es-MX" sz="800" u="none" strike="noStrike">
                          <a:effectLst/>
                        </a:rPr>
                        <a:t>Vertimiento calle 6 con cra5</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belleza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9064,2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9064,2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8241,8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7972,6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8054,7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00662862"/>
                  </a:ext>
                </a:extLst>
              </a:tr>
              <a:tr h="146557">
                <a:tc>
                  <a:txBody>
                    <a:bodyPr vert="horz" wrap="square"/>
                    <a:lstStyle/>
                    <a:p>
                      <a:pPr algn="ctr" fontAlgn="ctr"/>
                      <a:r>
                        <a:rPr lang="es-CO" sz="800" u="none" strike="noStrike">
                          <a:effectLst/>
                        </a:rPr>
                        <a:t>vertimiento zona centro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belleza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8745625"/>
                  </a:ext>
                </a:extLst>
              </a:tr>
              <a:tr h="146557">
                <a:tc>
                  <a:txBody>
                    <a:bodyPr vert="horz" wrap="square"/>
                    <a:lstStyle/>
                    <a:p>
                      <a:pPr algn="ctr" fontAlgn="ctr"/>
                      <a:r>
                        <a:rPr lang="es-CO" sz="800" u="none" strike="noStrike">
                          <a:effectLst/>
                        </a:rPr>
                        <a:t>vertimiento sanfernando casco urbano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belleza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7417,3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7417,3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7570,8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7648,8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13628077"/>
                  </a:ext>
                </a:extLst>
              </a:tr>
              <a:tr h="146557">
                <a:tc>
                  <a:txBody>
                    <a:bodyPr vert="horz" wrap="square"/>
                    <a:lstStyle/>
                    <a:p>
                      <a:pPr algn="ctr" fontAlgn="ctr"/>
                      <a:r>
                        <a:rPr lang="it-IT" sz="800" u="none" strike="noStrike">
                          <a:effectLst/>
                        </a:rPr>
                        <a:t>vertimeinto cra3 con call 4</a:t>
                      </a:r>
                      <a:endParaRPr lang="it-IT" sz="800" b="0" i="0" u="none" strike="noStrike">
                        <a:solidFill>
                          <a:srgbClr val="000000"/>
                        </a:solidFill>
                        <a:effectLst/>
                        <a:latin typeface="Arial" pitchFamily="34" charset="0"/>
                      </a:endParaRPr>
                    </a:p>
                  </a:txBody>
                  <a:tcPr marL="5921" marR="5921" marT="5921" marB="0" anchor="ctr"/>
                </a:tc>
                <a:tc>
                  <a:txBody>
                    <a:bodyPr vert="horz" wrap="square"/>
                    <a:lstStyle/>
                    <a:p>
                      <a:pPr algn="ctr" fontAlgn="ctr"/>
                      <a:r>
                        <a:rPr lang="es-CO" sz="800" u="none" strike="noStrike">
                          <a:effectLst/>
                        </a:rPr>
                        <a:t>La belleza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7213,9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11497,1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7213,9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7288,2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7439,1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9437129"/>
                  </a:ext>
                </a:extLst>
              </a:tr>
              <a:tr h="146557">
                <a:tc>
                  <a:txBody>
                    <a:bodyPr vert="horz" wrap="square"/>
                    <a:lstStyle/>
                    <a:p>
                      <a:pPr algn="ctr" fontAlgn="ctr"/>
                      <a:r>
                        <a:rPr lang="es-CO" sz="800" u="none" strike="noStrike">
                          <a:effectLst/>
                        </a:rPr>
                        <a:t>EL RUBI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belleza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27897710"/>
                  </a:ext>
                </a:extLst>
              </a:tr>
              <a:tr h="146557">
                <a:tc>
                  <a:txBody>
                    <a:bodyPr vert="horz" wrap="square"/>
                    <a:lstStyle/>
                    <a:p>
                      <a:pPr algn="ctr" fontAlgn="ctr"/>
                      <a:r>
                        <a:rPr lang="es-CO" sz="800" u="none" strike="noStrike">
                          <a:effectLst/>
                        </a:rPr>
                        <a:t>COLEGIO JOSE ANTONIO GAITAN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belleza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25136144"/>
                  </a:ext>
                </a:extLst>
              </a:tr>
              <a:tr h="146557">
                <a:tc>
                  <a:txBody>
                    <a:bodyPr vert="horz" wrap="square"/>
                    <a:lstStyle/>
                    <a:p>
                      <a:pPr algn="ctr" fontAlgn="ctr"/>
                      <a:r>
                        <a:rPr lang="es-CO" sz="800" u="none" strike="noStrike">
                          <a:effectLst/>
                        </a:rPr>
                        <a:t>MATADERO LA QUITAZ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belleza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43677,0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37507,8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21593,4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22040,5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84234000"/>
                  </a:ext>
                </a:extLst>
              </a:tr>
              <a:tr h="146557">
                <a:tc>
                  <a:txBody>
                    <a:bodyPr vert="horz" wrap="square"/>
                    <a:lstStyle/>
                    <a:p>
                      <a:pPr algn="ctr" fontAlgn="ctr"/>
                      <a:r>
                        <a:rPr lang="es-CO" sz="800" u="none" strike="noStrike">
                          <a:effectLst/>
                        </a:rPr>
                        <a:t>PTO. 5 = SANTA BARBARA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70665304"/>
                  </a:ext>
                </a:extLst>
              </a:tr>
              <a:tr h="146557">
                <a:tc>
                  <a:txBody>
                    <a:bodyPr vert="horz" wrap="square"/>
                    <a:lstStyle/>
                    <a:p>
                      <a:pPr algn="ctr" fontAlgn="ctr"/>
                      <a:r>
                        <a:rPr lang="es-CO" sz="800" u="none" strike="noStrike">
                          <a:effectLst/>
                        </a:rPr>
                        <a:t>PTO.1 = BOX CULVERT</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74573,4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80316,9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74573,4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67807,4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47063,8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51035,6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80316,9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81144,2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81980,0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82824,4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51035,6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10892485"/>
                  </a:ext>
                </a:extLst>
              </a:tr>
              <a:tr h="146557">
                <a:tc>
                  <a:txBody>
                    <a:bodyPr vert="horz" wrap="square"/>
                    <a:lstStyle/>
                    <a:p>
                      <a:pPr algn="ctr" fontAlgn="ctr"/>
                      <a:r>
                        <a:rPr lang="es-MX" sz="800" u="none" strike="noStrike">
                          <a:effectLst/>
                        </a:rPr>
                        <a:t>PTO. 3= JORDAN BAJO.  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48157734"/>
                  </a:ext>
                </a:extLst>
              </a:tr>
              <a:tr h="146557">
                <a:tc>
                  <a:txBody>
                    <a:bodyPr vert="horz" wrap="square"/>
                    <a:lstStyle/>
                    <a:p>
                      <a:pPr algn="ctr" fontAlgn="ctr"/>
                      <a:r>
                        <a:rPr lang="es-MX" sz="800" u="none" strike="noStrike">
                          <a:effectLst/>
                        </a:rPr>
                        <a:t>PTO. 4 = JORDAN BAJO. 3</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78192702"/>
                  </a:ext>
                </a:extLst>
              </a:tr>
              <a:tr h="146557">
                <a:tc>
                  <a:txBody>
                    <a:bodyPr vert="horz" wrap="square"/>
                    <a:lstStyle/>
                    <a:p>
                      <a:pPr algn="ctr" fontAlgn="ctr"/>
                      <a:r>
                        <a:rPr lang="es-MX" sz="800" u="none" strike="noStrike">
                          <a:effectLst/>
                        </a:rPr>
                        <a:t>PTO. 6,1= LA INDIA PTAR</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61927736"/>
                  </a:ext>
                </a:extLst>
              </a:tr>
              <a:tr h="146557">
                <a:tc>
                  <a:txBody>
                    <a:bodyPr vert="horz" wrap="square"/>
                    <a:lstStyle/>
                    <a:p>
                      <a:pPr algn="ctr" fontAlgn="ctr"/>
                      <a:r>
                        <a:rPr lang="es-CO" sz="800" u="none" strike="noStrike">
                          <a:effectLst/>
                        </a:rPr>
                        <a:t>PTO. 7 = SAN IGNACIO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1533,6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3155,4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1533,6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94659527"/>
                  </a:ext>
                </a:extLst>
              </a:tr>
              <a:tr h="146557">
                <a:tc>
                  <a:txBody>
                    <a:bodyPr vert="horz" wrap="square"/>
                    <a:lstStyle/>
                    <a:p>
                      <a:pPr algn="ctr" fontAlgn="ctr"/>
                      <a:r>
                        <a:rPr lang="es-CO" sz="800" u="none" strike="noStrike">
                          <a:effectLst/>
                        </a:rPr>
                        <a:t>PTO.6,2 = LA INDIA RIO MINEROS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936,1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936,1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98316811"/>
                  </a:ext>
                </a:extLst>
              </a:tr>
              <a:tr h="146557">
                <a:tc>
                  <a:txBody>
                    <a:bodyPr vert="horz" wrap="square"/>
                    <a:lstStyle/>
                    <a:p>
                      <a:pPr algn="ctr" fontAlgn="ctr"/>
                      <a:r>
                        <a:rPr lang="es-CO" sz="800" u="none" strike="noStrike">
                          <a:effectLst/>
                        </a:rPr>
                        <a:t>PTO.1 = LA CUMBRE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PARRA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5761,6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5761,6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5880,9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5941,5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16315285"/>
                  </a:ext>
                </a:extLst>
              </a:tr>
              <a:tr h="146557">
                <a:tc>
                  <a:txBody>
                    <a:bodyPr vert="horz" wrap="square"/>
                    <a:lstStyle/>
                    <a:p>
                      <a:pPr algn="ctr" fontAlgn="ctr"/>
                      <a:r>
                        <a:rPr lang="es-CO" sz="800" u="none" strike="noStrike">
                          <a:effectLst/>
                        </a:rPr>
                        <a:t>PTO. 2 = BARRIO FERROCARIL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PARRA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09155297"/>
                  </a:ext>
                </a:extLst>
              </a:tr>
              <a:tr h="146557">
                <a:tc>
                  <a:txBody>
                    <a:bodyPr vert="horz" wrap="square"/>
                    <a:lstStyle/>
                    <a:p>
                      <a:pPr algn="ctr" fontAlgn="ctr"/>
                      <a:r>
                        <a:rPr lang="es-CO" sz="800" u="none" strike="noStrike">
                          <a:effectLst/>
                        </a:rPr>
                        <a:t>CAMPO CAPOTE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Parra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10202,0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5666,2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5666,2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10202,0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9276,4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7966,1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5666,2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8286,4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5666,2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86854637"/>
                  </a:ext>
                </a:extLst>
              </a:tr>
              <a:tr h="146557">
                <a:tc>
                  <a:txBody>
                    <a:bodyPr vert="horz" wrap="square"/>
                    <a:lstStyle/>
                    <a:p>
                      <a:pPr algn="ctr" fontAlgn="ctr"/>
                      <a:r>
                        <a:rPr lang="es-CO" sz="800" u="none" strike="noStrike">
                          <a:effectLst/>
                        </a:rPr>
                        <a:t>Vertimiento casco urbano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SUCRE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2175,6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16292908"/>
                  </a:ext>
                </a:extLst>
              </a:tr>
            </a:tbl>
          </a:graphicData>
        </a:graphic>
      </p:graphicFrame>
    </p:spTree>
    <p:extLst>
      <p:ext uri="{BB962C8B-B14F-4D97-AF65-F5344CB8AC3E}">
        <p14:creationId xmlns:p14="http://schemas.microsoft.com/office/powerpoint/2010/main" val="2644804933"/>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4D5247A0-5EFC-4EEA-9059-2F566C2CCE6C}"/>
              </a:ext>
            </a:extLst>
          </p:cNvPr>
          <p:cNvGraphicFramePr>
            <a:graphicFrameLocks noGrp="1"/>
          </p:cNvGraphicFramePr>
          <p:nvPr>
            <p:extLst>
              <p:ext uri="{D42A27DB-BD31-4B8C-83A1-F6EECF244321}">
                <p14:modId xmlns:p14="http://schemas.microsoft.com/office/powerpoint/2010/main" val="3815158463"/>
              </p:ext>
            </p:extLst>
          </p:nvPr>
        </p:nvGraphicFramePr>
        <p:xfrm>
          <a:off x="577516" y="1169549"/>
          <a:ext cx="11004886" cy="5439803"/>
        </p:xfrm>
        <a:graphic>
          <a:graphicData uri="http://schemas.openxmlformats.org/drawingml/2006/table">
            <a:tbl>
              <a:tblPr>
                <a:tableStyleId>{BDBED569-4797-4DF1-A0F4-6AAB3CD982D8}</a:tableStyleId>
              </a:tblPr>
              <a:tblGrid>
                <a:gridCol w="2696423">
                  <a:extLst>
                    <a:ext uri="{9D8B030D-6E8A-4147-A177-3AD203B41FA5}">
                      <a16:colId xmlns:a16="http://schemas.microsoft.com/office/drawing/2014/main" val="971669979"/>
                    </a:ext>
                  </a:extLst>
                </a:gridCol>
                <a:gridCol w="926379">
                  <a:extLst>
                    <a:ext uri="{9D8B030D-6E8A-4147-A177-3AD203B41FA5}">
                      <a16:colId xmlns:a16="http://schemas.microsoft.com/office/drawing/2014/main" val="3561406931"/>
                    </a:ext>
                  </a:extLst>
                </a:gridCol>
                <a:gridCol w="508682">
                  <a:extLst>
                    <a:ext uri="{9D8B030D-6E8A-4147-A177-3AD203B41FA5}">
                      <a16:colId xmlns:a16="http://schemas.microsoft.com/office/drawing/2014/main" val="2856436586"/>
                    </a:ext>
                  </a:extLst>
                </a:gridCol>
                <a:gridCol w="508682">
                  <a:extLst>
                    <a:ext uri="{9D8B030D-6E8A-4147-A177-3AD203B41FA5}">
                      <a16:colId xmlns:a16="http://schemas.microsoft.com/office/drawing/2014/main" val="4192189316"/>
                    </a:ext>
                  </a:extLst>
                </a:gridCol>
                <a:gridCol w="471460">
                  <a:extLst>
                    <a:ext uri="{9D8B030D-6E8A-4147-A177-3AD203B41FA5}">
                      <a16:colId xmlns:a16="http://schemas.microsoft.com/office/drawing/2014/main" val="4000238196"/>
                    </a:ext>
                  </a:extLst>
                </a:gridCol>
                <a:gridCol w="434240">
                  <a:extLst>
                    <a:ext uri="{9D8B030D-6E8A-4147-A177-3AD203B41FA5}">
                      <a16:colId xmlns:a16="http://schemas.microsoft.com/office/drawing/2014/main" val="793541246"/>
                    </a:ext>
                  </a:extLst>
                </a:gridCol>
                <a:gridCol w="545902">
                  <a:extLst>
                    <a:ext uri="{9D8B030D-6E8A-4147-A177-3AD203B41FA5}">
                      <a16:colId xmlns:a16="http://schemas.microsoft.com/office/drawing/2014/main" val="1788917007"/>
                    </a:ext>
                  </a:extLst>
                </a:gridCol>
                <a:gridCol w="545902">
                  <a:extLst>
                    <a:ext uri="{9D8B030D-6E8A-4147-A177-3AD203B41FA5}">
                      <a16:colId xmlns:a16="http://schemas.microsoft.com/office/drawing/2014/main" val="1465824573"/>
                    </a:ext>
                  </a:extLst>
                </a:gridCol>
                <a:gridCol w="545902">
                  <a:extLst>
                    <a:ext uri="{9D8B030D-6E8A-4147-A177-3AD203B41FA5}">
                      <a16:colId xmlns:a16="http://schemas.microsoft.com/office/drawing/2014/main" val="3831002261"/>
                    </a:ext>
                  </a:extLst>
                </a:gridCol>
                <a:gridCol w="545902">
                  <a:extLst>
                    <a:ext uri="{9D8B030D-6E8A-4147-A177-3AD203B41FA5}">
                      <a16:colId xmlns:a16="http://schemas.microsoft.com/office/drawing/2014/main" val="1522350307"/>
                    </a:ext>
                  </a:extLst>
                </a:gridCol>
                <a:gridCol w="545902">
                  <a:extLst>
                    <a:ext uri="{9D8B030D-6E8A-4147-A177-3AD203B41FA5}">
                      <a16:colId xmlns:a16="http://schemas.microsoft.com/office/drawing/2014/main" val="4036949821"/>
                    </a:ext>
                  </a:extLst>
                </a:gridCol>
                <a:gridCol w="545902">
                  <a:extLst>
                    <a:ext uri="{9D8B030D-6E8A-4147-A177-3AD203B41FA5}">
                      <a16:colId xmlns:a16="http://schemas.microsoft.com/office/drawing/2014/main" val="2843245972"/>
                    </a:ext>
                  </a:extLst>
                </a:gridCol>
                <a:gridCol w="545902">
                  <a:extLst>
                    <a:ext uri="{9D8B030D-6E8A-4147-A177-3AD203B41FA5}">
                      <a16:colId xmlns:a16="http://schemas.microsoft.com/office/drawing/2014/main" val="1324016739"/>
                    </a:ext>
                  </a:extLst>
                </a:gridCol>
                <a:gridCol w="545902">
                  <a:extLst>
                    <a:ext uri="{9D8B030D-6E8A-4147-A177-3AD203B41FA5}">
                      <a16:colId xmlns:a16="http://schemas.microsoft.com/office/drawing/2014/main" val="2327771064"/>
                    </a:ext>
                  </a:extLst>
                </a:gridCol>
                <a:gridCol w="545902">
                  <a:extLst>
                    <a:ext uri="{9D8B030D-6E8A-4147-A177-3AD203B41FA5}">
                      <a16:colId xmlns:a16="http://schemas.microsoft.com/office/drawing/2014/main" val="283892082"/>
                    </a:ext>
                  </a:extLst>
                </a:gridCol>
                <a:gridCol w="545902">
                  <a:extLst>
                    <a:ext uri="{9D8B030D-6E8A-4147-A177-3AD203B41FA5}">
                      <a16:colId xmlns:a16="http://schemas.microsoft.com/office/drawing/2014/main" val="3126265255"/>
                    </a:ext>
                  </a:extLst>
                </a:gridCol>
              </a:tblGrid>
              <a:tr h="134194">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645428256"/>
                  </a:ext>
                </a:extLst>
              </a:tr>
              <a:tr h="134194">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027715706"/>
                  </a:ext>
                </a:extLst>
              </a:tr>
              <a:tr h="134194">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83240549"/>
                  </a:ext>
                </a:extLst>
              </a:tr>
              <a:tr h="134194">
                <a:tc gridSpan="16">
                  <a:txBody>
                    <a:bodyPr vert="horz" wrap="square"/>
                    <a:lstStyle/>
                    <a:p>
                      <a:pPr algn="ctr" fontAlgn="ctr"/>
                      <a:r>
                        <a:rPr lang="es-CO" sz="800" u="none" strike="noStrike">
                          <a:effectLst/>
                        </a:rPr>
                        <a:t>Río Fonce </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027137630"/>
                  </a:ext>
                </a:extLst>
              </a:tr>
              <a:tr h="134194">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CHARALA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146602,3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146602,3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25970,3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25970,3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146602,3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133301,0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114472,9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25970,3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146602,3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148112,3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149637,8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151179,1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25970,3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79402660"/>
                  </a:ext>
                </a:extLst>
              </a:tr>
              <a:tr h="134194">
                <a:tc>
                  <a:txBody>
                    <a:bodyPr vert="horz" wrap="square"/>
                    <a:lstStyle/>
                    <a:p>
                      <a:pPr algn="ctr" fontAlgn="ctr"/>
                      <a:r>
                        <a:rPr lang="es-CO" sz="800" u="none" strike="noStrike">
                          <a:effectLst/>
                        </a:rPr>
                        <a:t>LOMA LAGUNA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Charala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30215329"/>
                  </a:ext>
                </a:extLst>
              </a:tr>
              <a:tr h="134194">
                <a:tc>
                  <a:txBody>
                    <a:bodyPr vert="horz" wrap="square"/>
                    <a:lstStyle/>
                    <a:p>
                      <a:pPr algn="ctr" fontAlgn="ctr"/>
                      <a:r>
                        <a:rPr lang="es-CO" sz="800" u="none" strike="noStrike">
                          <a:effectLst/>
                        </a:rPr>
                        <a:t>SAN CAYETANO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Charala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02483290"/>
                  </a:ext>
                </a:extLst>
              </a:tr>
              <a:tr h="134194">
                <a:tc>
                  <a:txBody>
                    <a:bodyPr vert="horz" wrap="square"/>
                    <a:lstStyle/>
                    <a:p>
                      <a:pPr algn="ctr" fontAlgn="ctr"/>
                      <a:r>
                        <a:rPr lang="es-CO" sz="800" u="none" strike="noStrike">
                          <a:effectLst/>
                        </a:rPr>
                        <a:t>Vertimiento 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COROMORO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7718,8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8832,8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7139,1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7718,8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7878,6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88759018"/>
                  </a:ext>
                </a:extLst>
              </a:tr>
              <a:tr h="134194">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COROMORO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49782,5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34553,1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9698,8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55313,9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55883,7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56459,3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9698,8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96238852"/>
                  </a:ext>
                </a:extLst>
              </a:tr>
              <a:tr h="134194">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CURITI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15185,7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23660,6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23660,6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42695,5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36665,0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29634,1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23660,6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15185,7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15500,2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15659,8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23660,6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80612894"/>
                  </a:ext>
                </a:extLst>
              </a:tr>
              <a:tr h="134194">
                <a:tc>
                  <a:txBody>
                    <a:bodyPr vert="horz" wrap="square"/>
                    <a:lstStyle/>
                    <a:p>
                      <a:pPr algn="ctr" fontAlgn="ctr"/>
                      <a:r>
                        <a:rPr lang="es-MX" sz="800" u="none" strike="noStrike">
                          <a:effectLst/>
                        </a:rPr>
                        <a:t>VERTIMIENTO QUEBRADA GUABA O EL MUERTO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EL PARAMO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28067,5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28067,5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17713,6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15445,1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34322,3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15445,1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97284715"/>
                  </a:ext>
                </a:extLst>
              </a:tr>
              <a:tr h="134194">
                <a:tc>
                  <a:txBody>
                    <a:bodyPr vert="horz" wrap="square"/>
                    <a:lstStyle/>
                    <a:p>
                      <a:pPr algn="ctr" fontAlgn="ctr"/>
                      <a:r>
                        <a:rPr lang="es-CO" sz="800" u="none" strike="noStrike">
                          <a:effectLst/>
                        </a:rPr>
                        <a:t>PUNTO DE VERTIMIENTO 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ENCINO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75507360"/>
                  </a:ext>
                </a:extLst>
              </a:tr>
              <a:tr h="262173">
                <a:tc>
                  <a:txBody>
                    <a:bodyPr vert="horz" wrap="square"/>
                    <a:lstStyle/>
                    <a:p>
                      <a:pPr algn="ctr" fontAlgn="ctr"/>
                      <a:r>
                        <a:rPr lang="es-CO" sz="800" u="none" strike="noStrike">
                          <a:effectLst/>
                        </a:rPr>
                        <a:t>Quebrada </a:t>
                      </a:r>
                      <a:br>
                        <a:rPr lang="es-CO" sz="800" u="none" strike="noStrike">
                          <a:effectLst/>
                        </a:rPr>
                      </a:br>
                      <a:r>
                        <a:rPr lang="es-CO" sz="800" u="none" strike="noStrike">
                          <a:effectLst/>
                        </a:rPr>
                        <a:t>Calapa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MOGOTES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32593,1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32593,1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12078,7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32593,1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13309,7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13585,3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32593,1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52202999"/>
                  </a:ext>
                </a:extLst>
              </a:tr>
              <a:tr h="134194">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OCAMONTE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19083,3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16387,9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3717,9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21203,7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21422,1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21642,7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3717,9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64096496"/>
                  </a:ext>
                </a:extLst>
              </a:tr>
              <a:tr h="134194">
                <a:tc>
                  <a:txBody>
                    <a:bodyPr vert="horz" wrap="square"/>
                    <a:lstStyle/>
                    <a:p>
                      <a:pPr algn="ctr" fontAlgn="ctr"/>
                      <a:r>
                        <a:rPr lang="es-CO" sz="800" u="none" strike="noStrike">
                          <a:effectLst/>
                        </a:rPr>
                        <a:t>PTAR 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PINCHOTE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5042,5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5708,5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5042,5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5146,9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08369392"/>
                  </a:ext>
                </a:extLst>
              </a:tr>
              <a:tr h="134194">
                <a:tc>
                  <a:txBody>
                    <a:bodyPr vert="horz" wrap="square"/>
                    <a:lstStyle/>
                    <a:p>
                      <a:pPr algn="ctr" fontAlgn="ctr"/>
                      <a:r>
                        <a:rPr lang="es-CO" sz="800" u="none" strike="noStrike">
                          <a:effectLst/>
                        </a:rPr>
                        <a:t>PTAR2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PINCHOTE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8801,8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7558,6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6109,2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6879,0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6879,0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24731325"/>
                  </a:ext>
                </a:extLst>
              </a:tr>
              <a:tr h="262173">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GIL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213565,3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213565,3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1096194,8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941362,7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760847,0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213565,3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1217994,2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1230539,5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1243214,1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213565,3</a:t>
                      </a:r>
                      <a:endParaRPr lang="es-CO" sz="800" b="0"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780746"/>
                  </a:ext>
                </a:extLst>
              </a:tr>
              <a:tr h="134194">
                <a:tc>
                  <a:txBody>
                    <a:bodyPr vert="horz" wrap="square"/>
                    <a:lstStyle/>
                    <a:p>
                      <a:pPr algn="ctr" fontAlgn="ctr"/>
                      <a:r>
                        <a:rPr lang="es-CO" sz="800" u="none" strike="noStrike">
                          <a:effectLst/>
                        </a:rPr>
                        <a:t>2) VERTIMIENTO QUEBRADA  LIBERTAD</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SOCORRO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135060,8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108016,8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56008,2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56008,2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135060,8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122806,8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105460,9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85237,7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56008,2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108016,8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109129,4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110253,4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111389,1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56008,2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66025848"/>
                  </a:ext>
                </a:extLst>
              </a:tr>
              <a:tr h="262173">
                <a:tc>
                  <a:txBody>
                    <a:bodyPr vert="horz" wrap="square"/>
                    <a:lstStyle/>
                    <a:p>
                      <a:pPr algn="ctr" fontAlgn="ctr"/>
                      <a:r>
                        <a:rPr lang="es-CO" sz="800" u="none" strike="noStrike">
                          <a:effectLst/>
                        </a:rPr>
                        <a:t>6) VERTIMIENTO  VILLAMADRIGAL</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SOCORRO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6816,6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18939,1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19134,2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19331,3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6816,6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96007154"/>
                  </a:ext>
                </a:extLst>
              </a:tr>
              <a:tr h="134194">
                <a:tc>
                  <a:txBody>
                    <a:bodyPr vert="horz" wrap="square"/>
                    <a:lstStyle/>
                    <a:p>
                      <a:pPr algn="ctr" fontAlgn="ctr"/>
                      <a:r>
                        <a:rPr lang="es-CO" sz="800" u="none" strike="noStrike">
                          <a:effectLst/>
                        </a:rPr>
                        <a:t>3) VERTIMIENTO  NARANJITO O MATADERO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SOCORRO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12456,4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12456,4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3184,7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12456,4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4033,7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12456,4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7812442"/>
                  </a:ext>
                </a:extLst>
              </a:tr>
              <a:tr h="134194">
                <a:tc>
                  <a:txBody>
                    <a:bodyPr vert="horz" wrap="square"/>
                    <a:lstStyle/>
                    <a:p>
                      <a:pPr algn="ctr" fontAlgn="ctr"/>
                      <a:r>
                        <a:rPr lang="es-CO" sz="800" u="none" strike="noStrike">
                          <a:effectLst/>
                        </a:rPr>
                        <a:t>4) VERTIMIENTO TERMINAL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SOCORRO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21341896"/>
                  </a:ext>
                </a:extLst>
              </a:tr>
              <a:tr h="390151">
                <a:tc>
                  <a:txBody>
                    <a:bodyPr vert="horz" wrap="square"/>
                    <a:lstStyle/>
                    <a:p>
                      <a:pPr algn="ctr" fontAlgn="ctr"/>
                      <a:r>
                        <a:rPr lang="es-CO" sz="800" u="none" strike="noStrike">
                          <a:effectLst/>
                        </a:rPr>
                        <a:t>5)VERTIMIENTO  JABONCILLA</a:t>
                      </a:r>
                      <a:br>
                        <a:rPr lang="es-CO" sz="800" u="none" strike="noStrike">
                          <a:effectLst/>
                        </a:rPr>
                      </a:b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SOCORRO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84725,6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104612,4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84725,6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77038,5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66157,2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53470,9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58251,8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104612,4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105689,9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106778,5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107878,3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58251,8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24419314"/>
                  </a:ext>
                </a:extLst>
              </a:tr>
              <a:tr h="262173">
                <a:tc>
                  <a:txBody>
                    <a:bodyPr vert="horz" wrap="square"/>
                    <a:lstStyle/>
                    <a:p>
                      <a:pPr algn="ctr" fontAlgn="ctr"/>
                      <a:r>
                        <a:rPr lang="es-MX" sz="800" u="none" strike="noStrike">
                          <a:effectLst/>
                        </a:rPr>
                        <a:t>1)VERTIMIENTO QUEBRADA  LA GUAYACANA</a:t>
                      </a:r>
                      <a:br>
                        <a:rPr lang="es-MX" sz="800" u="none" strike="noStrike">
                          <a:effectLst/>
                        </a:rPr>
                      </a:b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SOCORRO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119785,6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156006,0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117869,2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117869,2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119785,6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108917,5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93533,4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75597,4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117869,2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156006,0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157612,9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159236,3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160876,4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117869,2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91244340"/>
                  </a:ext>
                </a:extLst>
              </a:tr>
              <a:tr h="262173">
                <a:tc>
                  <a:txBody>
                    <a:bodyPr vert="horz" wrap="square"/>
                    <a:lstStyle/>
                    <a:p>
                      <a:pPr algn="ctr" fontAlgn="ctr"/>
                      <a:r>
                        <a:rPr lang="es-MX" sz="800" u="none" strike="noStrike">
                          <a:effectLst/>
                        </a:rPr>
                        <a:t>PTO 1. PTAR VALLE DE SAN JOSE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VALLE DE SAN JOSE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2762,6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12935,7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5512,9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12935,7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79122409"/>
                  </a:ext>
                </a:extLst>
              </a:tr>
              <a:tr h="262173">
                <a:tc>
                  <a:txBody>
                    <a:bodyPr vert="horz" wrap="square"/>
                    <a:lstStyle/>
                    <a:p>
                      <a:pPr algn="ctr" fontAlgn="ctr"/>
                      <a:r>
                        <a:rPr lang="es-CO" sz="800" u="none" strike="noStrike">
                          <a:effectLst/>
                        </a:rPr>
                        <a:t>PTO 2. VERTIMIENTO CASA DEL PUENTE BALNEDARIO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VALLE DE SAN JOSE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85843989"/>
                  </a:ext>
                </a:extLst>
              </a:tr>
              <a:tr h="134194">
                <a:tc>
                  <a:txBody>
                    <a:bodyPr vert="horz" wrap="square"/>
                    <a:lstStyle/>
                    <a:p>
                      <a:pPr algn="ctr" fontAlgn="ctr"/>
                      <a:r>
                        <a:rPr lang="en-US" sz="800" u="none" strike="noStrike">
                          <a:effectLst/>
                        </a:rPr>
                        <a:t>HOTEL EVENTOS &amp; MARKET LA UNION </a:t>
                      </a:r>
                      <a:endParaRPr lang="en-US" sz="800" b="0" i="0" u="none" strike="noStrike">
                        <a:solidFill>
                          <a:srgbClr val="000000"/>
                        </a:solidFill>
                        <a:effectLst/>
                        <a:latin typeface="Arial" pitchFamily="34" charset="0"/>
                      </a:endParaRPr>
                    </a:p>
                  </a:txBody>
                  <a:tcPr marL="5921" marR="5921" marT="5921" marB="0" anchor="ctr"/>
                </a:tc>
                <a:tc>
                  <a:txBody>
                    <a:bodyPr vert="horz" wrap="square"/>
                    <a:lstStyle/>
                    <a:p>
                      <a:pPr algn="ctr" fontAlgn="ctr"/>
                      <a:r>
                        <a:rPr lang="es-CO" sz="800" u="none" strike="noStrike">
                          <a:effectLst/>
                        </a:rPr>
                        <a:t>CURITI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2510,7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35986632"/>
                  </a:ext>
                </a:extLst>
              </a:tr>
              <a:tr h="134194">
                <a:tc>
                  <a:txBody>
                    <a:bodyPr vert="horz" wrap="square"/>
                    <a:lstStyle/>
                    <a:p>
                      <a:pPr algn="ctr" fontAlgn="ctr"/>
                      <a:r>
                        <a:rPr lang="pt-BR" sz="800" u="none" strike="noStrike">
                          <a:effectLst/>
                        </a:rPr>
                        <a:t>RESTAURANTE MATA DE GUADUA  ANGARITA </a:t>
                      </a:r>
                      <a:endParaRPr lang="pt-BR"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GIL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59315852"/>
                  </a:ext>
                </a:extLst>
              </a:tr>
              <a:tr h="134194">
                <a:tc>
                  <a:txBody>
                    <a:bodyPr vert="horz" wrap="square"/>
                    <a:lstStyle/>
                    <a:p>
                      <a:pPr algn="ctr" fontAlgn="ctr"/>
                      <a:r>
                        <a:rPr lang="es-MX" sz="800" u="none" strike="noStrike">
                          <a:effectLst/>
                        </a:rPr>
                        <a:t>CARNES Y VÍVERES DE SANTANDER LTDA.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GIL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07318981"/>
                  </a:ext>
                </a:extLst>
              </a:tr>
              <a:tr h="134194">
                <a:tc>
                  <a:txBody>
                    <a:bodyPr vert="horz" wrap="square"/>
                    <a:lstStyle/>
                    <a:p>
                      <a:pPr algn="ctr" fontAlgn="ctr"/>
                      <a:r>
                        <a:rPr lang="es-CO" sz="800" u="none" strike="noStrike">
                          <a:effectLst/>
                        </a:rPr>
                        <a:t>NESTRO RODRIGUEZ SERRANO- AVIEXPO S.A.S.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GIL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3122,0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25740902"/>
                  </a:ext>
                </a:extLst>
              </a:tr>
              <a:tr h="262173">
                <a:tc>
                  <a:txBody>
                    <a:bodyPr vert="horz" wrap="square"/>
                    <a:lstStyle/>
                    <a:p>
                      <a:pPr algn="ctr" fontAlgn="ctr"/>
                      <a:r>
                        <a:rPr lang="es-CO" sz="800" u="none" strike="noStrike">
                          <a:effectLst/>
                        </a:rPr>
                        <a:t>LEONARDO MACIAS VILLALBA - HOTEL ALEJANDRIA RESORT</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GIL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9549235"/>
                  </a:ext>
                </a:extLst>
              </a:tr>
              <a:tr h="262173">
                <a:tc>
                  <a:txBody>
                    <a:bodyPr vert="horz" wrap="square"/>
                    <a:lstStyle/>
                    <a:p>
                      <a:pPr algn="ctr" fontAlgn="ctr"/>
                      <a:r>
                        <a:rPr lang="es-MX" sz="800" u="none" strike="noStrike">
                          <a:effectLst/>
                        </a:rPr>
                        <a:t>JUAN CARLOS CORZO GARCES - CURTIEMBRES DEL VALLE</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VALLE DE SAN JOSE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41429,3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35577,6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16924,5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98703403"/>
                  </a:ext>
                </a:extLst>
              </a:tr>
            </a:tbl>
          </a:graphicData>
        </a:graphic>
      </p:graphicFrame>
    </p:spTree>
    <p:extLst>
      <p:ext uri="{BB962C8B-B14F-4D97-AF65-F5344CB8AC3E}">
        <p14:creationId xmlns:p14="http://schemas.microsoft.com/office/powerpoint/2010/main" val="2411670309"/>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EDB05DBF-A5A9-4F4E-8977-0BFFB6684546}"/>
              </a:ext>
            </a:extLst>
          </p:cNvPr>
          <p:cNvGraphicFramePr>
            <a:graphicFrameLocks noGrp="1"/>
          </p:cNvGraphicFramePr>
          <p:nvPr>
            <p:extLst>
              <p:ext uri="{D42A27DB-BD31-4B8C-83A1-F6EECF244321}">
                <p14:modId xmlns:p14="http://schemas.microsoft.com/office/powerpoint/2010/main" val="133297127"/>
              </p:ext>
            </p:extLst>
          </p:nvPr>
        </p:nvGraphicFramePr>
        <p:xfrm>
          <a:off x="465221" y="1113933"/>
          <a:ext cx="11052664" cy="5463320"/>
        </p:xfrm>
        <a:graphic>
          <a:graphicData uri="http://schemas.openxmlformats.org/drawingml/2006/table">
            <a:tbl>
              <a:tblPr>
                <a:tableStyleId>{BDBED569-4797-4DF1-A0F4-6AAB3CD982D8}</a:tableStyleId>
              </a:tblPr>
              <a:tblGrid>
                <a:gridCol w="2708130">
                  <a:extLst>
                    <a:ext uri="{9D8B030D-6E8A-4147-A177-3AD203B41FA5}">
                      <a16:colId xmlns:a16="http://schemas.microsoft.com/office/drawing/2014/main" val="3266320840"/>
                    </a:ext>
                  </a:extLst>
                </a:gridCol>
                <a:gridCol w="930401">
                  <a:extLst>
                    <a:ext uri="{9D8B030D-6E8A-4147-A177-3AD203B41FA5}">
                      <a16:colId xmlns:a16="http://schemas.microsoft.com/office/drawing/2014/main" val="1679660248"/>
                    </a:ext>
                  </a:extLst>
                </a:gridCol>
                <a:gridCol w="510890">
                  <a:extLst>
                    <a:ext uri="{9D8B030D-6E8A-4147-A177-3AD203B41FA5}">
                      <a16:colId xmlns:a16="http://schemas.microsoft.com/office/drawing/2014/main" val="3292761608"/>
                    </a:ext>
                  </a:extLst>
                </a:gridCol>
                <a:gridCol w="510890">
                  <a:extLst>
                    <a:ext uri="{9D8B030D-6E8A-4147-A177-3AD203B41FA5}">
                      <a16:colId xmlns:a16="http://schemas.microsoft.com/office/drawing/2014/main" val="348603488"/>
                    </a:ext>
                  </a:extLst>
                </a:gridCol>
                <a:gridCol w="473507">
                  <a:extLst>
                    <a:ext uri="{9D8B030D-6E8A-4147-A177-3AD203B41FA5}">
                      <a16:colId xmlns:a16="http://schemas.microsoft.com/office/drawing/2014/main" val="2980102816"/>
                    </a:ext>
                  </a:extLst>
                </a:gridCol>
                <a:gridCol w="436126">
                  <a:extLst>
                    <a:ext uri="{9D8B030D-6E8A-4147-A177-3AD203B41FA5}">
                      <a16:colId xmlns:a16="http://schemas.microsoft.com/office/drawing/2014/main" val="1456922538"/>
                    </a:ext>
                  </a:extLst>
                </a:gridCol>
                <a:gridCol w="548272">
                  <a:extLst>
                    <a:ext uri="{9D8B030D-6E8A-4147-A177-3AD203B41FA5}">
                      <a16:colId xmlns:a16="http://schemas.microsoft.com/office/drawing/2014/main" val="2182564846"/>
                    </a:ext>
                  </a:extLst>
                </a:gridCol>
                <a:gridCol w="548272">
                  <a:extLst>
                    <a:ext uri="{9D8B030D-6E8A-4147-A177-3AD203B41FA5}">
                      <a16:colId xmlns:a16="http://schemas.microsoft.com/office/drawing/2014/main" val="2670867904"/>
                    </a:ext>
                  </a:extLst>
                </a:gridCol>
                <a:gridCol w="548272">
                  <a:extLst>
                    <a:ext uri="{9D8B030D-6E8A-4147-A177-3AD203B41FA5}">
                      <a16:colId xmlns:a16="http://schemas.microsoft.com/office/drawing/2014/main" val="1742597543"/>
                    </a:ext>
                  </a:extLst>
                </a:gridCol>
                <a:gridCol w="548272">
                  <a:extLst>
                    <a:ext uri="{9D8B030D-6E8A-4147-A177-3AD203B41FA5}">
                      <a16:colId xmlns:a16="http://schemas.microsoft.com/office/drawing/2014/main" val="732819593"/>
                    </a:ext>
                  </a:extLst>
                </a:gridCol>
                <a:gridCol w="548272">
                  <a:extLst>
                    <a:ext uri="{9D8B030D-6E8A-4147-A177-3AD203B41FA5}">
                      <a16:colId xmlns:a16="http://schemas.microsoft.com/office/drawing/2014/main" val="2360338508"/>
                    </a:ext>
                  </a:extLst>
                </a:gridCol>
                <a:gridCol w="548272">
                  <a:extLst>
                    <a:ext uri="{9D8B030D-6E8A-4147-A177-3AD203B41FA5}">
                      <a16:colId xmlns:a16="http://schemas.microsoft.com/office/drawing/2014/main" val="3214021137"/>
                    </a:ext>
                  </a:extLst>
                </a:gridCol>
                <a:gridCol w="548272">
                  <a:extLst>
                    <a:ext uri="{9D8B030D-6E8A-4147-A177-3AD203B41FA5}">
                      <a16:colId xmlns:a16="http://schemas.microsoft.com/office/drawing/2014/main" val="347007815"/>
                    </a:ext>
                  </a:extLst>
                </a:gridCol>
                <a:gridCol w="548272">
                  <a:extLst>
                    <a:ext uri="{9D8B030D-6E8A-4147-A177-3AD203B41FA5}">
                      <a16:colId xmlns:a16="http://schemas.microsoft.com/office/drawing/2014/main" val="1630314813"/>
                    </a:ext>
                  </a:extLst>
                </a:gridCol>
                <a:gridCol w="548272">
                  <a:extLst>
                    <a:ext uri="{9D8B030D-6E8A-4147-A177-3AD203B41FA5}">
                      <a16:colId xmlns:a16="http://schemas.microsoft.com/office/drawing/2014/main" val="1694474888"/>
                    </a:ext>
                  </a:extLst>
                </a:gridCol>
                <a:gridCol w="548272">
                  <a:extLst>
                    <a:ext uri="{9D8B030D-6E8A-4147-A177-3AD203B41FA5}">
                      <a16:colId xmlns:a16="http://schemas.microsoft.com/office/drawing/2014/main" val="1725016890"/>
                    </a:ext>
                  </a:extLst>
                </a:gridCol>
              </a:tblGrid>
              <a:tr h="129566">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202522728"/>
                  </a:ext>
                </a:extLst>
              </a:tr>
              <a:tr h="129566">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542784869"/>
                  </a:ext>
                </a:extLst>
              </a:tr>
              <a:tr h="129566">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70311731"/>
                  </a:ext>
                </a:extLst>
              </a:tr>
              <a:tr h="129566">
                <a:tc gridSpan="16">
                  <a:txBody>
                    <a:bodyPr vert="horz" wrap="square"/>
                    <a:lstStyle/>
                    <a:p>
                      <a:pPr algn="ctr" fontAlgn="ctr"/>
                      <a:r>
                        <a:rPr lang="es-CO" sz="800" u="none" strike="noStrike">
                          <a:effectLst/>
                        </a:rPr>
                        <a:t>Rio Lebrija Medio</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04814969"/>
                  </a:ext>
                </a:extLst>
              </a:tr>
              <a:tr h="253131">
                <a:tc>
                  <a:txBody>
                    <a:bodyPr vert="horz" wrap="square"/>
                    <a:lstStyle/>
                    <a:p>
                      <a:pPr algn="ctr" fontAlgn="ctr"/>
                      <a:r>
                        <a:rPr lang="es-CO" sz="800" u="none" strike="noStrike">
                          <a:effectLst/>
                        </a:rPr>
                        <a:t>Provincia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SABANA DE TORRES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3214401,4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6170,7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3214401,4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3247509,7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3280959,1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3314753,0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2390,0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03223539"/>
                  </a:ext>
                </a:extLst>
              </a:tr>
              <a:tr h="129566">
                <a:tc gridSpan="16">
                  <a:txBody>
                    <a:bodyPr vert="horz" wrap="square"/>
                    <a:lstStyle/>
                    <a:p>
                      <a:pPr algn="ctr" fontAlgn="ctr"/>
                      <a:r>
                        <a:rPr lang="es-CO" sz="800" u="none" strike="noStrike">
                          <a:effectLst/>
                        </a:rPr>
                        <a:t>Río Medio Chicamocha</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602569317"/>
                  </a:ext>
                </a:extLst>
              </a:tr>
              <a:tr h="129566">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CAPITANEJO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69459,5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69459,5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12304,6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12304,6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69459,5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63157,4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54236,8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12304,6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69459,5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70174,9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70897,7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71628,0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12304,6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49792583"/>
                  </a:ext>
                </a:extLst>
              </a:tr>
              <a:tr h="253131">
                <a:tc>
                  <a:txBody>
                    <a:bodyPr vert="horz" wrap="square"/>
                    <a:lstStyle/>
                    <a:p>
                      <a:pPr algn="ctr" fontAlgn="ctr"/>
                      <a:r>
                        <a:rPr lang="es-CO" sz="800" u="none" strike="noStrike">
                          <a:effectLst/>
                        </a:rPr>
                        <a:t>AGUAS RESIDUALES DOMESTICAS Y NO DOMESTICAS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MACARAVITA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4849,2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4849,2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4409,3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3060,4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3083,1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24449,2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3083,1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32082596"/>
                  </a:ext>
                </a:extLst>
              </a:tr>
              <a:tr h="129566">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666918954"/>
                  </a:ext>
                </a:extLst>
              </a:tr>
              <a:tr h="253131">
                <a:tc>
                  <a:txBody>
                    <a:bodyPr vert="horz" wrap="square"/>
                    <a:lstStyle/>
                    <a:p>
                      <a:pPr algn="ctr" fontAlgn="ctr"/>
                      <a:r>
                        <a:rPr lang="es-CO" sz="800" u="none" strike="noStrike">
                          <a:effectLst/>
                        </a:rPr>
                        <a:t>  AGUAS DE BARRANCA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31426,5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781778,9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40629,3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40629,3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31426,5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28575,2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24539,1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19833,5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40629,3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781778,9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789831,2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797966,5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806185,5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40629,3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89859883"/>
                  </a:ext>
                </a:extLst>
              </a:tr>
              <a:tr h="253131">
                <a:tc>
                  <a:txBody>
                    <a:bodyPr vert="horz" wrap="square"/>
                    <a:lstStyle/>
                    <a:p>
                      <a:pPr algn="ctr" fontAlgn="ctr"/>
                      <a:r>
                        <a:rPr lang="es-MX" sz="800" u="none" strike="noStrike">
                          <a:effectLst/>
                        </a:rPr>
                        <a:t> ORO NEGRO III ETAPA 3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36138734"/>
                  </a:ext>
                </a:extLst>
              </a:tr>
              <a:tr h="253131">
                <a:tc>
                  <a:txBody>
                    <a:bodyPr vert="horz" wrap="square"/>
                    <a:lstStyle/>
                    <a:p>
                      <a:pPr algn="ctr" fontAlgn="ctr"/>
                      <a:r>
                        <a:rPr lang="es-MX" sz="800" u="none" strike="noStrike">
                          <a:effectLst/>
                        </a:rPr>
                        <a:t>ASENTAMIENTO BRISAS DE ACAPULCO-AΝΤΟΝΙΟ NARIÑO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24239005"/>
                  </a:ext>
                </a:extLst>
              </a:tr>
              <a:tr h="253131">
                <a:tc>
                  <a:txBody>
                    <a:bodyPr vert="horz" wrap="square"/>
                    <a:lstStyle/>
                    <a:p>
                      <a:pPr algn="ctr" fontAlgn="ctr"/>
                      <a:r>
                        <a:rPr lang="es-CO" sz="800" u="none" strike="noStrike">
                          <a:effectLst/>
                        </a:rPr>
                        <a:t>ASENTAMIENTO CIELOS ABIERTOS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55393519"/>
                  </a:ext>
                </a:extLst>
              </a:tr>
              <a:tr h="253131">
                <a:tc>
                  <a:txBody>
                    <a:bodyPr vert="horz" wrap="square"/>
                    <a:lstStyle/>
                    <a:p>
                      <a:pPr algn="ctr" fontAlgn="ctr"/>
                      <a:r>
                        <a:rPr lang="es-MX" sz="800" u="none" strike="noStrike">
                          <a:effectLst/>
                        </a:rPr>
                        <a:t>ASENTAMIENTO LA UNION Y MIRADORES DEL LAGO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10593,8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9097,5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7352,9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40430,2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14952,0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15261,6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40430,2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95940398"/>
                  </a:ext>
                </a:extLst>
              </a:tr>
              <a:tr h="253131">
                <a:tc>
                  <a:txBody>
                    <a:bodyPr vert="horz" wrap="square"/>
                    <a:lstStyle/>
                    <a:p>
                      <a:pPr algn="ctr" fontAlgn="ctr"/>
                      <a:r>
                        <a:rPr lang="es-CO" sz="800" u="none" strike="noStrike">
                          <a:effectLst/>
                        </a:rPr>
                        <a:t>ASENTAMIENTO PRADOS DEL KENNEDY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09648792"/>
                  </a:ext>
                </a:extLst>
              </a:tr>
              <a:tr h="253131">
                <a:tc>
                  <a:txBody>
                    <a:bodyPr vert="horz" wrap="square"/>
                    <a:lstStyle/>
                    <a:p>
                      <a:pPr algn="ctr" fontAlgn="ctr"/>
                      <a:r>
                        <a:rPr lang="es-CO" sz="800" u="none" strike="noStrike">
                          <a:effectLst/>
                        </a:rPr>
                        <a:t>ASENTAMIENTO URB BUENA VISTA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2052,0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0030843"/>
                  </a:ext>
                </a:extLst>
              </a:tr>
              <a:tr h="253131">
                <a:tc>
                  <a:txBody>
                    <a:bodyPr vert="horz" wrap="square"/>
                    <a:lstStyle/>
                    <a:p>
                      <a:pPr algn="ctr" fontAlgn="ctr"/>
                      <a:r>
                        <a:rPr lang="es-CO" sz="800" u="none" strike="noStrike">
                          <a:effectLst/>
                        </a:rPr>
                        <a:t>ASENTAMIENTO VILLA NAPOLES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8643,2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10804,0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8643,2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6749,0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5454,8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2868,0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10804,0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2868,0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436160"/>
                  </a:ext>
                </a:extLst>
              </a:tr>
              <a:tr h="253131">
                <a:tc>
                  <a:txBody>
                    <a:bodyPr vert="horz" wrap="square"/>
                    <a:lstStyle/>
                    <a:p>
                      <a:pPr algn="ctr" fontAlgn="ctr"/>
                      <a:r>
                        <a:rPr lang="es-MX" sz="800" u="none" strike="noStrike">
                          <a:effectLst/>
                        </a:rPr>
                        <a:t>ASENTAMIENTO VILLAPLATA -ALTOS DEL MIRADOR- ESMERALDA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9845,7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6776,5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9845,7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7687,9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18293,2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6776,5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6846,3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18293,2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94002859"/>
                  </a:ext>
                </a:extLst>
              </a:tr>
              <a:tr h="253131">
                <a:tc>
                  <a:txBody>
                    <a:bodyPr vert="horz" wrap="square"/>
                    <a:lstStyle/>
                    <a:p>
                      <a:pPr algn="ctr" fontAlgn="ctr"/>
                      <a:r>
                        <a:rPr lang="es-CO" sz="800" u="none" strike="noStrike">
                          <a:effectLst/>
                        </a:rPr>
                        <a:t>ASENTAMIENTO VILLAROSA </a:t>
                      </a:r>
                      <a:r>
                        <a:rPr lang="el-GR" sz="800" u="none" strike="noStrike">
                          <a:effectLst/>
                        </a:rPr>
                        <a:t>ΕΤΑΡΑ 2 </a:t>
                      </a:r>
                      <a:endParaRPr lang="el-GR" sz="800" b="0" i="0" u="none" strike="noStrike">
                        <a:solidFill>
                          <a:srgbClr val="000000"/>
                        </a:solidFill>
                        <a:effectLst/>
                        <a:latin typeface="Arial"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717,0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717,0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41622753"/>
                  </a:ext>
                </a:extLst>
              </a:tr>
              <a:tr h="253131">
                <a:tc>
                  <a:txBody>
                    <a:bodyPr vert="horz" wrap="square"/>
                    <a:lstStyle/>
                    <a:p>
                      <a:pPr algn="ctr" fontAlgn="ctr"/>
                      <a:r>
                        <a:rPr lang="es-CO" sz="800" u="none" strike="noStrike">
                          <a:effectLst/>
                        </a:rPr>
                        <a:t>BARRANCA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8536,0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5924,7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8564,0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5054,6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8564,0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32095890"/>
                  </a:ext>
                </a:extLst>
              </a:tr>
              <a:tr h="253131">
                <a:tc>
                  <a:txBody>
                    <a:bodyPr vert="horz" wrap="square"/>
                    <a:lstStyle/>
                    <a:p>
                      <a:pPr algn="ctr" fontAlgn="ctr"/>
                      <a:r>
                        <a:rPr lang="es-MX" sz="800" u="none" strike="noStrike">
                          <a:effectLst/>
                        </a:rPr>
                        <a:t>BARRANCA CALLE 508. CONEXIONES ERRADAS AGUAS LLLUVIAS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17669036"/>
                  </a:ext>
                </a:extLst>
              </a:tr>
              <a:tr h="253131">
                <a:tc>
                  <a:txBody>
                    <a:bodyPr vert="horz" wrap="square"/>
                    <a:lstStyle/>
                    <a:p>
                      <a:pPr algn="ctr" fontAlgn="ctr"/>
                      <a:r>
                        <a:rPr lang="es-CO" sz="800" u="none" strike="noStrike">
                          <a:effectLst/>
                        </a:rPr>
                        <a:t>BARRIO CORALES (PUNTO 123 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4427,3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3802,0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4839,7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4839,7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43616506"/>
                  </a:ext>
                </a:extLst>
              </a:tr>
              <a:tr h="253131">
                <a:tc>
                  <a:txBody>
                    <a:bodyPr vert="horz" wrap="square"/>
                    <a:lstStyle/>
                    <a:p>
                      <a:pPr algn="ctr" fontAlgn="ctr"/>
                      <a:r>
                        <a:rPr lang="es-CO" sz="800" u="none" strike="noStrike">
                          <a:effectLst/>
                        </a:rPr>
                        <a:t>BARRIO CORALES VIA PRINCIPAL CRA 56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2836,5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42112414"/>
                  </a:ext>
                </a:extLst>
              </a:tr>
              <a:tr h="253131">
                <a:tc>
                  <a:txBody>
                    <a:bodyPr vert="horz" wrap="square"/>
                    <a:lstStyle/>
                    <a:p>
                      <a:pPr algn="ctr" fontAlgn="ctr"/>
                      <a:r>
                        <a:rPr lang="es-CO" sz="800" u="none" strike="noStrike">
                          <a:effectLst/>
                        </a:rPr>
                        <a:t>BARRIO CORALES VIA PRINCIPAL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36782555"/>
                  </a:ext>
                </a:extLst>
              </a:tr>
              <a:tr h="253131">
                <a:tc>
                  <a:txBody>
                    <a:bodyPr vert="horz" wrap="square"/>
                    <a:lstStyle/>
                    <a:p>
                      <a:pPr algn="ctr" fontAlgn="ctr"/>
                      <a:r>
                        <a:rPr lang="es-CO" sz="800" u="none" strike="noStrike">
                          <a:effectLst/>
                        </a:rPr>
                        <a:t>BARRIO MINAS DEL PARAÍSO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17846,6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17846,6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16227,3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13935,3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11263,1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12746,5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12746,5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69483820"/>
                  </a:ext>
                </a:extLst>
              </a:tr>
            </a:tbl>
          </a:graphicData>
        </a:graphic>
      </p:graphicFrame>
    </p:spTree>
    <p:extLst>
      <p:ext uri="{BB962C8B-B14F-4D97-AF65-F5344CB8AC3E}">
        <p14:creationId xmlns:p14="http://schemas.microsoft.com/office/powerpoint/2010/main" val="3362485848"/>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4075423F-6909-4A86-B8DD-5F4E49B9A9D6}"/>
              </a:ext>
            </a:extLst>
          </p:cNvPr>
          <p:cNvGraphicFramePr>
            <a:graphicFrameLocks noGrp="1"/>
          </p:cNvGraphicFramePr>
          <p:nvPr>
            <p:extLst>
              <p:ext uri="{D42A27DB-BD31-4B8C-83A1-F6EECF244321}">
                <p14:modId xmlns:p14="http://schemas.microsoft.com/office/powerpoint/2010/main" val="2475222938"/>
              </p:ext>
            </p:extLst>
          </p:nvPr>
        </p:nvGraphicFramePr>
        <p:xfrm>
          <a:off x="481263" y="1113932"/>
          <a:ext cx="11213430" cy="5543533"/>
        </p:xfrm>
        <a:graphic>
          <a:graphicData uri="http://schemas.openxmlformats.org/drawingml/2006/table">
            <a:tbl>
              <a:tblPr>
                <a:tableStyleId>{BDBED569-4797-4DF1-A0F4-6AAB3CD982D8}</a:tableStyleId>
              </a:tblPr>
              <a:tblGrid>
                <a:gridCol w="2747521">
                  <a:extLst>
                    <a:ext uri="{9D8B030D-6E8A-4147-A177-3AD203B41FA5}">
                      <a16:colId xmlns:a16="http://schemas.microsoft.com/office/drawing/2014/main" val="3860254385"/>
                    </a:ext>
                  </a:extLst>
                </a:gridCol>
                <a:gridCol w="943934">
                  <a:extLst>
                    <a:ext uri="{9D8B030D-6E8A-4147-A177-3AD203B41FA5}">
                      <a16:colId xmlns:a16="http://schemas.microsoft.com/office/drawing/2014/main" val="1455413944"/>
                    </a:ext>
                  </a:extLst>
                </a:gridCol>
                <a:gridCol w="518321">
                  <a:extLst>
                    <a:ext uri="{9D8B030D-6E8A-4147-A177-3AD203B41FA5}">
                      <a16:colId xmlns:a16="http://schemas.microsoft.com/office/drawing/2014/main" val="2488228938"/>
                    </a:ext>
                  </a:extLst>
                </a:gridCol>
                <a:gridCol w="518321">
                  <a:extLst>
                    <a:ext uri="{9D8B030D-6E8A-4147-A177-3AD203B41FA5}">
                      <a16:colId xmlns:a16="http://schemas.microsoft.com/office/drawing/2014/main" val="1782787375"/>
                    </a:ext>
                  </a:extLst>
                </a:gridCol>
                <a:gridCol w="480394">
                  <a:extLst>
                    <a:ext uri="{9D8B030D-6E8A-4147-A177-3AD203B41FA5}">
                      <a16:colId xmlns:a16="http://schemas.microsoft.com/office/drawing/2014/main" val="2024790934"/>
                    </a:ext>
                  </a:extLst>
                </a:gridCol>
                <a:gridCol w="442469">
                  <a:extLst>
                    <a:ext uri="{9D8B030D-6E8A-4147-A177-3AD203B41FA5}">
                      <a16:colId xmlns:a16="http://schemas.microsoft.com/office/drawing/2014/main" val="404865498"/>
                    </a:ext>
                  </a:extLst>
                </a:gridCol>
                <a:gridCol w="556247">
                  <a:extLst>
                    <a:ext uri="{9D8B030D-6E8A-4147-A177-3AD203B41FA5}">
                      <a16:colId xmlns:a16="http://schemas.microsoft.com/office/drawing/2014/main" val="1765644550"/>
                    </a:ext>
                  </a:extLst>
                </a:gridCol>
                <a:gridCol w="556247">
                  <a:extLst>
                    <a:ext uri="{9D8B030D-6E8A-4147-A177-3AD203B41FA5}">
                      <a16:colId xmlns:a16="http://schemas.microsoft.com/office/drawing/2014/main" val="3774791019"/>
                    </a:ext>
                  </a:extLst>
                </a:gridCol>
                <a:gridCol w="556247">
                  <a:extLst>
                    <a:ext uri="{9D8B030D-6E8A-4147-A177-3AD203B41FA5}">
                      <a16:colId xmlns:a16="http://schemas.microsoft.com/office/drawing/2014/main" val="1465348499"/>
                    </a:ext>
                  </a:extLst>
                </a:gridCol>
                <a:gridCol w="556247">
                  <a:extLst>
                    <a:ext uri="{9D8B030D-6E8A-4147-A177-3AD203B41FA5}">
                      <a16:colId xmlns:a16="http://schemas.microsoft.com/office/drawing/2014/main" val="1742026345"/>
                    </a:ext>
                  </a:extLst>
                </a:gridCol>
                <a:gridCol w="556247">
                  <a:extLst>
                    <a:ext uri="{9D8B030D-6E8A-4147-A177-3AD203B41FA5}">
                      <a16:colId xmlns:a16="http://schemas.microsoft.com/office/drawing/2014/main" val="810113922"/>
                    </a:ext>
                  </a:extLst>
                </a:gridCol>
                <a:gridCol w="556247">
                  <a:extLst>
                    <a:ext uri="{9D8B030D-6E8A-4147-A177-3AD203B41FA5}">
                      <a16:colId xmlns:a16="http://schemas.microsoft.com/office/drawing/2014/main" val="2753457716"/>
                    </a:ext>
                  </a:extLst>
                </a:gridCol>
                <a:gridCol w="556247">
                  <a:extLst>
                    <a:ext uri="{9D8B030D-6E8A-4147-A177-3AD203B41FA5}">
                      <a16:colId xmlns:a16="http://schemas.microsoft.com/office/drawing/2014/main" val="3452550539"/>
                    </a:ext>
                  </a:extLst>
                </a:gridCol>
                <a:gridCol w="556247">
                  <a:extLst>
                    <a:ext uri="{9D8B030D-6E8A-4147-A177-3AD203B41FA5}">
                      <a16:colId xmlns:a16="http://schemas.microsoft.com/office/drawing/2014/main" val="511803601"/>
                    </a:ext>
                  </a:extLst>
                </a:gridCol>
                <a:gridCol w="556247">
                  <a:extLst>
                    <a:ext uri="{9D8B030D-6E8A-4147-A177-3AD203B41FA5}">
                      <a16:colId xmlns:a16="http://schemas.microsoft.com/office/drawing/2014/main" val="2732629150"/>
                    </a:ext>
                  </a:extLst>
                </a:gridCol>
                <a:gridCol w="556247">
                  <a:extLst>
                    <a:ext uri="{9D8B030D-6E8A-4147-A177-3AD203B41FA5}">
                      <a16:colId xmlns:a16="http://schemas.microsoft.com/office/drawing/2014/main" val="3589252874"/>
                    </a:ext>
                  </a:extLst>
                </a:gridCol>
              </a:tblGrid>
              <a:tr h="134814">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551839292"/>
                  </a:ext>
                </a:extLst>
              </a:tr>
              <a:tr h="134814">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349029594"/>
                  </a:ext>
                </a:extLst>
              </a:tr>
              <a:tr h="134814">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17769134"/>
                  </a:ext>
                </a:extLst>
              </a:tr>
              <a:tr h="134814">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747818744"/>
                  </a:ext>
                </a:extLst>
              </a:tr>
              <a:tr h="263383">
                <a:tc>
                  <a:txBody>
                    <a:bodyPr vert="horz" wrap="square"/>
                    <a:lstStyle/>
                    <a:p>
                      <a:pPr algn="ctr" fontAlgn="ctr"/>
                      <a:r>
                        <a:rPr lang="es-CO" sz="800" u="none" strike="noStrike">
                          <a:effectLst/>
                        </a:rPr>
                        <a:t>BARRIO MIRAFLORES PLANADA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47328644"/>
                  </a:ext>
                </a:extLst>
              </a:tr>
              <a:tr h="263383">
                <a:tc>
                  <a:txBody>
                    <a:bodyPr vert="horz" wrap="square"/>
                    <a:lstStyle/>
                    <a:p>
                      <a:pPr algn="ctr" fontAlgn="ctr"/>
                      <a:r>
                        <a:rPr lang="es-CO" sz="800" u="none" strike="noStrike">
                          <a:effectLst/>
                        </a:rPr>
                        <a:t>BARRIO SANTA ANA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926,1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16246396"/>
                  </a:ext>
                </a:extLst>
              </a:tr>
              <a:tr h="263383">
                <a:tc>
                  <a:txBody>
                    <a:bodyPr vert="horz" wrap="square"/>
                    <a:lstStyle/>
                    <a:p>
                      <a:pPr algn="ctr" fontAlgn="ctr"/>
                      <a:r>
                        <a:rPr lang="es-CO" sz="800" u="none" strike="noStrike">
                          <a:effectLst/>
                        </a:rPr>
                        <a:t>BARRIO VILLARELYS ETAPA 2 TRANSVERSAL 49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1523,6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1523,6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29014157"/>
                  </a:ext>
                </a:extLst>
              </a:tr>
              <a:tr h="263383">
                <a:tc>
                  <a:txBody>
                    <a:bodyPr vert="horz" wrap="square"/>
                    <a:lstStyle/>
                    <a:p>
                      <a:pPr algn="ctr" fontAlgn="ctr"/>
                      <a:r>
                        <a:rPr lang="es-CO" sz="800" u="none" strike="noStrike">
                          <a:effectLst/>
                        </a:rPr>
                        <a:t>BARRIO YARIMA. DESCARGA CARRILERA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90211089"/>
                  </a:ext>
                </a:extLst>
              </a:tr>
              <a:tr h="263383">
                <a:tc>
                  <a:txBody>
                    <a:bodyPr vert="horz" wrap="square"/>
                    <a:lstStyle/>
                    <a:p>
                      <a:pPr algn="ctr" fontAlgn="ctr"/>
                      <a:r>
                        <a:rPr lang="es-CO" sz="800" u="none" strike="noStrike">
                          <a:effectLst/>
                        </a:rPr>
                        <a:t>BOX COULVERT CRUCE ROUND POINT FERTICOL.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7373,5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20456,9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25771,7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7373,5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7526,2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7603,7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25771,7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19130218"/>
                  </a:ext>
                </a:extLst>
              </a:tr>
              <a:tr h="263383">
                <a:tc>
                  <a:txBody>
                    <a:bodyPr vert="horz" wrap="square"/>
                    <a:lstStyle/>
                    <a:p>
                      <a:pPr algn="ctr" fontAlgn="ctr"/>
                      <a:r>
                        <a:rPr lang="es-MX" sz="800" u="none" strike="noStrike">
                          <a:effectLst/>
                        </a:rPr>
                        <a:t>BUENA VISTA CONTIGUO PUNTO 68</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94754977"/>
                  </a:ext>
                </a:extLst>
              </a:tr>
              <a:tr h="263383">
                <a:tc>
                  <a:txBody>
                    <a:bodyPr vert="horz" wrap="square"/>
                    <a:lstStyle/>
                    <a:p>
                      <a:pPr algn="ctr" fontAlgn="ctr"/>
                      <a:r>
                        <a:rPr lang="es-CO" sz="800" u="none" strike="noStrike">
                          <a:effectLst/>
                        </a:rPr>
                        <a:t>BUENA VISTA 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11448,6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7030,0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11448,6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8939,5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7225,3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9759,0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7030,0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7102,4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7175,6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7249,5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9759,0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7507579"/>
                  </a:ext>
                </a:extLst>
              </a:tr>
              <a:tr h="263383">
                <a:tc>
                  <a:txBody>
                    <a:bodyPr vert="horz" wrap="square"/>
                    <a:lstStyle/>
                    <a:p>
                      <a:pPr algn="ctr" fontAlgn="ctr"/>
                      <a:r>
                        <a:rPr lang="es-CO" sz="800" u="none" strike="noStrike">
                          <a:effectLst/>
                        </a:rPr>
                        <a:t>BUENA VISTA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11775,0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9517,0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20354,5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12489,3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12618,0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20354,5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91967445"/>
                  </a:ext>
                </a:extLst>
              </a:tr>
              <a:tr h="263383">
                <a:tc>
                  <a:txBody>
                    <a:bodyPr vert="horz" wrap="square"/>
                    <a:lstStyle/>
                    <a:p>
                      <a:pPr algn="ctr" fontAlgn="ctr"/>
                      <a:r>
                        <a:rPr lang="es-MX" sz="800" u="none" strike="noStrike">
                          <a:effectLst/>
                        </a:rPr>
                        <a:t>CANAL AGUAS LLUVIAS LAGOS PALMAR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46890676"/>
                  </a:ext>
                </a:extLst>
              </a:tr>
              <a:tr h="263383">
                <a:tc>
                  <a:txBody>
                    <a:bodyPr vert="horz" wrap="square"/>
                    <a:lstStyle/>
                    <a:p>
                      <a:pPr algn="ctr" fontAlgn="ctr"/>
                      <a:r>
                        <a:rPr lang="es-CO" sz="800" u="none" strike="noStrike">
                          <a:effectLst/>
                        </a:rPr>
                        <a:t>CAÑO LAS LAVANDERAS COMERCIO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65570,2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232085,2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232085,2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65570,2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51199,9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41381,8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232085,2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10956,1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11069,0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11183,0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232085,2</a:t>
                      </a:r>
                      <a:endParaRPr lang="es-CO" sz="800" b="0"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01851131"/>
                  </a:ext>
                </a:extLst>
              </a:tr>
              <a:tr h="263383">
                <a:tc>
                  <a:txBody>
                    <a:bodyPr vert="horz" wrap="square"/>
                    <a:lstStyle/>
                    <a:p>
                      <a:pPr algn="ctr" fontAlgn="ctr"/>
                      <a:r>
                        <a:rPr lang="es-CO" sz="800" u="none" strike="noStrike">
                          <a:effectLst/>
                        </a:rPr>
                        <a:t>CARRERA 34C (NO EXISTE)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95763270"/>
                  </a:ext>
                </a:extLst>
              </a:tr>
              <a:tr h="263383">
                <a:tc>
                  <a:txBody>
                    <a:bodyPr vert="horz" wrap="square"/>
                    <a:lstStyle/>
                    <a:p>
                      <a:pPr algn="ctr" fontAlgn="ctr"/>
                      <a:r>
                        <a:rPr lang="es-CO" sz="800" u="none" strike="noStrike">
                          <a:effectLst/>
                        </a:rPr>
                        <a:t>CHAPINERO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36287122"/>
                  </a:ext>
                </a:extLst>
              </a:tr>
              <a:tr h="263383">
                <a:tc>
                  <a:txBody>
                    <a:bodyPr vert="horz" wrap="square"/>
                    <a:lstStyle/>
                    <a:p>
                      <a:pPr algn="ctr" fontAlgn="ctr"/>
                      <a:r>
                        <a:rPr lang="es-CO" sz="800" u="none" strike="noStrike">
                          <a:effectLst/>
                        </a:rPr>
                        <a:t>CHICO 6 BAJO ANTENA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4590,9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9801,4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8417,0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6803,0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6184,0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4590,9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4638,1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6184,0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28491206"/>
                  </a:ext>
                </a:extLst>
              </a:tr>
              <a:tr h="263383">
                <a:tc>
                  <a:txBody>
                    <a:bodyPr vert="horz" wrap="square"/>
                    <a:lstStyle/>
                    <a:p>
                      <a:pPr algn="ctr" fontAlgn="ctr"/>
                      <a:r>
                        <a:rPr lang="es-CO" sz="800" u="none" strike="noStrike">
                          <a:effectLst/>
                        </a:rPr>
                        <a:t>CHICO 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12344386"/>
                  </a:ext>
                </a:extLst>
              </a:tr>
              <a:tr h="263383">
                <a:tc>
                  <a:txBody>
                    <a:bodyPr vert="horz" wrap="square"/>
                    <a:lstStyle/>
                    <a:p>
                      <a:pPr algn="ctr" fontAlgn="ctr"/>
                      <a:r>
                        <a:rPr lang="es-CO" sz="800" u="none" strike="noStrike">
                          <a:effectLst/>
                        </a:rPr>
                        <a:t>CINCUENTENARIO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37773,3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14190,4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14190,4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37773,3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34346,1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29494,9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14190,4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11641,7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11761,6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14190,4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60777458"/>
                  </a:ext>
                </a:extLst>
              </a:tr>
              <a:tr h="263383">
                <a:tc>
                  <a:txBody>
                    <a:bodyPr vert="horz" wrap="square"/>
                    <a:lstStyle/>
                    <a:p>
                      <a:pPr algn="ctr" fontAlgn="ctr"/>
                      <a:r>
                        <a:rPr lang="es-CO" sz="800" u="none" strike="noStrike">
                          <a:effectLst/>
                        </a:rPr>
                        <a:t>CLL 48A BARRIO VILLARELIS LA INDEPENDENCIA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48526,2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24985,1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24985,1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48526,2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44123,4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30625,2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24985,1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18575,3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18766,6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24985,1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37262711"/>
                  </a:ext>
                </a:extLst>
              </a:tr>
              <a:tr h="263383">
                <a:tc>
                  <a:txBody>
                    <a:bodyPr vert="horz" wrap="square"/>
                    <a:lstStyle/>
                    <a:p>
                      <a:pPr algn="ctr" fontAlgn="ctr"/>
                      <a:r>
                        <a:rPr lang="es-CO" sz="800" u="none" strike="noStrike">
                          <a:effectLst/>
                        </a:rPr>
                        <a:t>CLL 49B BARRIO VILLARELIS 2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01973932"/>
                  </a:ext>
                </a:extLst>
              </a:tr>
              <a:tr h="263383">
                <a:tc>
                  <a:txBody>
                    <a:bodyPr vert="horz" wrap="square"/>
                    <a:lstStyle/>
                    <a:p>
                      <a:pPr algn="ctr" fontAlgn="ctr"/>
                      <a:r>
                        <a:rPr lang="es-CO" sz="800" u="none" strike="noStrike">
                          <a:effectLst/>
                        </a:rPr>
                        <a:t>COLINAS DEL SEMINARIO I CONTIGUO PUENTE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100992,1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92124,4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22117,1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22117,1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100992,1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91829,1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78858,7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63736,8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22117,1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92124,4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93073,3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94032,0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95000,5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22117,1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03750753"/>
                  </a:ext>
                </a:extLst>
              </a:tr>
              <a:tr h="263383">
                <a:tc>
                  <a:txBody>
                    <a:bodyPr vert="horz" wrap="square"/>
                    <a:lstStyle/>
                    <a:p>
                      <a:pPr algn="ctr" fontAlgn="ctr"/>
                      <a:r>
                        <a:rPr lang="es-CO" sz="800" u="none" strike="noStrike">
                          <a:effectLst/>
                        </a:rPr>
                        <a:t>COLINAS DEL SEMINARIO II (CANAL ADYACENTE)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8523,3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7319,4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6980,7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3952,6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6980,7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84279312"/>
                  </a:ext>
                </a:extLst>
              </a:tr>
            </a:tbl>
          </a:graphicData>
        </a:graphic>
      </p:graphicFrame>
    </p:spTree>
    <p:extLst>
      <p:ext uri="{BB962C8B-B14F-4D97-AF65-F5344CB8AC3E}">
        <p14:creationId xmlns:p14="http://schemas.microsoft.com/office/powerpoint/2010/main" val="289940396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5A0E8FB3-9C05-4899-BE9B-6C469DFB7660}"/>
              </a:ext>
            </a:extLst>
          </p:cNvPr>
          <p:cNvSpPr txBox="1">
            <a:spLocks noChangeArrowheads="1"/>
          </p:cNvSpPr>
          <p:nvPr/>
        </p:nvSpPr>
        <p:spPr bwMode="auto">
          <a:xfrm>
            <a:off x="4986178" y="408027"/>
            <a:ext cx="8208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3600" b="1"/>
              <a:t>TASA RETRIBUTIVA</a:t>
            </a:r>
          </a:p>
        </p:txBody>
      </p:sp>
      <p:sp>
        <p:nvSpPr>
          <p:cNvPr id="2" name="Rectángulo 1">
            <a:extLst>
              <a:ext uri="{FF2B5EF4-FFF2-40B4-BE49-F238E27FC236}">
                <a16:creationId xmlns:a16="http://schemas.microsoft.com/office/drawing/2014/main" id="{1023F487-2AA5-4E47-AA35-61F42A2A4ECE}"/>
              </a:ext>
            </a:extLst>
          </p:cNvPr>
          <p:cNvSpPr/>
          <p:nvPr/>
        </p:nvSpPr>
        <p:spPr>
          <a:xfrm>
            <a:off x="1991518" y="3619799"/>
            <a:ext cx="8208963" cy="1169551"/>
          </a:xfrm>
          <a:prstGeom prst="rect">
            <a:avLst/>
          </a:prstGeom>
        </p:spPr>
        <p:txBody>
          <a:bodyPr wrap="square">
            <a:spAutoFit/>
          </a:bodyPr>
          <a:lstStyle/>
          <a:p>
            <a:pPr marL="342900" lvl="0" indent="-342900" algn="ctr" defTabSz="457200">
              <a:spcBef>
                <a:spcPct val="0"/>
              </a:spcBef>
              <a:buClrTx/>
              <a:defRPr/>
            </a:pPr>
            <a:endParaRPr lang="es-CO" b="1" kern="1200">
              <a:latin typeface="Futura std book"/>
              <a:cs typeface="Arial" pitchFamily="34" charset="0"/>
            </a:endParaRPr>
          </a:p>
          <a:p>
            <a:pPr marL="342900" indent="-342900" algn="ctr" defTabSz="457200">
              <a:spcBef>
                <a:spcPct val="0"/>
              </a:spcBef>
              <a:buClrTx/>
              <a:defRPr/>
            </a:pPr>
            <a:r>
              <a:rPr lang="es-CO" b="1" i="1">
                <a:solidFill>
                  <a:schemeClr val="tx1"/>
                </a:solidFill>
                <a:latin typeface="Futura std book"/>
                <a:cs typeface="Arial" panose="020b0604020202020204" pitchFamily="34" charset="0"/>
              </a:rPr>
              <a:t>"Por el cual se reglamenta la tasa retributiva por la utilización </a:t>
            </a:r>
            <a:r>
              <a:rPr lang="es-CO" b="1" i="1" u="sng">
                <a:solidFill>
                  <a:srgbClr val="00B050"/>
                </a:solidFill>
                <a:latin typeface="Futura std book"/>
                <a:cs typeface="Arial" panose="020b0604020202020204" pitchFamily="34" charset="0"/>
              </a:rPr>
              <a:t>directa e indirecta del agua como receptor de los vertimientos puntuales</a:t>
            </a:r>
            <a:r>
              <a:rPr lang="es-CO" b="1" i="1">
                <a:solidFill>
                  <a:schemeClr val="tx1"/>
                </a:solidFill>
                <a:latin typeface="Futura std book"/>
                <a:cs typeface="Arial" panose="020b0604020202020204" pitchFamily="34" charset="0"/>
              </a:rPr>
              <a:t>, </a:t>
            </a:r>
          </a:p>
          <a:p>
            <a:pPr marL="342900" indent="-342900" algn="ctr" defTabSz="457200">
              <a:spcBef>
                <a:spcPct val="0"/>
              </a:spcBef>
              <a:buClrTx/>
              <a:defRPr/>
            </a:pPr>
            <a:r>
              <a:rPr lang="es-CO" b="1" i="1">
                <a:solidFill>
                  <a:schemeClr val="tx1"/>
                </a:solidFill>
                <a:latin typeface="Futura std book"/>
                <a:cs typeface="Arial" panose="020b0604020202020204" pitchFamily="34" charset="0"/>
              </a:rPr>
              <a:t>y se toman otras determinaciones”</a:t>
            </a:r>
          </a:p>
          <a:p>
            <a:pPr marL="342900" lvl="0" indent="-342900" algn="ctr" defTabSz="457200">
              <a:spcBef>
                <a:spcPct val="0"/>
              </a:spcBef>
              <a:buClrTx/>
              <a:defRPr/>
            </a:pPr>
            <a:endParaRPr lang="es-CO" b="1" kern="1200">
              <a:latin typeface="Futura std book"/>
              <a:cs typeface="Arial" panose="020b0604020202020204" pitchFamily="34" charset="0"/>
            </a:endParaRPr>
          </a:p>
        </p:txBody>
      </p:sp>
      <p:sp>
        <p:nvSpPr>
          <p:cNvPr id="7" name="Rectángulo 6">
            <a:extLst>
              <a:ext uri="{FF2B5EF4-FFF2-40B4-BE49-F238E27FC236}">
                <a16:creationId xmlns:a16="http://schemas.microsoft.com/office/drawing/2014/main" id="{7298D715-0B81-420D-AC1A-F2AE436793CB}"/>
              </a:ext>
            </a:extLst>
          </p:cNvPr>
          <p:cNvSpPr/>
          <p:nvPr/>
        </p:nvSpPr>
        <p:spPr>
          <a:xfrm>
            <a:off x="1823085" y="1859340"/>
            <a:ext cx="8208963" cy="1200329"/>
          </a:xfrm>
          <a:prstGeom prst="rect">
            <a:avLst/>
          </a:prstGeom>
        </p:spPr>
        <p:txBody>
          <a:bodyPr wrap="square">
            <a:spAutoFit/>
          </a:bodyPr>
          <a:lstStyle/>
          <a:p>
            <a:pPr algn="ctr"/>
            <a:r>
              <a:rPr lang="es-MX" sz="2400" b="1"/>
              <a:t>DECRETO 2667 DEL 21 DE DICIEMBRE DE 2012 (CAPITULO 7 DEL DECRETO UNICO REGLAMENTARIO –DUR 1076 DE 2015)</a:t>
            </a:r>
            <a:endParaRPr lang="es-CO" sz="2400" b="1"/>
          </a:p>
        </p:txBody>
      </p:sp>
      <p:pic>
        <p:nvPicPr>
          <p:cNvPr id="9" name="Imagen 8">
            <a:extLst>
              <a:ext uri="{FF2B5EF4-FFF2-40B4-BE49-F238E27FC236}">
                <a16:creationId xmlns:a16="http://schemas.microsoft.com/office/drawing/2014/main" id="{1269432F-2BAE-4533-8B4F-F1976FC10A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111F2C9F-2920-41AB-8DFC-34A9F5612FCD}"/>
              </a:ext>
            </a:extLst>
          </p:cNvPr>
          <p:cNvGraphicFramePr>
            <a:graphicFrameLocks noGrp="1"/>
          </p:cNvGraphicFramePr>
          <p:nvPr>
            <p:extLst>
              <p:ext uri="{D42A27DB-BD31-4B8C-83A1-F6EECF244321}">
                <p14:modId xmlns:p14="http://schemas.microsoft.com/office/powerpoint/2010/main" val="227567637"/>
              </p:ext>
            </p:extLst>
          </p:nvPr>
        </p:nvGraphicFramePr>
        <p:xfrm>
          <a:off x="385011" y="1113933"/>
          <a:ext cx="11277599" cy="5479377"/>
        </p:xfrm>
        <a:graphic>
          <a:graphicData uri="http://schemas.openxmlformats.org/drawingml/2006/table">
            <a:tbl>
              <a:tblPr>
                <a:tableStyleId>{BDBED569-4797-4DF1-A0F4-6AAB3CD982D8}</a:tableStyleId>
              </a:tblPr>
              <a:tblGrid>
                <a:gridCol w="2763244">
                  <a:extLst>
                    <a:ext uri="{9D8B030D-6E8A-4147-A177-3AD203B41FA5}">
                      <a16:colId xmlns:a16="http://schemas.microsoft.com/office/drawing/2014/main" val="2591120394"/>
                    </a:ext>
                  </a:extLst>
                </a:gridCol>
                <a:gridCol w="949336">
                  <a:extLst>
                    <a:ext uri="{9D8B030D-6E8A-4147-A177-3AD203B41FA5}">
                      <a16:colId xmlns:a16="http://schemas.microsoft.com/office/drawing/2014/main" val="3457652703"/>
                    </a:ext>
                  </a:extLst>
                </a:gridCol>
                <a:gridCol w="521287">
                  <a:extLst>
                    <a:ext uri="{9D8B030D-6E8A-4147-A177-3AD203B41FA5}">
                      <a16:colId xmlns:a16="http://schemas.microsoft.com/office/drawing/2014/main" val="467273091"/>
                    </a:ext>
                  </a:extLst>
                </a:gridCol>
                <a:gridCol w="521287">
                  <a:extLst>
                    <a:ext uri="{9D8B030D-6E8A-4147-A177-3AD203B41FA5}">
                      <a16:colId xmlns:a16="http://schemas.microsoft.com/office/drawing/2014/main" val="2112842105"/>
                    </a:ext>
                  </a:extLst>
                </a:gridCol>
                <a:gridCol w="483144">
                  <a:extLst>
                    <a:ext uri="{9D8B030D-6E8A-4147-A177-3AD203B41FA5}">
                      <a16:colId xmlns:a16="http://schemas.microsoft.com/office/drawing/2014/main" val="1747456993"/>
                    </a:ext>
                  </a:extLst>
                </a:gridCol>
                <a:gridCol w="445001">
                  <a:extLst>
                    <a:ext uri="{9D8B030D-6E8A-4147-A177-3AD203B41FA5}">
                      <a16:colId xmlns:a16="http://schemas.microsoft.com/office/drawing/2014/main" val="73730471"/>
                    </a:ext>
                  </a:extLst>
                </a:gridCol>
                <a:gridCol w="559430">
                  <a:extLst>
                    <a:ext uri="{9D8B030D-6E8A-4147-A177-3AD203B41FA5}">
                      <a16:colId xmlns:a16="http://schemas.microsoft.com/office/drawing/2014/main" val="1219701971"/>
                    </a:ext>
                  </a:extLst>
                </a:gridCol>
                <a:gridCol w="559430">
                  <a:extLst>
                    <a:ext uri="{9D8B030D-6E8A-4147-A177-3AD203B41FA5}">
                      <a16:colId xmlns:a16="http://schemas.microsoft.com/office/drawing/2014/main" val="2837710382"/>
                    </a:ext>
                  </a:extLst>
                </a:gridCol>
                <a:gridCol w="559430">
                  <a:extLst>
                    <a:ext uri="{9D8B030D-6E8A-4147-A177-3AD203B41FA5}">
                      <a16:colId xmlns:a16="http://schemas.microsoft.com/office/drawing/2014/main" val="2601188822"/>
                    </a:ext>
                  </a:extLst>
                </a:gridCol>
                <a:gridCol w="559430">
                  <a:extLst>
                    <a:ext uri="{9D8B030D-6E8A-4147-A177-3AD203B41FA5}">
                      <a16:colId xmlns:a16="http://schemas.microsoft.com/office/drawing/2014/main" val="2115316342"/>
                    </a:ext>
                  </a:extLst>
                </a:gridCol>
                <a:gridCol w="559430">
                  <a:extLst>
                    <a:ext uri="{9D8B030D-6E8A-4147-A177-3AD203B41FA5}">
                      <a16:colId xmlns:a16="http://schemas.microsoft.com/office/drawing/2014/main" val="2484120952"/>
                    </a:ext>
                  </a:extLst>
                </a:gridCol>
                <a:gridCol w="559430">
                  <a:extLst>
                    <a:ext uri="{9D8B030D-6E8A-4147-A177-3AD203B41FA5}">
                      <a16:colId xmlns:a16="http://schemas.microsoft.com/office/drawing/2014/main" val="317262382"/>
                    </a:ext>
                  </a:extLst>
                </a:gridCol>
                <a:gridCol w="559430">
                  <a:extLst>
                    <a:ext uri="{9D8B030D-6E8A-4147-A177-3AD203B41FA5}">
                      <a16:colId xmlns:a16="http://schemas.microsoft.com/office/drawing/2014/main" val="145375687"/>
                    </a:ext>
                  </a:extLst>
                </a:gridCol>
                <a:gridCol w="559430">
                  <a:extLst>
                    <a:ext uri="{9D8B030D-6E8A-4147-A177-3AD203B41FA5}">
                      <a16:colId xmlns:a16="http://schemas.microsoft.com/office/drawing/2014/main" val="475514211"/>
                    </a:ext>
                  </a:extLst>
                </a:gridCol>
                <a:gridCol w="559430">
                  <a:extLst>
                    <a:ext uri="{9D8B030D-6E8A-4147-A177-3AD203B41FA5}">
                      <a16:colId xmlns:a16="http://schemas.microsoft.com/office/drawing/2014/main" val="340732317"/>
                    </a:ext>
                  </a:extLst>
                </a:gridCol>
                <a:gridCol w="559430">
                  <a:extLst>
                    <a:ext uri="{9D8B030D-6E8A-4147-A177-3AD203B41FA5}">
                      <a16:colId xmlns:a16="http://schemas.microsoft.com/office/drawing/2014/main" val="1912609296"/>
                    </a:ext>
                  </a:extLst>
                </a:gridCol>
              </a:tblGrid>
              <a:tr h="133253">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534983696"/>
                  </a:ext>
                </a:extLst>
              </a:tr>
              <a:tr h="133253">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034179067"/>
                  </a:ext>
                </a:extLst>
              </a:tr>
              <a:tr h="133253">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9101750"/>
                  </a:ext>
                </a:extLst>
              </a:tr>
              <a:tr h="133253">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439578605"/>
                  </a:ext>
                </a:extLst>
              </a:tr>
              <a:tr h="260335">
                <a:tc>
                  <a:txBody>
                    <a:bodyPr vert="horz" wrap="square"/>
                    <a:lstStyle/>
                    <a:p>
                      <a:pPr algn="ctr" fontAlgn="ctr"/>
                      <a:r>
                        <a:rPr lang="es-CO" sz="800" u="none" strike="noStrike">
                          <a:effectLst/>
                        </a:rPr>
                        <a:t>COLINAS DEL SEMINARIO III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77365,4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41595,3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41595,3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77365,4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70346,0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60410,0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48825,8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41595,3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34082,7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34433,7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41595,3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40646768"/>
                  </a:ext>
                </a:extLst>
              </a:tr>
              <a:tr h="260335">
                <a:tc>
                  <a:txBody>
                    <a:bodyPr vert="horz" wrap="square"/>
                    <a:lstStyle/>
                    <a:p>
                      <a:pPr algn="ctr" fontAlgn="ctr"/>
                      <a:r>
                        <a:rPr lang="es-CO" sz="800" u="none" strike="noStrike">
                          <a:effectLst/>
                        </a:rPr>
                        <a:t>CR 34D LA CANDELARIA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2927,7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2927,7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2153217"/>
                  </a:ext>
                </a:extLst>
              </a:tr>
              <a:tr h="260335">
                <a:tc>
                  <a:txBody>
                    <a:bodyPr vert="horz" wrap="square"/>
                    <a:lstStyle/>
                    <a:p>
                      <a:pPr algn="ctr" fontAlgn="ctr"/>
                      <a:r>
                        <a:rPr lang="es-MX" sz="800" u="none" strike="noStrike">
                          <a:effectLst/>
                        </a:rPr>
                        <a:t>CR 50 BARRIO VILLARELYS ETAPA 2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72054828"/>
                  </a:ext>
                </a:extLst>
              </a:tr>
              <a:tr h="260335">
                <a:tc>
                  <a:txBody>
                    <a:bodyPr vert="horz" wrap="square"/>
                    <a:lstStyle/>
                    <a:p>
                      <a:pPr algn="ctr" fontAlgn="ctr"/>
                      <a:r>
                        <a:rPr lang="es-MX" sz="800" u="none" strike="noStrike">
                          <a:effectLst/>
                        </a:rPr>
                        <a:t>CRA 38 CON CALLE 66 NUEVA ESPERANZA. COSTADO DEL PUENTE PEATONAL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1782,5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1782,5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24707552"/>
                  </a:ext>
                </a:extLst>
              </a:tr>
              <a:tr h="260335">
                <a:tc>
                  <a:txBody>
                    <a:bodyPr vert="horz" wrap="square"/>
                    <a:lstStyle/>
                    <a:p>
                      <a:pPr algn="ctr" fontAlgn="ctr"/>
                      <a:r>
                        <a:rPr lang="es-CO" sz="800" u="none" strike="noStrike">
                          <a:effectLst/>
                        </a:rPr>
                        <a:t>DESCARGA CONTIGUA A DESCARGAS DEL PUENTE CRUCE ROUND POINT FERTICOL.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30244581"/>
                  </a:ext>
                </a:extLst>
              </a:tr>
              <a:tr h="260335">
                <a:tc>
                  <a:txBody>
                    <a:bodyPr vert="horz" wrap="square"/>
                    <a:lstStyle/>
                    <a:p>
                      <a:pPr algn="ctr" fontAlgn="ctr"/>
                      <a:r>
                        <a:rPr lang="es-MX" sz="800" u="none" strike="noStrike">
                          <a:effectLst/>
                        </a:rPr>
                        <a:t>DESCARGA RE CREACIONAL AGUAS CLARAS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15823,5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15823,5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55293277"/>
                  </a:ext>
                </a:extLst>
              </a:tr>
              <a:tr h="260335">
                <a:tc>
                  <a:txBody>
                    <a:bodyPr vert="horz" wrap="square"/>
                    <a:lstStyle/>
                    <a:p>
                      <a:pPr algn="ctr" fontAlgn="ctr"/>
                      <a:r>
                        <a:rPr lang="es-CO" sz="800" u="none" strike="noStrike">
                          <a:effectLst/>
                        </a:rPr>
                        <a:t>DESCARGA SANITARIA ESPERANZA POR UTS 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85486715"/>
                  </a:ext>
                </a:extLst>
              </a:tr>
              <a:tr h="260335">
                <a:tc>
                  <a:txBody>
                    <a:bodyPr vert="horz" wrap="square"/>
                    <a:lstStyle/>
                    <a:p>
                      <a:pPr algn="ctr" fontAlgn="ctr"/>
                      <a:r>
                        <a:rPr lang="es-CO" sz="800" u="none" strike="noStrike">
                          <a:effectLst/>
                        </a:rPr>
                        <a:t>DESCARGA SANITARIA ESPERANZA POR UTS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3851,6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3307,6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2673,3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2141,0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2141,0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10488411"/>
                  </a:ext>
                </a:extLst>
              </a:tr>
              <a:tr h="260335">
                <a:tc>
                  <a:txBody>
                    <a:bodyPr vert="horz" wrap="square"/>
                    <a:lstStyle/>
                    <a:p>
                      <a:pPr algn="ctr" fontAlgn="ctr"/>
                      <a:r>
                        <a:rPr lang="es-MX" sz="800" u="none" strike="noStrike">
                          <a:effectLst/>
                        </a:rPr>
                        <a:t>EL PALMAR BOMBA SANTANDER CR 8-36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52567793"/>
                  </a:ext>
                </a:extLst>
              </a:tr>
              <a:tr h="260335">
                <a:tc>
                  <a:txBody>
                    <a:bodyPr vert="horz" wrap="square"/>
                    <a:lstStyle/>
                    <a:p>
                      <a:pPr algn="ctr" fontAlgn="ctr"/>
                      <a:r>
                        <a:rPr lang="es-MX" sz="800" u="none" strike="noStrike">
                          <a:effectLst/>
                        </a:rPr>
                        <a:t>EL PALMAR CR 36A 1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8275,2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8275,2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53956025"/>
                  </a:ext>
                </a:extLst>
              </a:tr>
              <a:tr h="260335">
                <a:tc>
                  <a:txBody>
                    <a:bodyPr vert="horz" wrap="square"/>
                    <a:lstStyle/>
                    <a:p>
                      <a:pPr algn="ctr" fontAlgn="ctr"/>
                      <a:r>
                        <a:rPr lang="es-MX" sz="800" u="none" strike="noStrike">
                          <a:effectLst/>
                        </a:rPr>
                        <a:t>EL PALMAR CR 36A II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18143482"/>
                  </a:ext>
                </a:extLst>
              </a:tr>
              <a:tr h="260335">
                <a:tc>
                  <a:txBody>
                    <a:bodyPr vert="horz" wrap="square"/>
                    <a:lstStyle/>
                    <a:p>
                      <a:pPr algn="ctr" fontAlgn="ctr"/>
                      <a:r>
                        <a:rPr lang="es-CO" sz="800" u="none" strike="noStrike">
                          <a:effectLst/>
                        </a:rPr>
                        <a:t>ENTRADA BARRIO SAN MARTIN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18426,9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4035,0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9420,4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9420,4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18426,9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14388,5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11629,3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9420,4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4035,0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4161,0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9420,4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6038042"/>
                  </a:ext>
                </a:extLst>
              </a:tr>
              <a:tr h="260335">
                <a:tc>
                  <a:txBody>
                    <a:bodyPr vert="horz" wrap="square"/>
                    <a:lstStyle/>
                    <a:p>
                      <a:pPr algn="ctr" fontAlgn="ctr"/>
                      <a:r>
                        <a:rPr lang="es-CO" sz="800" u="none" strike="noStrike">
                          <a:effectLst/>
                        </a:rPr>
                        <a:t>LA COLMENA CLL 27B #43-14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4764,2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3814,0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3814,0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02685163"/>
                  </a:ext>
                </a:extLst>
              </a:tr>
              <a:tr h="260335">
                <a:tc>
                  <a:txBody>
                    <a:bodyPr vert="horz" wrap="square"/>
                    <a:lstStyle/>
                    <a:p>
                      <a:pPr algn="ctr" fontAlgn="ctr"/>
                      <a:r>
                        <a:rPr lang="es-CO" sz="800" u="none" strike="noStrike">
                          <a:effectLst/>
                        </a:rPr>
                        <a:t>LAS TORRES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57883024"/>
                  </a:ext>
                </a:extLst>
              </a:tr>
              <a:tr h="260335">
                <a:tc>
                  <a:txBody>
                    <a:bodyPr vert="horz" wrap="square"/>
                    <a:lstStyle/>
                    <a:p>
                      <a:pPr algn="ctr" fontAlgn="ctr"/>
                      <a:r>
                        <a:rPr lang="es-CO" sz="800" u="none" strike="noStrike">
                          <a:effectLst/>
                        </a:rPr>
                        <a:t>LAS TORRES CIL 50#49-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35605392"/>
                  </a:ext>
                </a:extLst>
              </a:tr>
              <a:tr h="260335">
                <a:tc>
                  <a:txBody>
                    <a:bodyPr vert="horz" wrap="square"/>
                    <a:lstStyle/>
                    <a:p>
                      <a:pPr algn="ctr" fontAlgn="ctr"/>
                      <a:r>
                        <a:rPr lang="es-MX" sz="800" u="none" strike="noStrike">
                          <a:effectLst/>
                        </a:rPr>
                        <a:t>LAS TORRES CLL 50 #42-02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2071,3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2071,3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60446388"/>
                  </a:ext>
                </a:extLst>
              </a:tr>
              <a:tr h="260335">
                <a:tc>
                  <a:txBody>
                    <a:bodyPr vert="horz" wrap="square"/>
                    <a:lstStyle/>
                    <a:p>
                      <a:pPr algn="ctr" fontAlgn="ctr"/>
                      <a:r>
                        <a:rPr lang="es-CO" sz="800" u="none" strike="noStrike">
                          <a:effectLst/>
                        </a:rPr>
                        <a:t>LIGA CLL 25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3564,4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2589,1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2589,1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73690479"/>
                  </a:ext>
                </a:extLst>
              </a:tr>
              <a:tr h="260335">
                <a:tc>
                  <a:txBody>
                    <a:bodyPr vert="horz" wrap="square"/>
                    <a:lstStyle/>
                    <a:p>
                      <a:pPr algn="ctr" fontAlgn="ctr"/>
                      <a:r>
                        <a:rPr lang="es-CO" sz="800" u="none" strike="noStrike">
                          <a:effectLst/>
                        </a:rPr>
                        <a:t>LIMONAR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7334,0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5927,6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5696,1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6086,1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5696,1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23374711"/>
                  </a:ext>
                </a:extLst>
              </a:tr>
              <a:tr h="260335">
                <a:tc>
                  <a:txBody>
                    <a:bodyPr vert="horz" wrap="square"/>
                    <a:lstStyle/>
                    <a:p>
                      <a:pPr algn="ctr" fontAlgn="ctr"/>
                      <a:r>
                        <a:rPr lang="es-MX" sz="800" u="none" strike="noStrike">
                          <a:effectLst/>
                        </a:rPr>
                        <a:t>LOS CORALES BARRIO LOS LAURELES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5202,2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3610,7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4570,8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3010,4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3041,4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4570,8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13492163"/>
                  </a:ext>
                </a:extLst>
              </a:tr>
            </a:tbl>
          </a:graphicData>
        </a:graphic>
      </p:graphicFrame>
    </p:spTree>
    <p:extLst>
      <p:ext uri="{BB962C8B-B14F-4D97-AF65-F5344CB8AC3E}">
        <p14:creationId xmlns:p14="http://schemas.microsoft.com/office/powerpoint/2010/main" val="1525259609"/>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405D016E-6F5F-4E7D-806E-E86B4321424D}"/>
              </a:ext>
            </a:extLst>
          </p:cNvPr>
          <p:cNvGraphicFramePr>
            <a:graphicFrameLocks noGrp="1"/>
          </p:cNvGraphicFramePr>
          <p:nvPr>
            <p:extLst>
              <p:ext uri="{D42A27DB-BD31-4B8C-83A1-F6EECF244321}">
                <p14:modId xmlns:p14="http://schemas.microsoft.com/office/powerpoint/2010/main" val="3794592063"/>
              </p:ext>
            </p:extLst>
          </p:nvPr>
        </p:nvGraphicFramePr>
        <p:xfrm>
          <a:off x="597568" y="1113933"/>
          <a:ext cx="11032962" cy="5463332"/>
        </p:xfrm>
        <a:graphic>
          <a:graphicData uri="http://schemas.openxmlformats.org/drawingml/2006/table">
            <a:tbl>
              <a:tblPr>
                <a:tableStyleId>{BDBED569-4797-4DF1-A0F4-6AAB3CD982D8}</a:tableStyleId>
              </a:tblPr>
              <a:tblGrid>
                <a:gridCol w="2703301">
                  <a:extLst>
                    <a:ext uri="{9D8B030D-6E8A-4147-A177-3AD203B41FA5}">
                      <a16:colId xmlns:a16="http://schemas.microsoft.com/office/drawing/2014/main" val="3326977612"/>
                    </a:ext>
                  </a:extLst>
                </a:gridCol>
                <a:gridCol w="928742">
                  <a:extLst>
                    <a:ext uri="{9D8B030D-6E8A-4147-A177-3AD203B41FA5}">
                      <a16:colId xmlns:a16="http://schemas.microsoft.com/office/drawing/2014/main" val="123209541"/>
                    </a:ext>
                  </a:extLst>
                </a:gridCol>
                <a:gridCol w="509979">
                  <a:extLst>
                    <a:ext uri="{9D8B030D-6E8A-4147-A177-3AD203B41FA5}">
                      <a16:colId xmlns:a16="http://schemas.microsoft.com/office/drawing/2014/main" val="1044562590"/>
                    </a:ext>
                  </a:extLst>
                </a:gridCol>
                <a:gridCol w="509979">
                  <a:extLst>
                    <a:ext uri="{9D8B030D-6E8A-4147-A177-3AD203B41FA5}">
                      <a16:colId xmlns:a16="http://schemas.microsoft.com/office/drawing/2014/main" val="2221700199"/>
                    </a:ext>
                  </a:extLst>
                </a:gridCol>
                <a:gridCol w="472663">
                  <a:extLst>
                    <a:ext uri="{9D8B030D-6E8A-4147-A177-3AD203B41FA5}">
                      <a16:colId xmlns:a16="http://schemas.microsoft.com/office/drawing/2014/main" val="2057284677"/>
                    </a:ext>
                  </a:extLst>
                </a:gridCol>
                <a:gridCol w="435348">
                  <a:extLst>
                    <a:ext uri="{9D8B030D-6E8A-4147-A177-3AD203B41FA5}">
                      <a16:colId xmlns:a16="http://schemas.microsoft.com/office/drawing/2014/main" val="1198871258"/>
                    </a:ext>
                  </a:extLst>
                </a:gridCol>
                <a:gridCol w="547295">
                  <a:extLst>
                    <a:ext uri="{9D8B030D-6E8A-4147-A177-3AD203B41FA5}">
                      <a16:colId xmlns:a16="http://schemas.microsoft.com/office/drawing/2014/main" val="192500052"/>
                    </a:ext>
                  </a:extLst>
                </a:gridCol>
                <a:gridCol w="547295">
                  <a:extLst>
                    <a:ext uri="{9D8B030D-6E8A-4147-A177-3AD203B41FA5}">
                      <a16:colId xmlns:a16="http://schemas.microsoft.com/office/drawing/2014/main" val="1186934765"/>
                    </a:ext>
                  </a:extLst>
                </a:gridCol>
                <a:gridCol w="547295">
                  <a:extLst>
                    <a:ext uri="{9D8B030D-6E8A-4147-A177-3AD203B41FA5}">
                      <a16:colId xmlns:a16="http://schemas.microsoft.com/office/drawing/2014/main" val="621672736"/>
                    </a:ext>
                  </a:extLst>
                </a:gridCol>
                <a:gridCol w="547295">
                  <a:extLst>
                    <a:ext uri="{9D8B030D-6E8A-4147-A177-3AD203B41FA5}">
                      <a16:colId xmlns:a16="http://schemas.microsoft.com/office/drawing/2014/main" val="3667437834"/>
                    </a:ext>
                  </a:extLst>
                </a:gridCol>
                <a:gridCol w="547295">
                  <a:extLst>
                    <a:ext uri="{9D8B030D-6E8A-4147-A177-3AD203B41FA5}">
                      <a16:colId xmlns:a16="http://schemas.microsoft.com/office/drawing/2014/main" val="2947341546"/>
                    </a:ext>
                  </a:extLst>
                </a:gridCol>
                <a:gridCol w="547295">
                  <a:extLst>
                    <a:ext uri="{9D8B030D-6E8A-4147-A177-3AD203B41FA5}">
                      <a16:colId xmlns:a16="http://schemas.microsoft.com/office/drawing/2014/main" val="530616390"/>
                    </a:ext>
                  </a:extLst>
                </a:gridCol>
                <a:gridCol w="547295">
                  <a:extLst>
                    <a:ext uri="{9D8B030D-6E8A-4147-A177-3AD203B41FA5}">
                      <a16:colId xmlns:a16="http://schemas.microsoft.com/office/drawing/2014/main" val="2714571734"/>
                    </a:ext>
                  </a:extLst>
                </a:gridCol>
                <a:gridCol w="547295">
                  <a:extLst>
                    <a:ext uri="{9D8B030D-6E8A-4147-A177-3AD203B41FA5}">
                      <a16:colId xmlns:a16="http://schemas.microsoft.com/office/drawing/2014/main" val="1219386218"/>
                    </a:ext>
                  </a:extLst>
                </a:gridCol>
                <a:gridCol w="547295">
                  <a:extLst>
                    <a:ext uri="{9D8B030D-6E8A-4147-A177-3AD203B41FA5}">
                      <a16:colId xmlns:a16="http://schemas.microsoft.com/office/drawing/2014/main" val="3024676257"/>
                    </a:ext>
                  </a:extLst>
                </a:gridCol>
                <a:gridCol w="547295">
                  <a:extLst>
                    <a:ext uri="{9D8B030D-6E8A-4147-A177-3AD203B41FA5}">
                      <a16:colId xmlns:a16="http://schemas.microsoft.com/office/drawing/2014/main" val="82792684"/>
                    </a:ext>
                  </a:extLst>
                </a:gridCol>
              </a:tblGrid>
              <a:tr h="146814">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256674814"/>
                  </a:ext>
                </a:extLst>
              </a:tr>
              <a:tr h="146814">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605366130"/>
                  </a:ext>
                </a:extLst>
              </a:tr>
              <a:tr h="146814">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2333080"/>
                  </a:ext>
                </a:extLst>
              </a:tr>
              <a:tr h="146814">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605466712"/>
                  </a:ext>
                </a:extLst>
              </a:tr>
              <a:tr h="286828">
                <a:tc>
                  <a:txBody>
                    <a:bodyPr vert="horz" wrap="square"/>
                    <a:lstStyle/>
                    <a:p>
                      <a:pPr algn="ctr" fontAlgn="ctr"/>
                      <a:r>
                        <a:rPr lang="es-CO" sz="800" u="none" strike="noStrike">
                          <a:effectLst/>
                        </a:rPr>
                        <a:t>LOS LAGOS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74406569"/>
                  </a:ext>
                </a:extLst>
              </a:tr>
              <a:tr h="286828">
                <a:tc>
                  <a:txBody>
                    <a:bodyPr vert="horz" wrap="square"/>
                    <a:lstStyle/>
                    <a:p>
                      <a:pPr algn="ctr" fontAlgn="ctr"/>
                      <a:r>
                        <a:rPr lang="es-CO" sz="800" u="none" strike="noStrike">
                          <a:effectLst/>
                        </a:rPr>
                        <a:t>LOS MANDARINOS CLL 35B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03261057"/>
                  </a:ext>
                </a:extLst>
              </a:tr>
              <a:tr h="286828">
                <a:tc>
                  <a:txBody>
                    <a:bodyPr vert="horz" wrap="square"/>
                    <a:lstStyle/>
                    <a:p>
                      <a:pPr algn="ctr" fontAlgn="ctr"/>
                      <a:r>
                        <a:rPr lang="es-CO" sz="800" u="none" strike="noStrike">
                          <a:effectLst/>
                        </a:rPr>
                        <a:t>LOTES 185-186 ETAPA 2 BARRIO VILLARELIS II ETAPA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71260298"/>
                  </a:ext>
                </a:extLst>
              </a:tr>
              <a:tr h="286828">
                <a:tc>
                  <a:txBody>
                    <a:bodyPr vert="horz" wrap="square"/>
                    <a:lstStyle/>
                    <a:p>
                      <a:pPr algn="ctr" fontAlgn="ctr"/>
                      <a:r>
                        <a:rPr lang="es-CO" sz="800" u="none" strike="noStrike">
                          <a:effectLst/>
                        </a:rPr>
                        <a:t>MARIA EUGENIA CLL 42A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916,2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916,2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30589906"/>
                  </a:ext>
                </a:extLst>
              </a:tr>
              <a:tr h="286828">
                <a:tc>
                  <a:txBody>
                    <a:bodyPr vert="horz" wrap="square"/>
                    <a:lstStyle/>
                    <a:p>
                      <a:pPr algn="ctr" fontAlgn="ctr"/>
                      <a:r>
                        <a:rPr lang="es-CO" sz="800" u="none" strike="noStrike">
                          <a:effectLst/>
                        </a:rPr>
                        <a:t>MARIA EUGENIA RABO LARGO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24504,2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24504,2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22280,9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19133,9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12995,4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12995,4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60494575"/>
                  </a:ext>
                </a:extLst>
              </a:tr>
              <a:tr h="286828">
                <a:tc>
                  <a:txBody>
                    <a:bodyPr vert="horz" wrap="square"/>
                    <a:lstStyle/>
                    <a:p>
                      <a:pPr algn="ctr" fontAlgn="ctr"/>
                      <a:r>
                        <a:rPr lang="es-CO" sz="800" u="none" strike="noStrike">
                          <a:effectLst/>
                        </a:rPr>
                        <a:t>MIRAFIORES GRANADAS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1921,9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1921,9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69786705"/>
                  </a:ext>
                </a:extLst>
              </a:tr>
              <a:tr h="286828">
                <a:tc>
                  <a:txBody>
                    <a:bodyPr vert="horz" wrap="square"/>
                    <a:lstStyle/>
                    <a:p>
                      <a:pPr algn="ctr" fontAlgn="ctr"/>
                      <a:r>
                        <a:rPr lang="es-CO" sz="800" u="none" strike="noStrike">
                          <a:effectLst/>
                        </a:rPr>
                        <a:t>MIRAFLORES GRANADAS 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783647"/>
                  </a:ext>
                </a:extLst>
              </a:tr>
              <a:tr h="286828">
                <a:tc>
                  <a:txBody>
                    <a:bodyPr vert="horz" wrap="square"/>
                    <a:lstStyle/>
                    <a:p>
                      <a:pPr algn="ctr" fontAlgn="ctr"/>
                      <a:r>
                        <a:rPr lang="es-MX" sz="800" u="none" strike="noStrike">
                          <a:effectLst/>
                        </a:rPr>
                        <a:t>ORO NEGRO 2 ETAPA CALLE 43-2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67449242"/>
                  </a:ext>
                </a:extLst>
              </a:tr>
              <a:tr h="286828">
                <a:tc>
                  <a:txBody>
                    <a:bodyPr vert="horz" wrap="square"/>
                    <a:lstStyle/>
                    <a:p>
                      <a:pPr algn="ctr" fontAlgn="ctr"/>
                      <a:r>
                        <a:rPr lang="es-CO" sz="800" u="none" strike="noStrike">
                          <a:effectLst/>
                        </a:rPr>
                        <a:t>ORO NEGRO 3 ETAPA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62135316"/>
                  </a:ext>
                </a:extLst>
              </a:tr>
              <a:tr h="286828">
                <a:tc>
                  <a:txBody>
                    <a:bodyPr vert="horz" wrap="square"/>
                    <a:lstStyle/>
                    <a:p>
                      <a:pPr algn="ctr" fontAlgn="ctr"/>
                      <a:r>
                        <a:rPr lang="es-MX" sz="800" u="none" strike="noStrike">
                          <a:effectLst/>
                        </a:rPr>
                        <a:t>ORO NEGRO III ETAPA 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478,0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478,0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92198948"/>
                  </a:ext>
                </a:extLst>
              </a:tr>
              <a:tr h="286828">
                <a:tc>
                  <a:txBody>
                    <a:bodyPr vert="horz" wrap="square"/>
                    <a:lstStyle/>
                    <a:p>
                      <a:pPr algn="ctr" fontAlgn="ctr"/>
                      <a:r>
                        <a:rPr lang="es-CO" sz="800" u="none" strike="noStrike">
                          <a:effectLst/>
                        </a:rPr>
                        <a:t>PARQUE DE LA IGUANAS ENTRADA VILLA LUZ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78220704"/>
                  </a:ext>
                </a:extLst>
              </a:tr>
              <a:tr h="286828">
                <a:tc>
                  <a:txBody>
                    <a:bodyPr vert="horz" wrap="square"/>
                    <a:lstStyle/>
                    <a:p>
                      <a:pPr algn="ctr" fontAlgn="ctr"/>
                      <a:r>
                        <a:rPr lang="es-CO" sz="800" u="none" strike="noStrike">
                          <a:effectLst/>
                        </a:rPr>
                        <a:t>PENINSULA (ASENTAMIENTO)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13680,3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22353,5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19559270"/>
                  </a:ext>
                </a:extLst>
              </a:tr>
              <a:tr h="286828">
                <a:tc>
                  <a:txBody>
                    <a:bodyPr vert="horz" wrap="square"/>
                    <a:lstStyle/>
                    <a:p>
                      <a:pPr algn="ctr" fontAlgn="ctr"/>
                      <a:r>
                        <a:rPr lang="es-CO" sz="800" u="none" strike="noStrike">
                          <a:effectLst/>
                        </a:rPr>
                        <a:t>POZO 7. BARRIO KENNEDY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10238,3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10238,3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9309,3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7994,4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6461,4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8962,4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8962,4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39628989"/>
                  </a:ext>
                </a:extLst>
              </a:tr>
              <a:tr h="286828">
                <a:tc>
                  <a:txBody>
                    <a:bodyPr vert="horz" wrap="square"/>
                    <a:lstStyle/>
                    <a:p>
                      <a:pPr algn="ctr" fontAlgn="ctr"/>
                      <a:r>
                        <a:rPr lang="es-MX" sz="800" u="none" strike="noStrike">
                          <a:effectLst/>
                        </a:rPr>
                        <a:t>POZO 7. PUENTE BARRIO KENNEDY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7349,1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7349,1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7037,1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7349,1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7349,1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42550693"/>
                  </a:ext>
                </a:extLst>
              </a:tr>
              <a:tr h="286828">
                <a:tc>
                  <a:txBody>
                    <a:bodyPr vert="horz" wrap="square"/>
                    <a:lstStyle/>
                    <a:p>
                      <a:pPr algn="ctr" fontAlgn="ctr"/>
                      <a:r>
                        <a:rPr lang="es-CO" sz="800" u="none" strike="noStrike">
                          <a:effectLst/>
                        </a:rPr>
                        <a:t>PROGRESO 42A BARRIO EL PROGRESO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14857446"/>
                  </a:ext>
                </a:extLst>
              </a:tr>
              <a:tr h="286828">
                <a:tc>
                  <a:txBody>
                    <a:bodyPr vert="horz" wrap="square"/>
                    <a:lstStyle/>
                    <a:p>
                      <a:pPr algn="ctr" fontAlgn="ctr"/>
                      <a:r>
                        <a:rPr lang="es-CO" sz="800" u="none" strike="noStrike">
                          <a:effectLst/>
                        </a:rPr>
                        <a:t>PROGRESO 42C BARRIO EL PROGRESO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1281544"/>
                  </a:ext>
                </a:extLst>
              </a:tr>
              <a:tr h="286828">
                <a:tc>
                  <a:txBody>
                    <a:bodyPr vert="horz" wrap="square"/>
                    <a:lstStyle/>
                    <a:p>
                      <a:pPr algn="ctr" fontAlgn="ctr"/>
                      <a:r>
                        <a:rPr lang="es-CO" sz="800" u="none" strike="noStrike">
                          <a:effectLst/>
                        </a:rPr>
                        <a:t>PROVIVIENDA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52007283"/>
                  </a:ext>
                </a:extLst>
              </a:tr>
            </a:tbl>
          </a:graphicData>
        </a:graphic>
      </p:graphicFrame>
    </p:spTree>
    <p:extLst>
      <p:ext uri="{BB962C8B-B14F-4D97-AF65-F5344CB8AC3E}">
        <p14:creationId xmlns:p14="http://schemas.microsoft.com/office/powerpoint/2010/main" val="230535183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2D0A18CA-B900-46AC-8647-F576E31D6499}"/>
              </a:ext>
            </a:extLst>
          </p:cNvPr>
          <p:cNvGraphicFramePr>
            <a:graphicFrameLocks noGrp="1"/>
          </p:cNvGraphicFramePr>
          <p:nvPr>
            <p:extLst>
              <p:ext uri="{D42A27DB-BD31-4B8C-83A1-F6EECF244321}">
                <p14:modId xmlns:p14="http://schemas.microsoft.com/office/powerpoint/2010/main" val="2519695048"/>
              </p:ext>
            </p:extLst>
          </p:nvPr>
        </p:nvGraphicFramePr>
        <p:xfrm>
          <a:off x="430043" y="1169549"/>
          <a:ext cx="11248611" cy="5007062"/>
        </p:xfrm>
        <a:graphic>
          <a:graphicData uri="http://schemas.openxmlformats.org/drawingml/2006/table">
            <a:tbl>
              <a:tblPr>
                <a:tableStyleId>{BDBED569-4797-4DF1-A0F4-6AAB3CD982D8}</a:tableStyleId>
              </a:tblPr>
              <a:tblGrid>
                <a:gridCol w="2756141">
                  <a:extLst>
                    <a:ext uri="{9D8B030D-6E8A-4147-A177-3AD203B41FA5}">
                      <a16:colId xmlns:a16="http://schemas.microsoft.com/office/drawing/2014/main" val="3202266006"/>
                    </a:ext>
                  </a:extLst>
                </a:gridCol>
                <a:gridCol w="946896">
                  <a:extLst>
                    <a:ext uri="{9D8B030D-6E8A-4147-A177-3AD203B41FA5}">
                      <a16:colId xmlns:a16="http://schemas.microsoft.com/office/drawing/2014/main" val="1298953584"/>
                    </a:ext>
                  </a:extLst>
                </a:gridCol>
                <a:gridCol w="519947">
                  <a:extLst>
                    <a:ext uri="{9D8B030D-6E8A-4147-A177-3AD203B41FA5}">
                      <a16:colId xmlns:a16="http://schemas.microsoft.com/office/drawing/2014/main" val="1108303156"/>
                    </a:ext>
                  </a:extLst>
                </a:gridCol>
                <a:gridCol w="519947">
                  <a:extLst>
                    <a:ext uri="{9D8B030D-6E8A-4147-A177-3AD203B41FA5}">
                      <a16:colId xmlns:a16="http://schemas.microsoft.com/office/drawing/2014/main" val="2681114284"/>
                    </a:ext>
                  </a:extLst>
                </a:gridCol>
                <a:gridCol w="481902">
                  <a:extLst>
                    <a:ext uri="{9D8B030D-6E8A-4147-A177-3AD203B41FA5}">
                      <a16:colId xmlns:a16="http://schemas.microsoft.com/office/drawing/2014/main" val="872141185"/>
                    </a:ext>
                  </a:extLst>
                </a:gridCol>
                <a:gridCol w="443858">
                  <a:extLst>
                    <a:ext uri="{9D8B030D-6E8A-4147-A177-3AD203B41FA5}">
                      <a16:colId xmlns:a16="http://schemas.microsoft.com/office/drawing/2014/main" val="1882210054"/>
                    </a:ext>
                  </a:extLst>
                </a:gridCol>
                <a:gridCol w="557992">
                  <a:extLst>
                    <a:ext uri="{9D8B030D-6E8A-4147-A177-3AD203B41FA5}">
                      <a16:colId xmlns:a16="http://schemas.microsoft.com/office/drawing/2014/main" val="3187954214"/>
                    </a:ext>
                  </a:extLst>
                </a:gridCol>
                <a:gridCol w="557992">
                  <a:extLst>
                    <a:ext uri="{9D8B030D-6E8A-4147-A177-3AD203B41FA5}">
                      <a16:colId xmlns:a16="http://schemas.microsoft.com/office/drawing/2014/main" val="3907850135"/>
                    </a:ext>
                  </a:extLst>
                </a:gridCol>
                <a:gridCol w="557992">
                  <a:extLst>
                    <a:ext uri="{9D8B030D-6E8A-4147-A177-3AD203B41FA5}">
                      <a16:colId xmlns:a16="http://schemas.microsoft.com/office/drawing/2014/main" val="2612353782"/>
                    </a:ext>
                  </a:extLst>
                </a:gridCol>
                <a:gridCol w="557992">
                  <a:extLst>
                    <a:ext uri="{9D8B030D-6E8A-4147-A177-3AD203B41FA5}">
                      <a16:colId xmlns:a16="http://schemas.microsoft.com/office/drawing/2014/main" val="397218707"/>
                    </a:ext>
                  </a:extLst>
                </a:gridCol>
                <a:gridCol w="557992">
                  <a:extLst>
                    <a:ext uri="{9D8B030D-6E8A-4147-A177-3AD203B41FA5}">
                      <a16:colId xmlns:a16="http://schemas.microsoft.com/office/drawing/2014/main" val="2343475211"/>
                    </a:ext>
                  </a:extLst>
                </a:gridCol>
                <a:gridCol w="557992">
                  <a:extLst>
                    <a:ext uri="{9D8B030D-6E8A-4147-A177-3AD203B41FA5}">
                      <a16:colId xmlns:a16="http://schemas.microsoft.com/office/drawing/2014/main" val="866805111"/>
                    </a:ext>
                  </a:extLst>
                </a:gridCol>
                <a:gridCol w="557992">
                  <a:extLst>
                    <a:ext uri="{9D8B030D-6E8A-4147-A177-3AD203B41FA5}">
                      <a16:colId xmlns:a16="http://schemas.microsoft.com/office/drawing/2014/main" val="2633016343"/>
                    </a:ext>
                  </a:extLst>
                </a:gridCol>
                <a:gridCol w="557992">
                  <a:extLst>
                    <a:ext uri="{9D8B030D-6E8A-4147-A177-3AD203B41FA5}">
                      <a16:colId xmlns:a16="http://schemas.microsoft.com/office/drawing/2014/main" val="3785591902"/>
                    </a:ext>
                  </a:extLst>
                </a:gridCol>
                <a:gridCol w="557992">
                  <a:extLst>
                    <a:ext uri="{9D8B030D-6E8A-4147-A177-3AD203B41FA5}">
                      <a16:colId xmlns:a16="http://schemas.microsoft.com/office/drawing/2014/main" val="1750592023"/>
                    </a:ext>
                  </a:extLst>
                </a:gridCol>
                <a:gridCol w="557992">
                  <a:extLst>
                    <a:ext uri="{9D8B030D-6E8A-4147-A177-3AD203B41FA5}">
                      <a16:colId xmlns:a16="http://schemas.microsoft.com/office/drawing/2014/main" val="3916772000"/>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557701329"/>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946511286"/>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57211364"/>
                  </a:ext>
                </a:extLst>
              </a:tr>
              <a:tr h="0">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900414654"/>
                  </a:ext>
                </a:extLst>
              </a:tr>
              <a:tr h="94735">
                <a:tc>
                  <a:txBody>
                    <a:bodyPr vert="horz" wrap="square"/>
                    <a:lstStyle/>
                    <a:p>
                      <a:pPr algn="ctr" fontAlgn="ctr"/>
                      <a:r>
                        <a:rPr lang="es-CO" sz="800" u="none" strike="noStrike">
                          <a:effectLst/>
                        </a:rPr>
                        <a:t>PROVIVIENDA 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3216,5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3216,5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08618548"/>
                  </a:ext>
                </a:extLst>
              </a:tr>
              <a:tr h="94735">
                <a:tc>
                  <a:txBody>
                    <a:bodyPr vert="horz" wrap="square"/>
                    <a:lstStyle/>
                    <a:p>
                      <a:pPr algn="ctr" fontAlgn="ctr"/>
                      <a:r>
                        <a:rPr lang="es-CO" sz="800" u="none" strike="noStrike">
                          <a:effectLst/>
                        </a:rPr>
                        <a:t>PROVIVIENDA II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4713,5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1393060"/>
                  </a:ext>
                </a:extLst>
              </a:tr>
              <a:tr h="94735">
                <a:tc>
                  <a:txBody>
                    <a:bodyPr vert="horz" wrap="square"/>
                    <a:lstStyle/>
                    <a:p>
                      <a:pPr algn="ctr" fontAlgn="ctr"/>
                      <a:r>
                        <a:rPr lang="es-CO" sz="800" u="none" strike="noStrike">
                          <a:effectLst/>
                        </a:rPr>
                        <a:t>PTAR ALTOS DE CANAVERAL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18621904"/>
                  </a:ext>
                </a:extLst>
              </a:tr>
              <a:tr h="94735">
                <a:tc>
                  <a:txBody>
                    <a:bodyPr vert="horz" wrap="square"/>
                    <a:lstStyle/>
                    <a:p>
                      <a:pPr algn="ctr" fontAlgn="ctr"/>
                      <a:r>
                        <a:rPr lang="es-MX" sz="800" u="none" strike="noStrike">
                          <a:effectLst/>
                        </a:rPr>
                        <a:t>PTAR ALTOS DEL CINCUENTENARIO SALIDA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3495,3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3495,3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06277958"/>
                  </a:ext>
                </a:extLst>
              </a:tr>
              <a:tr h="94735">
                <a:tc>
                  <a:txBody>
                    <a:bodyPr vert="horz" wrap="square"/>
                    <a:lstStyle/>
                    <a:p>
                      <a:pPr algn="ctr" fontAlgn="ctr"/>
                      <a:r>
                        <a:rPr lang="es-MX" sz="800" u="none" strike="noStrike">
                          <a:effectLst/>
                        </a:rPr>
                        <a:t>PTAR BOSQUE DE LA CIRA SALIDA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4889,5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4889,5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4889,5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4889,5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27650028"/>
                  </a:ext>
                </a:extLst>
              </a:tr>
              <a:tr h="94735">
                <a:tc>
                  <a:txBody>
                    <a:bodyPr vert="horz" wrap="square"/>
                    <a:lstStyle/>
                    <a:p>
                      <a:pPr algn="ctr" fontAlgn="ctr"/>
                      <a:r>
                        <a:rPr lang="es-CO" sz="800" u="none" strike="noStrike">
                          <a:effectLst/>
                        </a:rPr>
                        <a:t>PTAR BOSTON ENTRADA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10244,9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15659,8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10869,2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10244,9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31648818"/>
                  </a:ext>
                </a:extLst>
              </a:tr>
              <a:tr h="94735">
                <a:tc>
                  <a:txBody>
                    <a:bodyPr vert="horz" wrap="square"/>
                    <a:lstStyle/>
                    <a:p>
                      <a:pPr algn="ctr" fontAlgn="ctr"/>
                      <a:r>
                        <a:rPr lang="es-MX" sz="800" u="none" strike="noStrike">
                          <a:effectLst/>
                        </a:rPr>
                        <a:t>PTAR CINCUENTENARIO VII ETAPA SALIDA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2449,7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2449,7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53710436"/>
                  </a:ext>
                </a:extLst>
              </a:tr>
              <a:tr h="94735">
                <a:tc>
                  <a:txBody>
                    <a:bodyPr vert="horz" wrap="square"/>
                    <a:lstStyle/>
                    <a:p>
                      <a:pPr algn="ctr" fontAlgn="ctr"/>
                      <a:r>
                        <a:rPr lang="es-CO" sz="800" u="none" strike="noStrike">
                          <a:effectLst/>
                        </a:rPr>
                        <a:t>PTAR CONJUNTO CERRADO EL LIMONAR-EFLUENTE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12753633"/>
                  </a:ext>
                </a:extLst>
              </a:tr>
              <a:tr h="94735">
                <a:tc>
                  <a:txBody>
                    <a:bodyPr vert="horz" wrap="square"/>
                    <a:lstStyle/>
                    <a:p>
                      <a:pPr algn="ctr" fontAlgn="ctr"/>
                      <a:r>
                        <a:rPr lang="es-CO" sz="800" u="none" strike="noStrike">
                          <a:effectLst/>
                        </a:rPr>
                        <a:t>PTAR EI PARAISO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13096,1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7759,3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13096,1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8265,0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7886,9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7759,3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7839,2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8001,5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7886,9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04252353"/>
                  </a:ext>
                </a:extLst>
              </a:tr>
              <a:tr h="94735">
                <a:tc>
                  <a:txBody>
                    <a:bodyPr vert="horz" wrap="square"/>
                    <a:lstStyle/>
                    <a:p>
                      <a:pPr algn="ctr" fontAlgn="ctr"/>
                      <a:r>
                        <a:rPr lang="es-CO" sz="800" u="none" strike="noStrike">
                          <a:effectLst/>
                        </a:rPr>
                        <a:t>PTAR FUNDADORES-ALTOS DEL CAMPESTRE - EFLUENTE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12798,9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5586,5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12798,9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5586,5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38588933"/>
                  </a:ext>
                </a:extLst>
              </a:tr>
              <a:tr h="94735">
                <a:tc>
                  <a:txBody>
                    <a:bodyPr vert="horz" wrap="square"/>
                    <a:lstStyle/>
                    <a:p>
                      <a:pPr algn="ctr" fontAlgn="ctr"/>
                      <a:r>
                        <a:rPr lang="es-CO" sz="800" u="none" strike="noStrike">
                          <a:effectLst/>
                        </a:rPr>
                        <a:t>PTAR LA LIGA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6383,2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0832706"/>
                  </a:ext>
                </a:extLst>
              </a:tr>
              <a:tr h="94735">
                <a:tc>
                  <a:txBody>
                    <a:bodyPr vert="horz" wrap="square"/>
                    <a:lstStyle/>
                    <a:p>
                      <a:pPr algn="ctr" fontAlgn="ctr"/>
                      <a:r>
                        <a:rPr lang="es-CO" sz="800" u="none" strike="noStrike">
                          <a:effectLst/>
                        </a:rPr>
                        <a:t>PTAR LOS ALMENDROS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30926638"/>
                  </a:ext>
                </a:extLst>
              </a:tr>
              <a:tr h="94735">
                <a:tc>
                  <a:txBody>
                    <a:bodyPr vert="horz" wrap="square"/>
                    <a:lstStyle/>
                    <a:p>
                      <a:pPr algn="ctr" fontAlgn="ctr"/>
                      <a:r>
                        <a:rPr lang="es-CO" sz="800" u="none" strike="noStrike">
                          <a:effectLst/>
                        </a:rPr>
                        <a:t>PTAR LOS NARANJOS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80118361"/>
                  </a:ext>
                </a:extLst>
              </a:tr>
              <a:tr h="94735">
                <a:tc>
                  <a:txBody>
                    <a:bodyPr vert="horz" wrap="square"/>
                    <a:lstStyle/>
                    <a:p>
                      <a:pPr algn="ctr" fontAlgn="ctr"/>
                      <a:r>
                        <a:rPr lang="es-CO" sz="800" u="none" strike="noStrike">
                          <a:effectLst/>
                        </a:rPr>
                        <a:t>PTAR MARSELLA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7000,6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7000,6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7000,6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7000,6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55654264"/>
                  </a:ext>
                </a:extLst>
              </a:tr>
              <a:tr h="94735">
                <a:tc>
                  <a:txBody>
                    <a:bodyPr vert="horz" wrap="square"/>
                    <a:lstStyle/>
                    <a:p>
                      <a:pPr algn="ctr" fontAlgn="ctr"/>
                      <a:r>
                        <a:rPr lang="es-CO" sz="800" u="none" strike="noStrike">
                          <a:effectLst/>
                        </a:rPr>
                        <a:t>PTAR NUEVO HORIZONTE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2848,0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2848,0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65138691"/>
                  </a:ext>
                </a:extLst>
              </a:tr>
              <a:tr h="94735">
                <a:tc>
                  <a:txBody>
                    <a:bodyPr vert="horz" wrap="square"/>
                    <a:lstStyle/>
                    <a:p>
                      <a:pPr algn="ctr" fontAlgn="ctr"/>
                      <a:r>
                        <a:rPr lang="es-MX" sz="800" u="none" strike="noStrike">
                          <a:effectLst/>
                        </a:rPr>
                        <a:t>PTAR PARAISO II (PUNTO DE VERTIMIENTO)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1125,3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1125,3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81540660"/>
                  </a:ext>
                </a:extLst>
              </a:tr>
              <a:tr h="94735">
                <a:tc>
                  <a:txBody>
                    <a:bodyPr vert="horz" wrap="square"/>
                    <a:lstStyle/>
                    <a:p>
                      <a:pPr algn="ctr" fontAlgn="ctr"/>
                      <a:r>
                        <a:rPr lang="es-MX" sz="800" u="none" strike="noStrike">
                          <a:effectLst/>
                        </a:rPr>
                        <a:t>PTAR PRADOS DEL CINCUENTENARIO SALIDA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1404,1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1404,1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20990341"/>
                  </a:ext>
                </a:extLst>
              </a:tr>
              <a:tr h="94735">
                <a:tc>
                  <a:txBody>
                    <a:bodyPr vert="horz" wrap="square"/>
                    <a:lstStyle/>
                    <a:p>
                      <a:pPr algn="ctr" fontAlgn="ctr"/>
                      <a:r>
                        <a:rPr lang="es-CO" sz="800" u="none" strike="noStrike">
                          <a:effectLst/>
                        </a:rPr>
                        <a:t>PTAR TAMARINDOS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15161851"/>
                  </a:ext>
                </a:extLst>
              </a:tr>
            </a:tbl>
          </a:graphicData>
        </a:graphic>
      </p:graphicFrame>
    </p:spTree>
    <p:extLst>
      <p:ext uri="{BB962C8B-B14F-4D97-AF65-F5344CB8AC3E}">
        <p14:creationId xmlns:p14="http://schemas.microsoft.com/office/powerpoint/2010/main" val="466132854"/>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4" name="Tabla 3">
            <a:extLst>
              <a:ext uri="{FF2B5EF4-FFF2-40B4-BE49-F238E27FC236}">
                <a16:creationId xmlns:a16="http://schemas.microsoft.com/office/drawing/2014/main" id="{2F885E81-FB28-4040-A1A5-B9F3C1A33D6F}"/>
              </a:ext>
            </a:extLst>
          </p:cNvPr>
          <p:cNvGraphicFramePr>
            <a:graphicFrameLocks noGrp="1"/>
          </p:cNvGraphicFramePr>
          <p:nvPr>
            <p:extLst>
              <p:ext uri="{D42A27DB-BD31-4B8C-83A1-F6EECF244321}">
                <p14:modId xmlns:p14="http://schemas.microsoft.com/office/powerpoint/2010/main" val="523588892"/>
              </p:ext>
            </p:extLst>
          </p:nvPr>
        </p:nvGraphicFramePr>
        <p:xfrm>
          <a:off x="595563" y="1176577"/>
          <a:ext cx="11000873" cy="5378743"/>
        </p:xfrm>
        <a:graphic>
          <a:graphicData uri="http://schemas.openxmlformats.org/drawingml/2006/table">
            <a:tbl>
              <a:tblPr>
                <a:tableStyleId>{BDBED569-4797-4DF1-A0F4-6AAB3CD982D8}</a:tableStyleId>
              </a:tblPr>
              <a:tblGrid>
                <a:gridCol w="2695440">
                  <a:extLst>
                    <a:ext uri="{9D8B030D-6E8A-4147-A177-3AD203B41FA5}">
                      <a16:colId xmlns:a16="http://schemas.microsoft.com/office/drawing/2014/main" val="2165697613"/>
                    </a:ext>
                  </a:extLst>
                </a:gridCol>
                <a:gridCol w="926041">
                  <a:extLst>
                    <a:ext uri="{9D8B030D-6E8A-4147-A177-3AD203B41FA5}">
                      <a16:colId xmlns:a16="http://schemas.microsoft.com/office/drawing/2014/main" val="494314052"/>
                    </a:ext>
                  </a:extLst>
                </a:gridCol>
                <a:gridCol w="508496">
                  <a:extLst>
                    <a:ext uri="{9D8B030D-6E8A-4147-A177-3AD203B41FA5}">
                      <a16:colId xmlns:a16="http://schemas.microsoft.com/office/drawing/2014/main" val="910517675"/>
                    </a:ext>
                  </a:extLst>
                </a:gridCol>
                <a:gridCol w="508496">
                  <a:extLst>
                    <a:ext uri="{9D8B030D-6E8A-4147-A177-3AD203B41FA5}">
                      <a16:colId xmlns:a16="http://schemas.microsoft.com/office/drawing/2014/main" val="35035058"/>
                    </a:ext>
                  </a:extLst>
                </a:gridCol>
                <a:gridCol w="471288">
                  <a:extLst>
                    <a:ext uri="{9D8B030D-6E8A-4147-A177-3AD203B41FA5}">
                      <a16:colId xmlns:a16="http://schemas.microsoft.com/office/drawing/2014/main" val="1821112475"/>
                    </a:ext>
                  </a:extLst>
                </a:gridCol>
                <a:gridCol w="434082">
                  <a:extLst>
                    <a:ext uri="{9D8B030D-6E8A-4147-A177-3AD203B41FA5}">
                      <a16:colId xmlns:a16="http://schemas.microsoft.com/office/drawing/2014/main" val="681625098"/>
                    </a:ext>
                  </a:extLst>
                </a:gridCol>
                <a:gridCol w="545703">
                  <a:extLst>
                    <a:ext uri="{9D8B030D-6E8A-4147-A177-3AD203B41FA5}">
                      <a16:colId xmlns:a16="http://schemas.microsoft.com/office/drawing/2014/main" val="4264508621"/>
                    </a:ext>
                  </a:extLst>
                </a:gridCol>
                <a:gridCol w="545703">
                  <a:extLst>
                    <a:ext uri="{9D8B030D-6E8A-4147-A177-3AD203B41FA5}">
                      <a16:colId xmlns:a16="http://schemas.microsoft.com/office/drawing/2014/main" val="1328154525"/>
                    </a:ext>
                  </a:extLst>
                </a:gridCol>
                <a:gridCol w="545703">
                  <a:extLst>
                    <a:ext uri="{9D8B030D-6E8A-4147-A177-3AD203B41FA5}">
                      <a16:colId xmlns:a16="http://schemas.microsoft.com/office/drawing/2014/main" val="2232698689"/>
                    </a:ext>
                  </a:extLst>
                </a:gridCol>
                <a:gridCol w="545703">
                  <a:extLst>
                    <a:ext uri="{9D8B030D-6E8A-4147-A177-3AD203B41FA5}">
                      <a16:colId xmlns:a16="http://schemas.microsoft.com/office/drawing/2014/main" val="3445261596"/>
                    </a:ext>
                  </a:extLst>
                </a:gridCol>
                <a:gridCol w="545703">
                  <a:extLst>
                    <a:ext uri="{9D8B030D-6E8A-4147-A177-3AD203B41FA5}">
                      <a16:colId xmlns:a16="http://schemas.microsoft.com/office/drawing/2014/main" val="3036675506"/>
                    </a:ext>
                  </a:extLst>
                </a:gridCol>
                <a:gridCol w="545703">
                  <a:extLst>
                    <a:ext uri="{9D8B030D-6E8A-4147-A177-3AD203B41FA5}">
                      <a16:colId xmlns:a16="http://schemas.microsoft.com/office/drawing/2014/main" val="2341422278"/>
                    </a:ext>
                  </a:extLst>
                </a:gridCol>
                <a:gridCol w="545703">
                  <a:extLst>
                    <a:ext uri="{9D8B030D-6E8A-4147-A177-3AD203B41FA5}">
                      <a16:colId xmlns:a16="http://schemas.microsoft.com/office/drawing/2014/main" val="680217458"/>
                    </a:ext>
                  </a:extLst>
                </a:gridCol>
                <a:gridCol w="545703">
                  <a:extLst>
                    <a:ext uri="{9D8B030D-6E8A-4147-A177-3AD203B41FA5}">
                      <a16:colId xmlns:a16="http://schemas.microsoft.com/office/drawing/2014/main" val="2828109216"/>
                    </a:ext>
                  </a:extLst>
                </a:gridCol>
                <a:gridCol w="545703">
                  <a:extLst>
                    <a:ext uri="{9D8B030D-6E8A-4147-A177-3AD203B41FA5}">
                      <a16:colId xmlns:a16="http://schemas.microsoft.com/office/drawing/2014/main" val="1340705673"/>
                    </a:ext>
                  </a:extLst>
                </a:gridCol>
                <a:gridCol w="545703">
                  <a:extLst>
                    <a:ext uri="{9D8B030D-6E8A-4147-A177-3AD203B41FA5}">
                      <a16:colId xmlns:a16="http://schemas.microsoft.com/office/drawing/2014/main" val="1977883619"/>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187170796"/>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064418501"/>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97429559"/>
                  </a:ext>
                </a:extLst>
              </a:tr>
              <a:tr h="0">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070536064"/>
                  </a:ext>
                </a:extLst>
              </a:tr>
              <a:tr h="94735">
                <a:tc>
                  <a:txBody>
                    <a:bodyPr vert="horz" wrap="square"/>
                    <a:lstStyle/>
                    <a:p>
                      <a:pPr algn="ctr" fontAlgn="ctr"/>
                      <a:r>
                        <a:rPr lang="es-CO" sz="800" u="none" strike="noStrike">
                          <a:effectLst/>
                        </a:rPr>
                        <a:t>PTAR VILLA ROSA SALIDA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85109957"/>
                  </a:ext>
                </a:extLst>
              </a:tr>
              <a:tr h="94735">
                <a:tc>
                  <a:txBody>
                    <a:bodyPr vert="horz" wrap="square"/>
                    <a:lstStyle/>
                    <a:p>
                      <a:pPr algn="ctr" fontAlgn="ctr"/>
                      <a:r>
                        <a:rPr lang="es-MX" sz="800" u="none" strike="noStrike">
                          <a:effectLst/>
                        </a:rPr>
                        <a:t>PTO 14 DESCARGA PUENTE EL CRUCE VICTORIA PLAYAS DAVID NUÑEZ</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17134,6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43447,5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43447,5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43993,8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37779,9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43447,5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17134,6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17311,1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17489,4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17669,6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43447,5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92910613"/>
                  </a:ext>
                </a:extLst>
              </a:tr>
              <a:tr h="94735">
                <a:tc>
                  <a:txBody>
                    <a:bodyPr vert="horz" wrap="square"/>
                    <a:lstStyle/>
                    <a:p>
                      <a:pPr algn="ctr" fontAlgn="ctr"/>
                      <a:r>
                        <a:rPr lang="es-MX" sz="800" u="none" strike="noStrike">
                          <a:effectLst/>
                        </a:rPr>
                        <a:t>PTO 33. PUEBLO NUEVO II CALLE 57 CON CRA 11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64018556"/>
                  </a:ext>
                </a:extLst>
              </a:tr>
              <a:tr h="94735">
                <a:tc>
                  <a:txBody>
                    <a:bodyPr vert="horz" wrap="square"/>
                    <a:lstStyle/>
                    <a:p>
                      <a:pPr algn="ctr" fontAlgn="ctr"/>
                      <a:r>
                        <a:rPr lang="es-CO" sz="800" u="none" strike="noStrike">
                          <a:effectLst/>
                        </a:rPr>
                        <a:t>PTO 35. CANCHA DE SOFTBALL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06069901"/>
                  </a:ext>
                </a:extLst>
              </a:tr>
              <a:tr h="94735">
                <a:tc>
                  <a:txBody>
                    <a:bodyPr vert="horz" wrap="square"/>
                    <a:lstStyle/>
                    <a:p>
                      <a:pPr algn="ctr" fontAlgn="ctr"/>
                      <a:r>
                        <a:rPr lang="es-CO" sz="800" u="none" strike="noStrike">
                          <a:effectLst/>
                        </a:rPr>
                        <a:t>PTO 48 COVIBA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9485,2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9485,2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8624,6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5986,2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80326910"/>
                  </a:ext>
                </a:extLst>
              </a:tr>
              <a:tr h="94735">
                <a:tc>
                  <a:txBody>
                    <a:bodyPr vert="horz" wrap="square"/>
                    <a:lstStyle/>
                    <a:p>
                      <a:pPr algn="ctr" fontAlgn="ctr"/>
                      <a:r>
                        <a:rPr lang="es-CO" sz="800" u="none" strike="noStrike">
                          <a:effectLst/>
                        </a:rPr>
                        <a:t>PTO 5. PUENTE ARENAL 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5349,1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5349,1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2058,7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51093528"/>
                  </a:ext>
                </a:extLst>
              </a:tr>
              <a:tr h="94735">
                <a:tc>
                  <a:txBody>
                    <a:bodyPr vert="horz" wrap="square"/>
                    <a:lstStyle/>
                    <a:p>
                      <a:pPr algn="ctr" fontAlgn="ctr"/>
                      <a:r>
                        <a:rPr lang="es-CO" sz="800" u="none" strike="noStrike">
                          <a:effectLst/>
                        </a:rPr>
                        <a:t>PTO 57. LA PAZ CAMINO SAN SILVESTRE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37887,8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21260,7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21260,7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37887,8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29584,3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23911,2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21260,7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11449,6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21260,7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79199649"/>
                  </a:ext>
                </a:extLst>
              </a:tr>
              <a:tr h="94735">
                <a:tc>
                  <a:txBody>
                    <a:bodyPr vert="horz" wrap="square"/>
                    <a:lstStyle/>
                    <a:p>
                      <a:pPr algn="ctr" fontAlgn="ctr"/>
                      <a:r>
                        <a:rPr lang="es-CO" sz="800" u="none" strike="noStrike">
                          <a:effectLst/>
                        </a:rPr>
                        <a:t>PTO 58. BOX CULVERT SAN JUDAS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3087,0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33588245"/>
                  </a:ext>
                </a:extLst>
              </a:tr>
              <a:tr h="94735">
                <a:tc>
                  <a:txBody>
                    <a:bodyPr vert="horz" wrap="square"/>
                    <a:lstStyle/>
                    <a:p>
                      <a:pPr algn="ctr" fontAlgn="ctr"/>
                      <a:r>
                        <a:rPr lang="es-MX" sz="800" u="none" strike="noStrike">
                          <a:effectLst/>
                        </a:rPr>
                        <a:t>PTO 60. PUENTE COLINA DEL SUR BELEN III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34994960"/>
                  </a:ext>
                </a:extLst>
              </a:tr>
              <a:tr h="189470">
                <a:tc>
                  <a:txBody>
                    <a:bodyPr vert="horz" wrap="square"/>
                    <a:lstStyle/>
                    <a:p>
                      <a:pPr algn="ctr" fontAlgn="ctr"/>
                      <a:r>
                        <a:rPr lang="es-MX" sz="800" u="none" strike="noStrike">
                          <a:effectLst/>
                        </a:rPr>
                        <a:t>PTO 70. CIUDADELA PIPATON I (CALLE 73 -CRA34B) PUENTE SAN JUDAS CIUDADELA PIPATON DESCCARGAS ARTESANALES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22611,6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12943,0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22611,6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20560,1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17656,1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14270,3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12587,1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12943,0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13076,3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13347,1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12587,1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39744779"/>
                  </a:ext>
                </a:extLst>
              </a:tr>
              <a:tr h="189470">
                <a:tc>
                  <a:txBody>
                    <a:bodyPr vert="horz" wrap="square"/>
                    <a:lstStyle/>
                    <a:p>
                      <a:pPr algn="ctr" fontAlgn="ctr"/>
                      <a:r>
                        <a:rPr lang="es-MX" sz="800" u="none" strike="noStrike">
                          <a:effectLst/>
                        </a:rPr>
                        <a:t>PTO 71. CIUDADELA PIPATON II (CALLE 73 -CRA34B) PUENTE SAN JUDAS CIUDADELA PIPATON</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22906,2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19300,5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14150,6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14150,6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22906,2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20827,9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17886,1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14150,6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19300,5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19700,1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19903,0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14150,6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02171183"/>
                  </a:ext>
                </a:extLst>
              </a:tr>
              <a:tr h="189470">
                <a:tc>
                  <a:txBody>
                    <a:bodyPr vert="horz" wrap="square"/>
                    <a:lstStyle/>
                    <a:p>
                      <a:pPr algn="ctr" fontAlgn="ctr"/>
                      <a:r>
                        <a:rPr lang="es-MX" sz="800" u="none" strike="noStrike">
                          <a:effectLst/>
                        </a:rPr>
                        <a:t>PTO 72. CIUDADELA PIPATON III (CALLE 73 -CRA34B) PUENTE SAN JUDAS CIUDADELA PIPATON</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2057,8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65894252"/>
                  </a:ext>
                </a:extLst>
              </a:tr>
              <a:tr h="94735">
                <a:tc>
                  <a:txBody>
                    <a:bodyPr vert="horz" wrap="square"/>
                    <a:lstStyle/>
                    <a:p>
                      <a:pPr algn="ctr" fontAlgn="ctr"/>
                      <a:r>
                        <a:rPr lang="es-MX" sz="800" u="none" strike="noStrike">
                          <a:effectLst/>
                        </a:rPr>
                        <a:t>PTO 81. PUENTE ENTRADA BARRIO COVIBA - 20 DE ENERO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23152,8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23152,8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24644,0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17104,9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23152,8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11800,9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12045,2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23152,8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71102340"/>
                  </a:ext>
                </a:extLst>
              </a:tr>
              <a:tr h="94735">
                <a:tc>
                  <a:txBody>
                    <a:bodyPr vert="horz" wrap="square"/>
                    <a:lstStyle/>
                    <a:p>
                      <a:pPr algn="ctr" fontAlgn="ctr"/>
                      <a:r>
                        <a:rPr lang="es-MX" sz="800" u="none" strike="noStrike">
                          <a:effectLst/>
                        </a:rPr>
                        <a:t>PTO. 10 DORADO 16 CALLE 47-08</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3410,9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1752,6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3659342"/>
                  </a:ext>
                </a:extLst>
              </a:tr>
              <a:tr h="94735">
                <a:tc>
                  <a:txBody>
                    <a:bodyPr vert="horz" wrap="square"/>
                    <a:lstStyle/>
                    <a:p>
                      <a:pPr algn="ctr" fontAlgn="ctr"/>
                      <a:r>
                        <a:rPr lang="es-MX" sz="800" u="none" strike="noStrike">
                          <a:effectLst/>
                        </a:rPr>
                        <a:t>PTO. 17 LA MARGARITAS CRA 22 AL FINAL</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22662185"/>
                  </a:ext>
                </a:extLst>
              </a:tr>
              <a:tr h="94735">
                <a:tc>
                  <a:txBody>
                    <a:bodyPr vert="horz" wrap="square"/>
                    <a:lstStyle/>
                    <a:p>
                      <a:pPr algn="ctr" fontAlgn="ctr"/>
                      <a:r>
                        <a:rPr lang="es-CO" sz="800" u="none" strike="noStrike">
                          <a:effectLst/>
                        </a:rPr>
                        <a:t>PTO. 19 RECREO I CANCHA BLANCA DURAN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2360,1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2360,1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91285169"/>
                  </a:ext>
                </a:extLst>
              </a:tr>
              <a:tr h="94735">
                <a:tc>
                  <a:txBody>
                    <a:bodyPr vert="horz" wrap="square"/>
                    <a:lstStyle/>
                    <a:p>
                      <a:pPr algn="ctr" fontAlgn="ctr"/>
                      <a:r>
                        <a:rPr lang="es-MX" sz="800" u="none" strike="noStrike">
                          <a:effectLst/>
                        </a:rPr>
                        <a:t>PTO. 27 VICTORIA CALLE 43 CON CRA 20 AL FINAL DE LA CALLE</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2678,7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1603,3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1603,3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9299375"/>
                  </a:ext>
                </a:extLst>
              </a:tr>
              <a:tr h="94735">
                <a:tc>
                  <a:txBody>
                    <a:bodyPr vert="horz" wrap="square"/>
                    <a:lstStyle/>
                    <a:p>
                      <a:pPr algn="ctr" fontAlgn="ctr"/>
                      <a:r>
                        <a:rPr lang="es-MX" sz="800" u="none" strike="noStrike">
                          <a:effectLst/>
                        </a:rPr>
                        <a:t>PTO. 3 ARENAL 7 CALLE 37-14</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99987372"/>
                  </a:ext>
                </a:extLst>
              </a:tr>
              <a:tr h="94735">
                <a:tc>
                  <a:txBody>
                    <a:bodyPr vert="horz" wrap="square"/>
                    <a:lstStyle/>
                    <a:p>
                      <a:pPr algn="ctr" fontAlgn="ctr"/>
                      <a:r>
                        <a:rPr lang="es-CO" sz="800" u="none" strike="noStrike">
                          <a:effectLst/>
                        </a:rPr>
                        <a:t>PTO. 42 CAMPO HERMOSO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39351557"/>
                  </a:ext>
                </a:extLst>
              </a:tr>
            </a:tbl>
          </a:graphicData>
        </a:graphic>
      </p:graphicFrame>
    </p:spTree>
    <p:extLst>
      <p:ext uri="{BB962C8B-B14F-4D97-AF65-F5344CB8AC3E}">
        <p14:creationId xmlns:p14="http://schemas.microsoft.com/office/powerpoint/2010/main" val="682639245"/>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48D7225F-7A16-449C-BDB9-BE4CD7A698D7}"/>
              </a:ext>
            </a:extLst>
          </p:cNvPr>
          <p:cNvGraphicFramePr>
            <a:graphicFrameLocks noGrp="1"/>
          </p:cNvGraphicFramePr>
          <p:nvPr>
            <p:extLst>
              <p:ext uri="{D42A27DB-BD31-4B8C-83A1-F6EECF244321}">
                <p14:modId xmlns:p14="http://schemas.microsoft.com/office/powerpoint/2010/main" val="1425617968"/>
              </p:ext>
            </p:extLst>
          </p:nvPr>
        </p:nvGraphicFramePr>
        <p:xfrm>
          <a:off x="244642" y="1113933"/>
          <a:ext cx="11610468" cy="5256823"/>
        </p:xfrm>
        <a:graphic>
          <a:graphicData uri="http://schemas.openxmlformats.org/drawingml/2006/table">
            <a:tbl>
              <a:tblPr>
                <a:tableStyleId>{BDBED569-4797-4DF1-A0F4-6AAB3CD982D8}</a:tableStyleId>
              </a:tblPr>
              <a:tblGrid>
                <a:gridCol w="2844805">
                  <a:extLst>
                    <a:ext uri="{9D8B030D-6E8A-4147-A177-3AD203B41FA5}">
                      <a16:colId xmlns:a16="http://schemas.microsoft.com/office/drawing/2014/main" val="1192213087"/>
                    </a:ext>
                  </a:extLst>
                </a:gridCol>
                <a:gridCol w="977357">
                  <a:extLst>
                    <a:ext uri="{9D8B030D-6E8A-4147-A177-3AD203B41FA5}">
                      <a16:colId xmlns:a16="http://schemas.microsoft.com/office/drawing/2014/main" val="67228153"/>
                    </a:ext>
                  </a:extLst>
                </a:gridCol>
                <a:gridCol w="536673">
                  <a:extLst>
                    <a:ext uri="{9D8B030D-6E8A-4147-A177-3AD203B41FA5}">
                      <a16:colId xmlns:a16="http://schemas.microsoft.com/office/drawing/2014/main" val="1617227832"/>
                    </a:ext>
                  </a:extLst>
                </a:gridCol>
                <a:gridCol w="536673">
                  <a:extLst>
                    <a:ext uri="{9D8B030D-6E8A-4147-A177-3AD203B41FA5}">
                      <a16:colId xmlns:a16="http://schemas.microsoft.com/office/drawing/2014/main" val="1278659265"/>
                    </a:ext>
                  </a:extLst>
                </a:gridCol>
                <a:gridCol w="497404">
                  <a:extLst>
                    <a:ext uri="{9D8B030D-6E8A-4147-A177-3AD203B41FA5}">
                      <a16:colId xmlns:a16="http://schemas.microsoft.com/office/drawing/2014/main" val="2382789325"/>
                    </a:ext>
                  </a:extLst>
                </a:gridCol>
                <a:gridCol w="458136">
                  <a:extLst>
                    <a:ext uri="{9D8B030D-6E8A-4147-A177-3AD203B41FA5}">
                      <a16:colId xmlns:a16="http://schemas.microsoft.com/office/drawing/2014/main" val="972393931"/>
                    </a:ext>
                  </a:extLst>
                </a:gridCol>
                <a:gridCol w="575942">
                  <a:extLst>
                    <a:ext uri="{9D8B030D-6E8A-4147-A177-3AD203B41FA5}">
                      <a16:colId xmlns:a16="http://schemas.microsoft.com/office/drawing/2014/main" val="3274143878"/>
                    </a:ext>
                  </a:extLst>
                </a:gridCol>
                <a:gridCol w="575942">
                  <a:extLst>
                    <a:ext uri="{9D8B030D-6E8A-4147-A177-3AD203B41FA5}">
                      <a16:colId xmlns:a16="http://schemas.microsoft.com/office/drawing/2014/main" val="1834224397"/>
                    </a:ext>
                  </a:extLst>
                </a:gridCol>
                <a:gridCol w="575942">
                  <a:extLst>
                    <a:ext uri="{9D8B030D-6E8A-4147-A177-3AD203B41FA5}">
                      <a16:colId xmlns:a16="http://schemas.microsoft.com/office/drawing/2014/main" val="1348263088"/>
                    </a:ext>
                  </a:extLst>
                </a:gridCol>
                <a:gridCol w="575942">
                  <a:extLst>
                    <a:ext uri="{9D8B030D-6E8A-4147-A177-3AD203B41FA5}">
                      <a16:colId xmlns:a16="http://schemas.microsoft.com/office/drawing/2014/main" val="1138598983"/>
                    </a:ext>
                  </a:extLst>
                </a:gridCol>
                <a:gridCol w="575942">
                  <a:extLst>
                    <a:ext uri="{9D8B030D-6E8A-4147-A177-3AD203B41FA5}">
                      <a16:colId xmlns:a16="http://schemas.microsoft.com/office/drawing/2014/main" val="907834725"/>
                    </a:ext>
                  </a:extLst>
                </a:gridCol>
                <a:gridCol w="575942">
                  <a:extLst>
                    <a:ext uri="{9D8B030D-6E8A-4147-A177-3AD203B41FA5}">
                      <a16:colId xmlns:a16="http://schemas.microsoft.com/office/drawing/2014/main" val="3046604000"/>
                    </a:ext>
                  </a:extLst>
                </a:gridCol>
                <a:gridCol w="575942">
                  <a:extLst>
                    <a:ext uri="{9D8B030D-6E8A-4147-A177-3AD203B41FA5}">
                      <a16:colId xmlns:a16="http://schemas.microsoft.com/office/drawing/2014/main" val="4111194832"/>
                    </a:ext>
                  </a:extLst>
                </a:gridCol>
                <a:gridCol w="575942">
                  <a:extLst>
                    <a:ext uri="{9D8B030D-6E8A-4147-A177-3AD203B41FA5}">
                      <a16:colId xmlns:a16="http://schemas.microsoft.com/office/drawing/2014/main" val="1738622996"/>
                    </a:ext>
                  </a:extLst>
                </a:gridCol>
                <a:gridCol w="575942">
                  <a:extLst>
                    <a:ext uri="{9D8B030D-6E8A-4147-A177-3AD203B41FA5}">
                      <a16:colId xmlns:a16="http://schemas.microsoft.com/office/drawing/2014/main" val="3316164344"/>
                    </a:ext>
                  </a:extLst>
                </a:gridCol>
                <a:gridCol w="575942">
                  <a:extLst>
                    <a:ext uri="{9D8B030D-6E8A-4147-A177-3AD203B41FA5}">
                      <a16:colId xmlns:a16="http://schemas.microsoft.com/office/drawing/2014/main" val="2775376375"/>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830849678"/>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934881090"/>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37745076"/>
                  </a:ext>
                </a:extLst>
              </a:tr>
              <a:tr h="0">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111918168"/>
                  </a:ext>
                </a:extLst>
              </a:tr>
              <a:tr h="94735">
                <a:tc>
                  <a:txBody>
                    <a:bodyPr vert="horz" wrap="square"/>
                    <a:lstStyle/>
                    <a:p>
                      <a:pPr algn="ctr" fontAlgn="ctr"/>
                      <a:r>
                        <a:rPr lang="es-MX" sz="800" u="none" strike="noStrike">
                          <a:effectLst/>
                        </a:rPr>
                        <a:t>PTO. 67 22 DE MARZO II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2957,6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2957,6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11807082"/>
                  </a:ext>
                </a:extLst>
              </a:tr>
              <a:tr h="94735">
                <a:tc>
                  <a:txBody>
                    <a:bodyPr vert="horz" wrap="square"/>
                    <a:lstStyle/>
                    <a:p>
                      <a:pPr algn="ctr" fontAlgn="ctr"/>
                      <a:r>
                        <a:rPr lang="es-MX" sz="800" u="none" strike="noStrike">
                          <a:effectLst/>
                        </a:rPr>
                        <a:t>PTO. 68 22 DE MARZO III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40323549"/>
                  </a:ext>
                </a:extLst>
              </a:tr>
              <a:tr h="94735">
                <a:tc>
                  <a:txBody>
                    <a:bodyPr vert="horz" wrap="square"/>
                    <a:lstStyle/>
                    <a:p>
                      <a:pPr algn="ctr" fontAlgn="ctr"/>
                      <a:r>
                        <a:rPr lang="es-MX" sz="800" u="none" strike="noStrike">
                          <a:effectLst/>
                        </a:rPr>
                        <a:t>PTO. 7 KIOSCO ARENOSO 13 CALLE 46-12D</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5091,6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71601415"/>
                  </a:ext>
                </a:extLst>
              </a:tr>
              <a:tr h="94735">
                <a:tc>
                  <a:txBody>
                    <a:bodyPr vert="horz" wrap="square"/>
                    <a:lstStyle/>
                    <a:p>
                      <a:pPr algn="ctr" fontAlgn="ctr"/>
                      <a:r>
                        <a:rPr lang="es-MX" sz="800" u="none" strike="noStrike">
                          <a:effectLst/>
                        </a:rPr>
                        <a:t>PTO. 9 DORADO 15 CALLE 47 11 CARPINTERIA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35796379"/>
                  </a:ext>
                </a:extLst>
              </a:tr>
              <a:tr h="94735">
                <a:tc>
                  <a:txBody>
                    <a:bodyPr vert="horz" wrap="square"/>
                    <a:lstStyle/>
                    <a:p>
                      <a:pPr algn="ctr" fontAlgn="ctr"/>
                      <a:r>
                        <a:rPr lang="es-MX" sz="800" u="none" strike="noStrike">
                          <a:effectLst/>
                        </a:rPr>
                        <a:t>PTO.12 PASEO DEL RIO 18 CALLE 51-1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2672,6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2295,1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697,1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07646054"/>
                  </a:ext>
                </a:extLst>
              </a:tr>
              <a:tr h="94735">
                <a:tc>
                  <a:txBody>
                    <a:bodyPr vert="horz" wrap="square"/>
                    <a:lstStyle/>
                    <a:p>
                      <a:pPr algn="ctr" fontAlgn="ctr"/>
                      <a:r>
                        <a:rPr lang="es-CO" sz="800" u="none" strike="noStrike">
                          <a:effectLst/>
                        </a:rPr>
                        <a:t>PTO.16 CRISTO PETROLERO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126054,5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64468,1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92262,5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92262,5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126054,5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114617,6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98428,4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79553,8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92262,5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64468,1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65132,1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65803,0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66480,8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92262,5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92143265"/>
                  </a:ext>
                </a:extLst>
              </a:tr>
              <a:tr h="94735">
                <a:tc>
                  <a:txBody>
                    <a:bodyPr vert="horz" wrap="square"/>
                    <a:lstStyle/>
                    <a:p>
                      <a:pPr algn="ctr" fontAlgn="ctr"/>
                      <a:r>
                        <a:rPr lang="es-MX" sz="800" u="none" strike="noStrike">
                          <a:effectLst/>
                        </a:rPr>
                        <a:t>PTO.20 BUENOS AIRES CRA 18 CON CALLE 45</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517,8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517,8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79244723"/>
                  </a:ext>
                </a:extLst>
              </a:tr>
              <a:tr h="94735">
                <a:tc>
                  <a:txBody>
                    <a:bodyPr vert="horz" wrap="square"/>
                    <a:lstStyle/>
                    <a:p>
                      <a:pPr algn="ctr" fontAlgn="ctr"/>
                      <a:r>
                        <a:rPr lang="es-MX" sz="800" u="none" strike="noStrike">
                          <a:effectLst/>
                        </a:rPr>
                        <a:t>PTO.29 PTAR ISLA EL ZAPATO II SALIDA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40851395"/>
                  </a:ext>
                </a:extLst>
              </a:tr>
              <a:tr h="94735">
                <a:tc>
                  <a:txBody>
                    <a:bodyPr vert="horz" wrap="square"/>
                    <a:lstStyle/>
                    <a:p>
                      <a:pPr algn="ctr" fontAlgn="ctr"/>
                      <a:r>
                        <a:rPr lang="es-MX" sz="800" u="none" strike="noStrike">
                          <a:effectLst/>
                        </a:rPr>
                        <a:t>PTO.30 PTAR ISLA EL ZAPATO I SALIDA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3933,5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3933,5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4372,2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3933,5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3933,5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02427860"/>
                  </a:ext>
                </a:extLst>
              </a:tr>
              <a:tr h="94735">
                <a:tc>
                  <a:txBody>
                    <a:bodyPr vert="horz" wrap="square"/>
                    <a:lstStyle/>
                    <a:p>
                      <a:pPr algn="ctr" fontAlgn="ctr"/>
                      <a:r>
                        <a:rPr lang="es-MX" sz="800" u="none" strike="noStrike">
                          <a:effectLst/>
                        </a:rPr>
                        <a:t>PTO.4 PUERTO PUENTE AARENAL 1-8 CALLE 39 -14</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8492,9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8492,9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5359,9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8016,3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8016,3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03773067"/>
                  </a:ext>
                </a:extLst>
              </a:tr>
              <a:tr h="94735">
                <a:tc>
                  <a:txBody>
                    <a:bodyPr vert="horz" wrap="square"/>
                    <a:lstStyle/>
                    <a:p>
                      <a:pPr algn="ctr" fontAlgn="ctr"/>
                      <a:r>
                        <a:rPr lang="es-MX" sz="800" u="none" strike="noStrike">
                          <a:effectLst/>
                        </a:rPr>
                        <a:t>PTO.47 20 DE ENERO CRA 21 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37642429"/>
                  </a:ext>
                </a:extLst>
              </a:tr>
              <a:tr h="94735">
                <a:tc>
                  <a:txBody>
                    <a:bodyPr vert="horz" wrap="square"/>
                    <a:lstStyle/>
                    <a:p>
                      <a:pPr algn="ctr" fontAlgn="ctr"/>
                      <a:r>
                        <a:rPr lang="pt-BR" sz="800" u="none" strike="noStrike">
                          <a:effectLst/>
                        </a:rPr>
                        <a:t>PTO.55 ALGARROBO I SANTA ISABEL</a:t>
                      </a:r>
                      <a:endParaRPr lang="pt-BR"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1244,8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1244,8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52436183"/>
                  </a:ext>
                </a:extLst>
              </a:tr>
              <a:tr h="94735">
                <a:tc>
                  <a:txBody>
                    <a:bodyPr vert="horz" wrap="square"/>
                    <a:lstStyle/>
                    <a:p>
                      <a:pPr algn="ctr" fontAlgn="ctr"/>
                      <a:r>
                        <a:rPr lang="es-CO" sz="800" u="none" strike="noStrike">
                          <a:effectLst/>
                        </a:rPr>
                        <a:t>PTO.6 PUENTE ARENAL 3-10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2429,8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58666811"/>
                  </a:ext>
                </a:extLst>
              </a:tr>
              <a:tr h="94735">
                <a:tc>
                  <a:txBody>
                    <a:bodyPr vert="horz" wrap="square"/>
                    <a:lstStyle/>
                    <a:p>
                      <a:pPr algn="ctr" fontAlgn="ctr"/>
                      <a:r>
                        <a:rPr lang="pt-BR" sz="800" u="none" strike="noStrike">
                          <a:effectLst/>
                        </a:rPr>
                        <a:t>PTO.8 DORADO 14 C ALLE 46-11</a:t>
                      </a:r>
                      <a:endParaRPr lang="pt-BR"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3953,4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3953,4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85237507"/>
                  </a:ext>
                </a:extLst>
              </a:tr>
              <a:tr h="94735">
                <a:tc>
                  <a:txBody>
                    <a:bodyPr vert="horz" wrap="square"/>
                    <a:lstStyle/>
                    <a:p>
                      <a:pPr algn="ctr" fontAlgn="ctr"/>
                      <a:r>
                        <a:rPr lang="es-MX" sz="800" u="none" strike="noStrike">
                          <a:effectLst/>
                        </a:rPr>
                        <a:t>PTO.80 DESCARGAS PUNTUALES CRA 34C 75A - 10 VILLA NUEVA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21081,5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21081,5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21081,5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21081,5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87198032"/>
                  </a:ext>
                </a:extLst>
              </a:tr>
              <a:tr h="94735">
                <a:tc>
                  <a:txBody>
                    <a:bodyPr vert="horz" wrap="square"/>
                    <a:lstStyle/>
                    <a:p>
                      <a:pPr algn="ctr" fontAlgn="ctr"/>
                      <a:r>
                        <a:rPr lang="es-CO" sz="800" u="none" strike="noStrike">
                          <a:effectLst/>
                        </a:rPr>
                        <a:t>PTO100. PINOS II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7816823"/>
                  </a:ext>
                </a:extLst>
              </a:tr>
              <a:tr h="94735">
                <a:tc>
                  <a:txBody>
                    <a:bodyPr vert="horz" wrap="square"/>
                    <a:lstStyle/>
                    <a:p>
                      <a:pPr algn="ctr" fontAlgn="ctr"/>
                      <a:r>
                        <a:rPr lang="es-CO" sz="800" u="none" strike="noStrike">
                          <a:effectLst/>
                        </a:rPr>
                        <a:t>PTO101. PINOS 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79418791"/>
                  </a:ext>
                </a:extLst>
              </a:tr>
              <a:tr h="94735">
                <a:tc>
                  <a:txBody>
                    <a:bodyPr vert="horz" wrap="square"/>
                    <a:lstStyle/>
                    <a:p>
                      <a:pPr algn="ctr" fontAlgn="ctr"/>
                      <a:r>
                        <a:rPr lang="es-CO" sz="800" u="none" strike="noStrike">
                          <a:effectLst/>
                        </a:rPr>
                        <a:t>PTO102. BARRIO LAS BRISAS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91443780"/>
                  </a:ext>
                </a:extLst>
              </a:tr>
              <a:tr h="94735">
                <a:tc>
                  <a:txBody>
                    <a:bodyPr vert="horz" wrap="square"/>
                    <a:lstStyle/>
                    <a:p>
                      <a:pPr algn="ctr" fontAlgn="ctr"/>
                      <a:r>
                        <a:rPr lang="es-CO" sz="800" u="none" strike="noStrike">
                          <a:effectLst/>
                        </a:rPr>
                        <a:t>PTO103. SANTA BARBARA 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7361,8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5397,3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5639,6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5756,4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5815,7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5397,3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97817876"/>
                  </a:ext>
                </a:extLst>
              </a:tr>
            </a:tbl>
          </a:graphicData>
        </a:graphic>
      </p:graphicFrame>
    </p:spTree>
    <p:extLst>
      <p:ext uri="{BB962C8B-B14F-4D97-AF65-F5344CB8AC3E}">
        <p14:creationId xmlns:p14="http://schemas.microsoft.com/office/powerpoint/2010/main" val="138177777"/>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771A4A4F-8317-4B76-AA63-8614A1929A10}"/>
              </a:ext>
            </a:extLst>
          </p:cNvPr>
          <p:cNvGraphicFramePr>
            <a:graphicFrameLocks noGrp="1"/>
          </p:cNvGraphicFramePr>
          <p:nvPr>
            <p:extLst>
              <p:ext uri="{D42A27DB-BD31-4B8C-83A1-F6EECF244321}">
                <p14:modId xmlns:p14="http://schemas.microsoft.com/office/powerpoint/2010/main" val="256202149"/>
              </p:ext>
            </p:extLst>
          </p:nvPr>
        </p:nvGraphicFramePr>
        <p:xfrm>
          <a:off x="292768" y="1169550"/>
          <a:ext cx="11321711" cy="5256823"/>
        </p:xfrm>
        <a:graphic>
          <a:graphicData uri="http://schemas.openxmlformats.org/drawingml/2006/table">
            <a:tbl>
              <a:tblPr>
                <a:tableStyleId>{BDBED569-4797-4DF1-A0F4-6AAB3CD982D8}</a:tableStyleId>
              </a:tblPr>
              <a:tblGrid>
                <a:gridCol w="2774053">
                  <a:extLst>
                    <a:ext uri="{9D8B030D-6E8A-4147-A177-3AD203B41FA5}">
                      <a16:colId xmlns:a16="http://schemas.microsoft.com/office/drawing/2014/main" val="3503371679"/>
                    </a:ext>
                  </a:extLst>
                </a:gridCol>
                <a:gridCol w="953050">
                  <a:extLst>
                    <a:ext uri="{9D8B030D-6E8A-4147-A177-3AD203B41FA5}">
                      <a16:colId xmlns:a16="http://schemas.microsoft.com/office/drawing/2014/main" val="1236499551"/>
                    </a:ext>
                  </a:extLst>
                </a:gridCol>
                <a:gridCol w="523326">
                  <a:extLst>
                    <a:ext uri="{9D8B030D-6E8A-4147-A177-3AD203B41FA5}">
                      <a16:colId xmlns:a16="http://schemas.microsoft.com/office/drawing/2014/main" val="1581593700"/>
                    </a:ext>
                  </a:extLst>
                </a:gridCol>
                <a:gridCol w="523326">
                  <a:extLst>
                    <a:ext uri="{9D8B030D-6E8A-4147-A177-3AD203B41FA5}">
                      <a16:colId xmlns:a16="http://schemas.microsoft.com/office/drawing/2014/main" val="3820199345"/>
                    </a:ext>
                  </a:extLst>
                </a:gridCol>
                <a:gridCol w="485034">
                  <a:extLst>
                    <a:ext uri="{9D8B030D-6E8A-4147-A177-3AD203B41FA5}">
                      <a16:colId xmlns:a16="http://schemas.microsoft.com/office/drawing/2014/main" val="4246897701"/>
                    </a:ext>
                  </a:extLst>
                </a:gridCol>
                <a:gridCol w="446742">
                  <a:extLst>
                    <a:ext uri="{9D8B030D-6E8A-4147-A177-3AD203B41FA5}">
                      <a16:colId xmlns:a16="http://schemas.microsoft.com/office/drawing/2014/main" val="1805460836"/>
                    </a:ext>
                  </a:extLst>
                </a:gridCol>
                <a:gridCol w="561618">
                  <a:extLst>
                    <a:ext uri="{9D8B030D-6E8A-4147-A177-3AD203B41FA5}">
                      <a16:colId xmlns:a16="http://schemas.microsoft.com/office/drawing/2014/main" val="2280594141"/>
                    </a:ext>
                  </a:extLst>
                </a:gridCol>
                <a:gridCol w="561618">
                  <a:extLst>
                    <a:ext uri="{9D8B030D-6E8A-4147-A177-3AD203B41FA5}">
                      <a16:colId xmlns:a16="http://schemas.microsoft.com/office/drawing/2014/main" val="996809624"/>
                    </a:ext>
                  </a:extLst>
                </a:gridCol>
                <a:gridCol w="561618">
                  <a:extLst>
                    <a:ext uri="{9D8B030D-6E8A-4147-A177-3AD203B41FA5}">
                      <a16:colId xmlns:a16="http://schemas.microsoft.com/office/drawing/2014/main" val="1956450060"/>
                    </a:ext>
                  </a:extLst>
                </a:gridCol>
                <a:gridCol w="561618">
                  <a:extLst>
                    <a:ext uri="{9D8B030D-6E8A-4147-A177-3AD203B41FA5}">
                      <a16:colId xmlns:a16="http://schemas.microsoft.com/office/drawing/2014/main" val="75748012"/>
                    </a:ext>
                  </a:extLst>
                </a:gridCol>
                <a:gridCol w="561618">
                  <a:extLst>
                    <a:ext uri="{9D8B030D-6E8A-4147-A177-3AD203B41FA5}">
                      <a16:colId xmlns:a16="http://schemas.microsoft.com/office/drawing/2014/main" val="2425188956"/>
                    </a:ext>
                  </a:extLst>
                </a:gridCol>
                <a:gridCol w="561618">
                  <a:extLst>
                    <a:ext uri="{9D8B030D-6E8A-4147-A177-3AD203B41FA5}">
                      <a16:colId xmlns:a16="http://schemas.microsoft.com/office/drawing/2014/main" val="84718897"/>
                    </a:ext>
                  </a:extLst>
                </a:gridCol>
                <a:gridCol w="561618">
                  <a:extLst>
                    <a:ext uri="{9D8B030D-6E8A-4147-A177-3AD203B41FA5}">
                      <a16:colId xmlns:a16="http://schemas.microsoft.com/office/drawing/2014/main" val="1380437751"/>
                    </a:ext>
                  </a:extLst>
                </a:gridCol>
                <a:gridCol w="561618">
                  <a:extLst>
                    <a:ext uri="{9D8B030D-6E8A-4147-A177-3AD203B41FA5}">
                      <a16:colId xmlns:a16="http://schemas.microsoft.com/office/drawing/2014/main" val="2579490351"/>
                    </a:ext>
                  </a:extLst>
                </a:gridCol>
                <a:gridCol w="561618">
                  <a:extLst>
                    <a:ext uri="{9D8B030D-6E8A-4147-A177-3AD203B41FA5}">
                      <a16:colId xmlns:a16="http://schemas.microsoft.com/office/drawing/2014/main" val="3372839556"/>
                    </a:ext>
                  </a:extLst>
                </a:gridCol>
                <a:gridCol w="561618">
                  <a:extLst>
                    <a:ext uri="{9D8B030D-6E8A-4147-A177-3AD203B41FA5}">
                      <a16:colId xmlns:a16="http://schemas.microsoft.com/office/drawing/2014/main" val="3942511372"/>
                    </a:ext>
                  </a:extLst>
                </a:gridCol>
              </a:tblGrid>
              <a:tr h="121167">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996188439"/>
                  </a:ext>
                </a:extLst>
              </a:tr>
              <a:tr h="121167">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4004696997"/>
                  </a:ext>
                </a:extLst>
              </a:tr>
              <a:tr h="121167">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01525394"/>
                  </a:ext>
                </a:extLst>
              </a:tr>
              <a:tr h="121167">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575658336"/>
                  </a:ext>
                </a:extLst>
              </a:tr>
              <a:tr h="236722">
                <a:tc>
                  <a:txBody>
                    <a:bodyPr vert="horz" wrap="square"/>
                    <a:lstStyle/>
                    <a:p>
                      <a:pPr algn="ctr" fontAlgn="ctr"/>
                      <a:r>
                        <a:rPr lang="es-CO" sz="800" u="none" strike="noStrike">
                          <a:effectLst/>
                        </a:rPr>
                        <a:t>PTO104. ANTONIA SANTOS 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2618,3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2618,3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53369647"/>
                  </a:ext>
                </a:extLst>
              </a:tr>
              <a:tr h="236722">
                <a:tc>
                  <a:txBody>
                    <a:bodyPr vert="horz" wrap="square"/>
                    <a:lstStyle/>
                    <a:p>
                      <a:pPr algn="ctr" fontAlgn="ctr"/>
                      <a:r>
                        <a:rPr lang="es-CO" sz="800" u="none" strike="noStrike">
                          <a:effectLst/>
                        </a:rPr>
                        <a:t>PTO105. ANTONIA SANTOS II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14958035"/>
                  </a:ext>
                </a:extLst>
              </a:tr>
              <a:tr h="236722">
                <a:tc>
                  <a:txBody>
                    <a:bodyPr vert="horz" wrap="square"/>
                    <a:lstStyle/>
                    <a:p>
                      <a:pPr algn="ctr" fontAlgn="ctr"/>
                      <a:r>
                        <a:rPr lang="es-CO" sz="800" u="none" strike="noStrike">
                          <a:effectLst/>
                        </a:rPr>
                        <a:t>PTO106. EL REFUGIO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4550,9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4550,9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10773647"/>
                  </a:ext>
                </a:extLst>
              </a:tr>
              <a:tr h="236722">
                <a:tc>
                  <a:txBody>
                    <a:bodyPr vert="horz" wrap="square"/>
                    <a:lstStyle/>
                    <a:p>
                      <a:pPr algn="ctr" fontAlgn="ctr"/>
                      <a:r>
                        <a:rPr lang="es-MX" sz="800" u="none" strike="noStrike">
                          <a:effectLst/>
                        </a:rPr>
                        <a:t>PTO107. DETRÁS DEL CONJUNTO EL REFUGIO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22475,6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22475,6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36810,0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31610,8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25549,1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22475,6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20636,2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20848,8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22475,6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70666058"/>
                  </a:ext>
                </a:extLst>
              </a:tr>
              <a:tr h="236722">
                <a:tc>
                  <a:txBody>
                    <a:bodyPr vert="horz" wrap="square"/>
                    <a:lstStyle/>
                    <a:p>
                      <a:pPr algn="ctr" fontAlgn="ctr"/>
                      <a:r>
                        <a:rPr lang="es-CO" sz="800" u="none" strike="noStrike">
                          <a:effectLst/>
                        </a:rPr>
                        <a:t>PTO108. PENINSULA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32017,2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19139,5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32017,2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29112,3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25000,3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20206,3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19139,5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19336,6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19535,8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19737,0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92250699"/>
                  </a:ext>
                </a:extLst>
              </a:tr>
              <a:tr h="236722">
                <a:tc>
                  <a:txBody>
                    <a:bodyPr vert="horz" wrap="square"/>
                    <a:lstStyle/>
                    <a:p>
                      <a:pPr algn="ctr" fontAlgn="ctr"/>
                      <a:r>
                        <a:rPr lang="es-CO" sz="800" u="none" strike="noStrike">
                          <a:effectLst/>
                        </a:rPr>
                        <a:t>PTO109. BELLAVISTA CALLE 26 CON 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4878,6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6403,1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4132578"/>
                  </a:ext>
                </a:extLst>
              </a:tr>
              <a:tr h="236722">
                <a:tc>
                  <a:txBody>
                    <a:bodyPr vert="horz" wrap="square"/>
                    <a:lstStyle/>
                    <a:p>
                      <a:pPr algn="ctr" fontAlgn="ctr"/>
                      <a:r>
                        <a:rPr lang="es-MX" sz="800" u="none" strike="noStrike">
                          <a:effectLst/>
                        </a:rPr>
                        <a:t>PTO11. PASEO DEL RIO 17 CALLE 50-1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5080,8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5080,8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4619,8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3967,3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1882,1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1882,1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92739543"/>
                  </a:ext>
                </a:extLst>
              </a:tr>
              <a:tr h="236722">
                <a:tc>
                  <a:txBody>
                    <a:bodyPr vert="horz" wrap="square"/>
                    <a:lstStyle/>
                    <a:p>
                      <a:pPr algn="ctr" fontAlgn="ctr"/>
                      <a:r>
                        <a:rPr lang="es-MX" sz="800" u="none" strike="noStrike">
                          <a:effectLst/>
                        </a:rPr>
                        <a:t>PTO13. CORMAGDALENA 19-20 CALLE 53-1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492838,7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214820,2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272575,1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272575,1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492838,7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384828,3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311033,6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272575,1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214820,2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217032,9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219268,3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221526,8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272575,1</a:t>
                      </a:r>
                      <a:endParaRPr lang="es-CO" sz="800" b="0"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757097"/>
                  </a:ext>
                </a:extLst>
              </a:tr>
              <a:tr h="236722">
                <a:tc>
                  <a:txBody>
                    <a:bodyPr vert="horz" wrap="square"/>
                    <a:lstStyle/>
                    <a:p>
                      <a:pPr algn="ctr" fontAlgn="ctr"/>
                      <a:r>
                        <a:rPr lang="es-CO" sz="800" u="none" strike="noStrike">
                          <a:effectLst/>
                        </a:rPr>
                        <a:t>PTO15. ASENTAMIENTO LA REPUNTA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21240,5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18240,4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29500,8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29804,6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30111,6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36554025"/>
                  </a:ext>
                </a:extLst>
              </a:tr>
              <a:tr h="236722">
                <a:tc>
                  <a:txBody>
                    <a:bodyPr vert="horz" wrap="square"/>
                    <a:lstStyle/>
                    <a:p>
                      <a:pPr algn="ctr" fontAlgn="ctr"/>
                      <a:r>
                        <a:rPr lang="es-CO" sz="800" u="none" strike="noStrike">
                          <a:effectLst/>
                        </a:rPr>
                        <a:t>PTO18. MANANTIALES DE PALMIRA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5108,5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5108,5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65628935"/>
                  </a:ext>
                </a:extLst>
              </a:tr>
              <a:tr h="236722">
                <a:tc>
                  <a:txBody>
                    <a:bodyPr vert="horz" wrap="square"/>
                    <a:lstStyle/>
                    <a:p>
                      <a:pPr algn="ctr" fontAlgn="ctr"/>
                      <a:r>
                        <a:rPr lang="es-CO" sz="800" u="none" strike="noStrike">
                          <a:effectLst/>
                        </a:rPr>
                        <a:t>PTO21. DESCARGA ASENTAMIENTO SANLUIS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33811135"/>
                  </a:ext>
                </a:extLst>
              </a:tr>
              <a:tr h="236722">
                <a:tc>
                  <a:txBody>
                    <a:bodyPr vert="horz" wrap="square"/>
                    <a:lstStyle/>
                    <a:p>
                      <a:pPr algn="ctr" fontAlgn="ctr"/>
                      <a:r>
                        <a:rPr lang="es-MX" sz="800" u="none" strike="noStrike">
                          <a:effectLst/>
                        </a:rPr>
                        <a:t>PTO22. VICTORIA CRA21 CALLE 43</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68582408"/>
                  </a:ext>
                </a:extLst>
              </a:tr>
              <a:tr h="236722">
                <a:tc>
                  <a:txBody>
                    <a:bodyPr vert="horz" wrap="square"/>
                    <a:lstStyle/>
                    <a:p>
                      <a:pPr algn="ctr" fontAlgn="ctr"/>
                      <a:r>
                        <a:rPr lang="es-MX" sz="800" u="none" strike="noStrike">
                          <a:effectLst/>
                        </a:rPr>
                        <a:t>PTO23. BUENOS AIRES 2 CRA 21 CON CALLE 44A (POR DISIPADOR)</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9928,3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9928,3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9928,3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9928,3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32871012"/>
                  </a:ext>
                </a:extLst>
              </a:tr>
              <a:tr h="236722">
                <a:tc>
                  <a:txBody>
                    <a:bodyPr vert="horz" wrap="square"/>
                    <a:lstStyle/>
                    <a:p>
                      <a:pPr algn="ctr" fontAlgn="ctr"/>
                      <a:r>
                        <a:rPr lang="es-MX" sz="800" u="none" strike="noStrike">
                          <a:effectLst/>
                        </a:rPr>
                        <a:t>PTO24. TRES UNIDOS CRA34B CON 44 AL FINAL DE LA CALLE</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49730515"/>
                  </a:ext>
                </a:extLst>
              </a:tr>
              <a:tr h="236722">
                <a:tc>
                  <a:txBody>
                    <a:bodyPr vert="horz" wrap="square"/>
                    <a:lstStyle/>
                    <a:p>
                      <a:pPr algn="ctr" fontAlgn="ctr"/>
                      <a:r>
                        <a:rPr lang="es-CO" sz="800" u="none" strike="noStrike">
                          <a:effectLst/>
                        </a:rPr>
                        <a:t>PTO25. PALMIRA 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1424,0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1424,0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33180614"/>
                  </a:ext>
                </a:extLst>
              </a:tr>
              <a:tr h="236722">
                <a:tc>
                  <a:txBody>
                    <a:bodyPr vert="horz" wrap="square"/>
                    <a:lstStyle/>
                    <a:p>
                      <a:pPr algn="ctr" fontAlgn="ctr"/>
                      <a:r>
                        <a:rPr lang="es-CO" sz="800" u="none" strike="noStrike">
                          <a:effectLst/>
                        </a:rPr>
                        <a:t>PTO26. PALMIRA II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4481069"/>
                  </a:ext>
                </a:extLst>
              </a:tr>
              <a:tr h="236722">
                <a:tc>
                  <a:txBody>
                    <a:bodyPr vert="horz" wrap="square"/>
                    <a:lstStyle/>
                    <a:p>
                      <a:pPr algn="ctr" fontAlgn="ctr"/>
                      <a:r>
                        <a:rPr lang="es-MX" sz="800" u="none" strike="noStrike">
                          <a:effectLst/>
                        </a:rPr>
                        <a:t>PTO31 RECREO 2 CALLE 43 CON CRA26</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00404776"/>
                  </a:ext>
                </a:extLst>
              </a:tr>
              <a:tr h="236722">
                <a:tc>
                  <a:txBody>
                    <a:bodyPr vert="horz" wrap="square"/>
                    <a:lstStyle/>
                    <a:p>
                      <a:pPr algn="ctr" fontAlgn="ctr"/>
                      <a:r>
                        <a:rPr lang="es-MX" sz="800" u="none" strike="noStrike">
                          <a:effectLst/>
                        </a:rPr>
                        <a:t>PTO32. PUEBLO NUEVO I CRA 18</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4431617"/>
                  </a:ext>
                </a:extLst>
              </a:tr>
              <a:tr h="236722">
                <a:tc>
                  <a:txBody>
                    <a:bodyPr vert="horz" wrap="square"/>
                    <a:lstStyle/>
                    <a:p>
                      <a:pPr algn="ctr" fontAlgn="ctr"/>
                      <a:r>
                        <a:rPr lang="es-MX" sz="800" u="none" strike="noStrike">
                          <a:effectLst/>
                        </a:rPr>
                        <a:t>PTO34. PUEBLO NUEVO III CALLE 59 CON CRA 11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5775,7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5775,7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10362,3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5775,7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5382,6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5494,0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5775,7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15111370"/>
                  </a:ext>
                </a:extLst>
              </a:tr>
            </a:tbl>
          </a:graphicData>
        </a:graphic>
      </p:graphicFrame>
    </p:spTree>
    <p:extLst>
      <p:ext uri="{BB962C8B-B14F-4D97-AF65-F5344CB8AC3E}">
        <p14:creationId xmlns:p14="http://schemas.microsoft.com/office/powerpoint/2010/main" val="929824700"/>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7D10D82B-7E6D-47B3-B807-37B29DE4DEB4}"/>
              </a:ext>
            </a:extLst>
          </p:cNvPr>
          <p:cNvGraphicFramePr>
            <a:graphicFrameLocks noGrp="1"/>
          </p:cNvGraphicFramePr>
          <p:nvPr>
            <p:extLst>
              <p:ext uri="{D42A27DB-BD31-4B8C-83A1-F6EECF244321}">
                <p14:modId xmlns:p14="http://schemas.microsoft.com/office/powerpoint/2010/main" val="1973016743"/>
              </p:ext>
            </p:extLst>
          </p:nvPr>
        </p:nvGraphicFramePr>
        <p:xfrm>
          <a:off x="228600" y="1113933"/>
          <a:ext cx="11658602" cy="5256823"/>
        </p:xfrm>
        <a:graphic>
          <a:graphicData uri="http://schemas.openxmlformats.org/drawingml/2006/table">
            <a:tbl>
              <a:tblPr>
                <a:tableStyleId>{BDBED569-4797-4DF1-A0F4-6AAB3CD982D8}</a:tableStyleId>
              </a:tblPr>
              <a:tblGrid>
                <a:gridCol w="2856597">
                  <a:extLst>
                    <a:ext uri="{9D8B030D-6E8A-4147-A177-3AD203B41FA5}">
                      <a16:colId xmlns:a16="http://schemas.microsoft.com/office/drawing/2014/main" val="1545560408"/>
                    </a:ext>
                  </a:extLst>
                </a:gridCol>
                <a:gridCol w="981408">
                  <a:extLst>
                    <a:ext uri="{9D8B030D-6E8A-4147-A177-3AD203B41FA5}">
                      <a16:colId xmlns:a16="http://schemas.microsoft.com/office/drawing/2014/main" val="780966831"/>
                    </a:ext>
                  </a:extLst>
                </a:gridCol>
                <a:gridCol w="538898">
                  <a:extLst>
                    <a:ext uri="{9D8B030D-6E8A-4147-A177-3AD203B41FA5}">
                      <a16:colId xmlns:a16="http://schemas.microsoft.com/office/drawing/2014/main" val="1101380096"/>
                    </a:ext>
                  </a:extLst>
                </a:gridCol>
                <a:gridCol w="538898">
                  <a:extLst>
                    <a:ext uri="{9D8B030D-6E8A-4147-A177-3AD203B41FA5}">
                      <a16:colId xmlns:a16="http://schemas.microsoft.com/office/drawing/2014/main" val="3924796775"/>
                    </a:ext>
                  </a:extLst>
                </a:gridCol>
                <a:gridCol w="499466">
                  <a:extLst>
                    <a:ext uri="{9D8B030D-6E8A-4147-A177-3AD203B41FA5}">
                      <a16:colId xmlns:a16="http://schemas.microsoft.com/office/drawing/2014/main" val="670995105"/>
                    </a:ext>
                  </a:extLst>
                </a:gridCol>
                <a:gridCol w="460035">
                  <a:extLst>
                    <a:ext uri="{9D8B030D-6E8A-4147-A177-3AD203B41FA5}">
                      <a16:colId xmlns:a16="http://schemas.microsoft.com/office/drawing/2014/main" val="1726241976"/>
                    </a:ext>
                  </a:extLst>
                </a:gridCol>
                <a:gridCol w="578330">
                  <a:extLst>
                    <a:ext uri="{9D8B030D-6E8A-4147-A177-3AD203B41FA5}">
                      <a16:colId xmlns:a16="http://schemas.microsoft.com/office/drawing/2014/main" val="646095443"/>
                    </a:ext>
                  </a:extLst>
                </a:gridCol>
                <a:gridCol w="578330">
                  <a:extLst>
                    <a:ext uri="{9D8B030D-6E8A-4147-A177-3AD203B41FA5}">
                      <a16:colId xmlns:a16="http://schemas.microsoft.com/office/drawing/2014/main" val="916014534"/>
                    </a:ext>
                  </a:extLst>
                </a:gridCol>
                <a:gridCol w="578330">
                  <a:extLst>
                    <a:ext uri="{9D8B030D-6E8A-4147-A177-3AD203B41FA5}">
                      <a16:colId xmlns:a16="http://schemas.microsoft.com/office/drawing/2014/main" val="2223541473"/>
                    </a:ext>
                  </a:extLst>
                </a:gridCol>
                <a:gridCol w="578330">
                  <a:extLst>
                    <a:ext uri="{9D8B030D-6E8A-4147-A177-3AD203B41FA5}">
                      <a16:colId xmlns:a16="http://schemas.microsoft.com/office/drawing/2014/main" val="2081797019"/>
                    </a:ext>
                  </a:extLst>
                </a:gridCol>
                <a:gridCol w="578330">
                  <a:extLst>
                    <a:ext uri="{9D8B030D-6E8A-4147-A177-3AD203B41FA5}">
                      <a16:colId xmlns:a16="http://schemas.microsoft.com/office/drawing/2014/main" val="712185249"/>
                    </a:ext>
                  </a:extLst>
                </a:gridCol>
                <a:gridCol w="578330">
                  <a:extLst>
                    <a:ext uri="{9D8B030D-6E8A-4147-A177-3AD203B41FA5}">
                      <a16:colId xmlns:a16="http://schemas.microsoft.com/office/drawing/2014/main" val="1121479048"/>
                    </a:ext>
                  </a:extLst>
                </a:gridCol>
                <a:gridCol w="578330">
                  <a:extLst>
                    <a:ext uri="{9D8B030D-6E8A-4147-A177-3AD203B41FA5}">
                      <a16:colId xmlns:a16="http://schemas.microsoft.com/office/drawing/2014/main" val="158006782"/>
                    </a:ext>
                  </a:extLst>
                </a:gridCol>
                <a:gridCol w="578330">
                  <a:extLst>
                    <a:ext uri="{9D8B030D-6E8A-4147-A177-3AD203B41FA5}">
                      <a16:colId xmlns:a16="http://schemas.microsoft.com/office/drawing/2014/main" val="3038794551"/>
                    </a:ext>
                  </a:extLst>
                </a:gridCol>
                <a:gridCol w="578330">
                  <a:extLst>
                    <a:ext uri="{9D8B030D-6E8A-4147-A177-3AD203B41FA5}">
                      <a16:colId xmlns:a16="http://schemas.microsoft.com/office/drawing/2014/main" val="435534932"/>
                    </a:ext>
                  </a:extLst>
                </a:gridCol>
                <a:gridCol w="578330">
                  <a:extLst>
                    <a:ext uri="{9D8B030D-6E8A-4147-A177-3AD203B41FA5}">
                      <a16:colId xmlns:a16="http://schemas.microsoft.com/office/drawing/2014/main" val="1754867306"/>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174411371"/>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957578817"/>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31352252"/>
                  </a:ext>
                </a:extLst>
              </a:tr>
              <a:tr h="0">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3241969"/>
                  </a:ext>
                </a:extLst>
              </a:tr>
              <a:tr h="94735">
                <a:tc>
                  <a:txBody>
                    <a:bodyPr vert="horz" wrap="square"/>
                    <a:lstStyle/>
                    <a:p>
                      <a:pPr algn="ctr" fontAlgn="ctr"/>
                      <a:r>
                        <a:rPr lang="es-CO" sz="800" u="none" strike="noStrike">
                          <a:effectLst/>
                        </a:rPr>
                        <a:t>PTO36. PARQUE LAS IGUANAS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75852584"/>
                  </a:ext>
                </a:extLst>
              </a:tr>
              <a:tr h="94735">
                <a:tc>
                  <a:txBody>
                    <a:bodyPr vert="horz" wrap="square"/>
                    <a:lstStyle/>
                    <a:p>
                      <a:pPr algn="ctr" fontAlgn="ctr"/>
                      <a:r>
                        <a:rPr lang="es-MX" sz="800" u="none" strike="noStrike">
                          <a:effectLst/>
                        </a:rPr>
                        <a:t>PTO37. VILLA LUZ I CALLE 69 # 68A-13</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40269577"/>
                  </a:ext>
                </a:extLst>
              </a:tr>
              <a:tr h="94735">
                <a:tc>
                  <a:txBody>
                    <a:bodyPr vert="horz" wrap="square"/>
                    <a:lstStyle/>
                    <a:p>
                      <a:pPr algn="ctr" fontAlgn="ctr"/>
                      <a:r>
                        <a:rPr lang="es-MX" sz="800" u="none" strike="noStrike">
                          <a:effectLst/>
                        </a:rPr>
                        <a:t>PTO38. VILLA LUZ II CALLE 69 CON CRA 23</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2859,2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69481799"/>
                  </a:ext>
                </a:extLst>
              </a:tr>
              <a:tr h="94735">
                <a:tc>
                  <a:txBody>
                    <a:bodyPr vert="horz" wrap="square"/>
                    <a:lstStyle/>
                    <a:p>
                      <a:pPr algn="ctr" fontAlgn="ctr"/>
                      <a:r>
                        <a:rPr lang="es-CO" sz="800" u="none" strike="noStrike">
                          <a:effectLst/>
                        </a:rPr>
                        <a:t>PTO43. LIBERTAD GALLERA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37583,3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52190,8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52190,8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103224,5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88644,5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71646,1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52190,8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37583,3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37970,5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38361,5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38756,7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52190,8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32910030"/>
                  </a:ext>
                </a:extLst>
              </a:tr>
              <a:tr h="94735">
                <a:tc>
                  <a:txBody>
                    <a:bodyPr vert="horz" wrap="square"/>
                    <a:lstStyle/>
                    <a:p>
                      <a:pPr algn="ctr" fontAlgn="ctr"/>
                      <a:r>
                        <a:rPr lang="es-MX" sz="800" u="none" strike="noStrike">
                          <a:effectLst/>
                        </a:rPr>
                        <a:t>PTO44. 20 DE ENERO 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06207993"/>
                  </a:ext>
                </a:extLst>
              </a:tr>
              <a:tr h="94735">
                <a:tc>
                  <a:txBody>
                    <a:bodyPr vert="horz" wrap="square"/>
                    <a:lstStyle/>
                    <a:p>
                      <a:pPr algn="ctr" fontAlgn="ctr"/>
                      <a:r>
                        <a:rPr lang="es-MX" sz="800" u="none" strike="noStrike">
                          <a:effectLst/>
                        </a:rPr>
                        <a:t>PTO45. 20 DE ENERO CALLE 77A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7940,4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75569929"/>
                  </a:ext>
                </a:extLst>
              </a:tr>
              <a:tr h="94735">
                <a:tc>
                  <a:txBody>
                    <a:bodyPr vert="horz" wrap="square"/>
                    <a:lstStyle/>
                    <a:p>
                      <a:pPr algn="ctr" fontAlgn="ctr"/>
                      <a:r>
                        <a:rPr lang="es-MX" sz="800" u="none" strike="noStrike">
                          <a:effectLst/>
                        </a:rPr>
                        <a:t>PTO46. 20 DE ENERO CALLE 77A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1374,2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67242857"/>
                  </a:ext>
                </a:extLst>
              </a:tr>
              <a:tr h="94735">
                <a:tc>
                  <a:txBody>
                    <a:bodyPr vert="horz" wrap="square"/>
                    <a:lstStyle/>
                    <a:p>
                      <a:pPr algn="ctr" fontAlgn="ctr"/>
                      <a:r>
                        <a:rPr lang="es-CO" sz="800" u="none" strike="noStrike">
                          <a:effectLst/>
                        </a:rPr>
                        <a:t>PTO49. COVIBA CALLE 78B</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94323518"/>
                  </a:ext>
                </a:extLst>
              </a:tr>
              <a:tr h="94735">
                <a:tc>
                  <a:txBody>
                    <a:bodyPr vert="horz" wrap="square"/>
                    <a:lstStyle/>
                    <a:p>
                      <a:pPr algn="ctr" fontAlgn="ctr"/>
                      <a:r>
                        <a:rPr lang="es-CO" sz="800" u="none" strike="noStrike">
                          <a:effectLst/>
                        </a:rPr>
                        <a:t>PTO50. SAN JUDAS CASA 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3634,7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84119935"/>
                  </a:ext>
                </a:extLst>
              </a:tr>
              <a:tr h="94735">
                <a:tc>
                  <a:txBody>
                    <a:bodyPr vert="horz" wrap="square"/>
                    <a:lstStyle/>
                    <a:p>
                      <a:pPr algn="ctr" fontAlgn="ctr"/>
                      <a:r>
                        <a:rPr lang="es-CO" sz="800" u="none" strike="noStrike">
                          <a:effectLst/>
                        </a:rPr>
                        <a:t>PTO51. COVIBA CALLE 79C</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3615,4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59919365"/>
                  </a:ext>
                </a:extLst>
              </a:tr>
              <a:tr h="94735">
                <a:tc>
                  <a:txBody>
                    <a:bodyPr vert="horz" wrap="square"/>
                    <a:lstStyle/>
                    <a:p>
                      <a:pPr algn="ctr" fontAlgn="ctr"/>
                      <a:r>
                        <a:rPr lang="es-CO" sz="800" u="none" strike="noStrike">
                          <a:effectLst/>
                        </a:rPr>
                        <a:t>PTO52. SANTA ISABEL I CRA 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4408,3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72068124"/>
                  </a:ext>
                </a:extLst>
              </a:tr>
              <a:tr h="94735">
                <a:tc>
                  <a:txBody>
                    <a:bodyPr vert="horz" wrap="square"/>
                    <a:lstStyle/>
                    <a:p>
                      <a:pPr algn="ctr" fontAlgn="ctr"/>
                      <a:r>
                        <a:rPr lang="es-CO" sz="800" u="none" strike="noStrike">
                          <a:effectLst/>
                        </a:rPr>
                        <a:t>PTO53. SANTA ISABEL I CRA 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1085,4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27053958"/>
                  </a:ext>
                </a:extLst>
              </a:tr>
              <a:tr h="94735">
                <a:tc>
                  <a:txBody>
                    <a:bodyPr vert="horz" wrap="square"/>
                    <a:lstStyle/>
                    <a:p>
                      <a:pPr algn="ctr" fontAlgn="ctr"/>
                      <a:r>
                        <a:rPr lang="es-CO" sz="800" u="none" strike="noStrike">
                          <a:effectLst/>
                        </a:rPr>
                        <a:t>PTO54. SANTA ISABEL I CRA 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27154382"/>
                  </a:ext>
                </a:extLst>
              </a:tr>
              <a:tr h="94735">
                <a:tc>
                  <a:txBody>
                    <a:bodyPr vert="horz" wrap="square"/>
                    <a:lstStyle/>
                    <a:p>
                      <a:pPr algn="ctr" fontAlgn="ctr"/>
                      <a:r>
                        <a:rPr lang="pt-BR" sz="800" u="none" strike="noStrike">
                          <a:effectLst/>
                        </a:rPr>
                        <a:t>PTO56. ALGARROBO I SANTA ISABEL</a:t>
                      </a:r>
                      <a:endParaRPr lang="pt-BR"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57456281"/>
                  </a:ext>
                </a:extLst>
              </a:tr>
              <a:tr h="94735">
                <a:tc>
                  <a:txBody>
                    <a:bodyPr vert="horz" wrap="square"/>
                    <a:lstStyle/>
                    <a:p>
                      <a:pPr algn="ctr" fontAlgn="ctr"/>
                      <a:r>
                        <a:rPr lang="es-CO" sz="800" u="none" strike="noStrike">
                          <a:effectLst/>
                        </a:rPr>
                        <a:t>PTO59. PUENTE COLINA DEL SUR BELEN 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2190,8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2190,8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44739655"/>
                  </a:ext>
                </a:extLst>
              </a:tr>
              <a:tr h="189470">
                <a:tc>
                  <a:txBody>
                    <a:bodyPr vert="horz" wrap="square"/>
                    <a:lstStyle/>
                    <a:p>
                      <a:pPr algn="ctr" fontAlgn="ctr"/>
                      <a:r>
                        <a:rPr lang="es-MX" sz="800" u="none" strike="noStrike">
                          <a:effectLst/>
                        </a:rPr>
                        <a:t>PTO61. CONVERGENTE 12 DE AGOSTO-22 MARZO PARTE BAJA - LA MANO DE DIOS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25457,1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16410,1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76010,7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76010,7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25457,1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23147,4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19878,0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16066,2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76010,7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16410,1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16579,1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76010,7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42329006"/>
                  </a:ext>
                </a:extLst>
              </a:tr>
              <a:tr h="94735">
                <a:tc>
                  <a:txBody>
                    <a:bodyPr vert="horz" wrap="square"/>
                    <a:lstStyle/>
                    <a:p>
                      <a:pPr algn="ctr" fontAlgn="ctr"/>
                      <a:r>
                        <a:rPr lang="es-MX" sz="800" u="none" strike="noStrike">
                          <a:effectLst/>
                        </a:rPr>
                        <a:t>PTO62. LA PAZ I (CRA 37A CON CALLE 75 ) PARQUE EL JARDIN</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10892,8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10892,8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6874,5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7408,9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6497,1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7408,9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26710121"/>
                  </a:ext>
                </a:extLst>
              </a:tr>
              <a:tr h="94735">
                <a:tc>
                  <a:txBody>
                    <a:bodyPr vert="horz" wrap="square"/>
                    <a:lstStyle/>
                    <a:p>
                      <a:pPr algn="ctr" fontAlgn="ctr"/>
                      <a:r>
                        <a:rPr lang="es-MX" sz="800" u="none" strike="noStrike">
                          <a:effectLst/>
                        </a:rPr>
                        <a:t>PTO63. LA PAZ III (CRA 37B CON CALLE 75 ) PARQUE EL JARDIN</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3013,0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3044,0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8594276"/>
                  </a:ext>
                </a:extLst>
              </a:tr>
              <a:tr h="189470">
                <a:tc>
                  <a:txBody>
                    <a:bodyPr vert="horz" wrap="square"/>
                    <a:lstStyle/>
                    <a:p>
                      <a:pPr algn="ctr" fontAlgn="ctr"/>
                      <a:r>
                        <a:rPr lang="es-MX" sz="800" u="none" strike="noStrike">
                          <a:effectLst/>
                        </a:rPr>
                        <a:t>PTO64. LA PAZ IV (CRA 37  CON CALLE 75A ) PREVIO ENTRADA BRISAS DE LA PAZ</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3644,7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3644,7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7765513"/>
                  </a:ext>
                </a:extLst>
              </a:tr>
            </a:tbl>
          </a:graphicData>
        </a:graphic>
      </p:graphicFrame>
    </p:spTree>
    <p:extLst>
      <p:ext uri="{BB962C8B-B14F-4D97-AF65-F5344CB8AC3E}">
        <p14:creationId xmlns:p14="http://schemas.microsoft.com/office/powerpoint/2010/main" val="2441571249"/>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9C8411C2-0F2E-41E0-9C48-953C8177B9CD}"/>
              </a:ext>
            </a:extLst>
          </p:cNvPr>
          <p:cNvGraphicFramePr>
            <a:graphicFrameLocks noGrp="1"/>
          </p:cNvGraphicFramePr>
          <p:nvPr>
            <p:extLst>
              <p:ext uri="{D42A27DB-BD31-4B8C-83A1-F6EECF244321}">
                <p14:modId xmlns:p14="http://schemas.microsoft.com/office/powerpoint/2010/main" val="3923576090"/>
              </p:ext>
            </p:extLst>
          </p:nvPr>
        </p:nvGraphicFramePr>
        <p:xfrm>
          <a:off x="385010" y="1169549"/>
          <a:ext cx="11229472" cy="5343539"/>
        </p:xfrm>
        <a:graphic>
          <a:graphicData uri="http://schemas.openxmlformats.org/drawingml/2006/table">
            <a:tbl>
              <a:tblPr>
                <a:tableStyleId>{BDBED569-4797-4DF1-A0F4-6AAB3CD982D8}</a:tableStyleId>
              </a:tblPr>
              <a:tblGrid>
                <a:gridCol w="2751450">
                  <a:extLst>
                    <a:ext uri="{9D8B030D-6E8A-4147-A177-3AD203B41FA5}">
                      <a16:colId xmlns:a16="http://schemas.microsoft.com/office/drawing/2014/main" val="2136949897"/>
                    </a:ext>
                  </a:extLst>
                </a:gridCol>
                <a:gridCol w="945284">
                  <a:extLst>
                    <a:ext uri="{9D8B030D-6E8A-4147-A177-3AD203B41FA5}">
                      <a16:colId xmlns:a16="http://schemas.microsoft.com/office/drawing/2014/main" val="1497130021"/>
                    </a:ext>
                  </a:extLst>
                </a:gridCol>
                <a:gridCol w="519062">
                  <a:extLst>
                    <a:ext uri="{9D8B030D-6E8A-4147-A177-3AD203B41FA5}">
                      <a16:colId xmlns:a16="http://schemas.microsoft.com/office/drawing/2014/main" val="1002340812"/>
                    </a:ext>
                  </a:extLst>
                </a:gridCol>
                <a:gridCol w="519062">
                  <a:extLst>
                    <a:ext uri="{9D8B030D-6E8A-4147-A177-3AD203B41FA5}">
                      <a16:colId xmlns:a16="http://schemas.microsoft.com/office/drawing/2014/main" val="1689779395"/>
                    </a:ext>
                  </a:extLst>
                </a:gridCol>
                <a:gridCol w="481082">
                  <a:extLst>
                    <a:ext uri="{9D8B030D-6E8A-4147-A177-3AD203B41FA5}">
                      <a16:colId xmlns:a16="http://schemas.microsoft.com/office/drawing/2014/main" val="35453341"/>
                    </a:ext>
                  </a:extLst>
                </a:gridCol>
                <a:gridCol w="443102">
                  <a:extLst>
                    <a:ext uri="{9D8B030D-6E8A-4147-A177-3AD203B41FA5}">
                      <a16:colId xmlns:a16="http://schemas.microsoft.com/office/drawing/2014/main" val="754534148"/>
                    </a:ext>
                  </a:extLst>
                </a:gridCol>
                <a:gridCol w="557043">
                  <a:extLst>
                    <a:ext uri="{9D8B030D-6E8A-4147-A177-3AD203B41FA5}">
                      <a16:colId xmlns:a16="http://schemas.microsoft.com/office/drawing/2014/main" val="3032269960"/>
                    </a:ext>
                  </a:extLst>
                </a:gridCol>
                <a:gridCol w="557043">
                  <a:extLst>
                    <a:ext uri="{9D8B030D-6E8A-4147-A177-3AD203B41FA5}">
                      <a16:colId xmlns:a16="http://schemas.microsoft.com/office/drawing/2014/main" val="964779581"/>
                    </a:ext>
                  </a:extLst>
                </a:gridCol>
                <a:gridCol w="557043">
                  <a:extLst>
                    <a:ext uri="{9D8B030D-6E8A-4147-A177-3AD203B41FA5}">
                      <a16:colId xmlns:a16="http://schemas.microsoft.com/office/drawing/2014/main" val="3523610080"/>
                    </a:ext>
                  </a:extLst>
                </a:gridCol>
                <a:gridCol w="557043">
                  <a:extLst>
                    <a:ext uri="{9D8B030D-6E8A-4147-A177-3AD203B41FA5}">
                      <a16:colId xmlns:a16="http://schemas.microsoft.com/office/drawing/2014/main" val="2555939278"/>
                    </a:ext>
                  </a:extLst>
                </a:gridCol>
                <a:gridCol w="557043">
                  <a:extLst>
                    <a:ext uri="{9D8B030D-6E8A-4147-A177-3AD203B41FA5}">
                      <a16:colId xmlns:a16="http://schemas.microsoft.com/office/drawing/2014/main" val="2845698154"/>
                    </a:ext>
                  </a:extLst>
                </a:gridCol>
                <a:gridCol w="557043">
                  <a:extLst>
                    <a:ext uri="{9D8B030D-6E8A-4147-A177-3AD203B41FA5}">
                      <a16:colId xmlns:a16="http://schemas.microsoft.com/office/drawing/2014/main" val="3499806462"/>
                    </a:ext>
                  </a:extLst>
                </a:gridCol>
                <a:gridCol w="557043">
                  <a:extLst>
                    <a:ext uri="{9D8B030D-6E8A-4147-A177-3AD203B41FA5}">
                      <a16:colId xmlns:a16="http://schemas.microsoft.com/office/drawing/2014/main" val="2020598292"/>
                    </a:ext>
                  </a:extLst>
                </a:gridCol>
                <a:gridCol w="557043">
                  <a:extLst>
                    <a:ext uri="{9D8B030D-6E8A-4147-A177-3AD203B41FA5}">
                      <a16:colId xmlns:a16="http://schemas.microsoft.com/office/drawing/2014/main" val="268023937"/>
                    </a:ext>
                  </a:extLst>
                </a:gridCol>
                <a:gridCol w="557043">
                  <a:extLst>
                    <a:ext uri="{9D8B030D-6E8A-4147-A177-3AD203B41FA5}">
                      <a16:colId xmlns:a16="http://schemas.microsoft.com/office/drawing/2014/main" val="1368548883"/>
                    </a:ext>
                  </a:extLst>
                </a:gridCol>
                <a:gridCol w="557043">
                  <a:extLst>
                    <a:ext uri="{9D8B030D-6E8A-4147-A177-3AD203B41FA5}">
                      <a16:colId xmlns:a16="http://schemas.microsoft.com/office/drawing/2014/main" val="971799168"/>
                    </a:ext>
                  </a:extLst>
                </a:gridCol>
              </a:tblGrid>
              <a:tr h="13318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78135385"/>
                  </a:ext>
                </a:extLst>
              </a:tr>
              <a:tr h="133189">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601342026"/>
                  </a:ext>
                </a:extLst>
              </a:tr>
              <a:tr h="133189">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95858434"/>
                  </a:ext>
                </a:extLst>
              </a:tr>
              <a:tr h="133189">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453748502"/>
                  </a:ext>
                </a:extLst>
              </a:tr>
              <a:tr h="260209">
                <a:tc>
                  <a:txBody>
                    <a:bodyPr vert="horz" wrap="square"/>
                    <a:lstStyle/>
                    <a:p>
                      <a:pPr algn="ctr" fontAlgn="ctr"/>
                      <a:r>
                        <a:rPr lang="es-CO" sz="800" u="none" strike="noStrike">
                          <a:effectLst/>
                        </a:rPr>
                        <a:t>PTO65. BRISAS DE LA PAZ 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30027825"/>
                  </a:ext>
                </a:extLst>
              </a:tr>
              <a:tr h="260209">
                <a:tc>
                  <a:txBody>
                    <a:bodyPr vert="horz" wrap="square"/>
                    <a:lstStyle/>
                    <a:p>
                      <a:pPr algn="ctr" fontAlgn="ctr"/>
                      <a:r>
                        <a:rPr lang="es-MX" sz="800" u="none" strike="noStrike">
                          <a:effectLst/>
                        </a:rPr>
                        <a:t>PTO66. 22 DE MARZO PPAL</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34193,6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18874,4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23790,1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23790,1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34193,6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26699,7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21579,8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23790,1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18874,4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19463,7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23790,1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03288291"/>
                  </a:ext>
                </a:extLst>
              </a:tr>
              <a:tr h="260209">
                <a:tc>
                  <a:txBody>
                    <a:bodyPr vert="horz" wrap="square"/>
                    <a:lstStyle/>
                    <a:p>
                      <a:pPr algn="ctr" fontAlgn="ctr"/>
                      <a:r>
                        <a:rPr lang="es-MX" sz="800" u="none" strike="noStrike">
                          <a:effectLst/>
                        </a:rPr>
                        <a:t>PTO69. ZONA DDE VERTIMIENTOS PUNTUALES ASENTAMIENTO BRISAS DEL ROSARIO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5168,3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64869139"/>
                  </a:ext>
                </a:extLst>
              </a:tr>
              <a:tr h="260209">
                <a:tc>
                  <a:txBody>
                    <a:bodyPr vert="horz" wrap="square"/>
                    <a:lstStyle/>
                    <a:p>
                      <a:pPr algn="ctr" fontAlgn="ctr"/>
                      <a:r>
                        <a:rPr lang="es-MX" sz="800" u="none" strike="noStrike">
                          <a:effectLst/>
                        </a:rPr>
                        <a:t>PTO73. CIUDADELA PIPATON DIAGONAL 74D CON CALLE 34 -04 II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5049,3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8454,5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8454,5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06356360"/>
                  </a:ext>
                </a:extLst>
              </a:tr>
              <a:tr h="260209">
                <a:tc>
                  <a:txBody>
                    <a:bodyPr vert="horz" wrap="square"/>
                    <a:lstStyle/>
                    <a:p>
                      <a:pPr algn="ctr" fontAlgn="ctr"/>
                      <a:r>
                        <a:rPr lang="es-MX" sz="800" u="none" strike="noStrike">
                          <a:effectLst/>
                        </a:rPr>
                        <a:t>PTO74. CIUDADELA PIPATON DIAGONAL 74D CON CALLE 34A -13</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19616,0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16845,3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13615,1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16002,8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13660,7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16002,8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34108613"/>
                  </a:ext>
                </a:extLst>
              </a:tr>
              <a:tr h="260209">
                <a:tc>
                  <a:txBody>
                    <a:bodyPr vert="horz" wrap="square"/>
                    <a:lstStyle/>
                    <a:p>
                      <a:pPr algn="ctr" fontAlgn="ctr"/>
                      <a:r>
                        <a:rPr lang="es-MX" sz="800" u="none" strike="noStrike">
                          <a:effectLst/>
                        </a:rPr>
                        <a:t>PTO75. CIUDADELA PIPATON DIAGONAL 74D CON CALLE 34 04 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2200,8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2200,8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95075473"/>
                  </a:ext>
                </a:extLst>
              </a:tr>
              <a:tr h="260209">
                <a:tc>
                  <a:txBody>
                    <a:bodyPr vert="horz" wrap="square"/>
                    <a:lstStyle/>
                    <a:p>
                      <a:pPr algn="ctr" fontAlgn="ctr"/>
                      <a:r>
                        <a:rPr lang="es-CO" sz="800" u="none" strike="noStrike">
                          <a:effectLst/>
                        </a:rPr>
                        <a:t>PTO76. CIUDDELA PIPATON CRA 34D # 75-04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17855,0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17855,0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28644074"/>
                  </a:ext>
                </a:extLst>
              </a:tr>
              <a:tr h="260209">
                <a:tc>
                  <a:txBody>
                    <a:bodyPr vert="horz" wrap="square"/>
                    <a:lstStyle/>
                    <a:p>
                      <a:pPr algn="ctr" fontAlgn="ctr"/>
                      <a:r>
                        <a:rPr lang="es-MX" sz="800" u="none" strike="noStrike">
                          <a:effectLst/>
                        </a:rPr>
                        <a:t>PTO77. CALLE 75 BIS # 34B-37 BARRIO VILLANUEVA 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23307559"/>
                  </a:ext>
                </a:extLst>
              </a:tr>
              <a:tr h="260209">
                <a:tc>
                  <a:txBody>
                    <a:bodyPr vert="horz" wrap="square"/>
                    <a:lstStyle/>
                    <a:p>
                      <a:pPr algn="ctr" fontAlgn="ctr"/>
                      <a:r>
                        <a:rPr lang="es-MX" sz="800" u="none" strike="noStrike">
                          <a:effectLst/>
                        </a:rPr>
                        <a:t>PTO78. CALLE 75 BIS A #C 34 -02 BRRIO VILLANUEVA II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2399,5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02977405"/>
                  </a:ext>
                </a:extLst>
              </a:tr>
              <a:tr h="260209">
                <a:tc>
                  <a:txBody>
                    <a:bodyPr vert="horz" wrap="square"/>
                    <a:lstStyle/>
                    <a:p>
                      <a:pPr algn="ctr" fontAlgn="ctr"/>
                      <a:r>
                        <a:rPr lang="es-MX" sz="800" u="none" strike="noStrike">
                          <a:effectLst/>
                        </a:rPr>
                        <a:t>PTO79. CALLE 75 BIS A #C 34 B-13 BRRIO VILLANUEVA III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6502,7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6502,7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6405,9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5501,1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6502,7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5051,5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5103,6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6502,7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79023192"/>
                  </a:ext>
                </a:extLst>
              </a:tr>
              <a:tr h="260209">
                <a:tc>
                  <a:txBody>
                    <a:bodyPr vert="horz" wrap="square"/>
                    <a:lstStyle/>
                    <a:p>
                      <a:pPr algn="ctr" fontAlgn="ctr"/>
                      <a:r>
                        <a:rPr lang="es-MX" sz="800" u="none" strike="noStrike">
                          <a:effectLst/>
                        </a:rPr>
                        <a:t>PTO82. DESCARGA FLUVIAL CON CONEXIONES SANITARIAS ERRADAS BARRIO 20 DE ENERO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398,3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47561962"/>
                  </a:ext>
                </a:extLst>
              </a:tr>
              <a:tr h="260209">
                <a:tc>
                  <a:txBody>
                    <a:bodyPr vert="horz" wrap="square"/>
                    <a:lstStyle/>
                    <a:p>
                      <a:pPr algn="ctr" fontAlgn="ctr"/>
                      <a:r>
                        <a:rPr lang="es-MX" sz="800" u="none" strike="noStrike">
                          <a:effectLst/>
                        </a:rPr>
                        <a:t>PTO83. 20 DE ENERO CALLE 76 CON CRA 24 FRENTE A LA CEIBA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7940,4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4431,4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7692618"/>
                  </a:ext>
                </a:extLst>
              </a:tr>
              <a:tr h="387230">
                <a:tc>
                  <a:txBody>
                    <a:bodyPr vert="horz" wrap="square"/>
                    <a:lstStyle/>
                    <a:p>
                      <a:pPr algn="ctr" fontAlgn="ctr"/>
                      <a:r>
                        <a:rPr lang="es-MX" sz="800" u="none" strike="noStrike">
                          <a:effectLst/>
                        </a:rPr>
                        <a:t>PTO84. ACENTAMIENTOS BRISAS DE ALTAMIRA CABILZENU. BELLOHORIZONTE Y MIRADORES DE LAS PALMAS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5814,9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5814,9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5287,3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3669,8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49083,8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5735,3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49083,8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20405124"/>
                  </a:ext>
                </a:extLst>
              </a:tr>
              <a:tr h="260209">
                <a:tc>
                  <a:txBody>
                    <a:bodyPr vert="horz" wrap="square"/>
                    <a:lstStyle/>
                    <a:p>
                      <a:pPr algn="ctr" fontAlgn="ctr"/>
                      <a:r>
                        <a:rPr lang="es-MX" sz="800" u="none" strike="noStrike">
                          <a:effectLst/>
                        </a:rPr>
                        <a:t>PTO85. CIUDADELA PIPATON CRA 34C 74A - 04</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1862,2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1862,2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41030488"/>
                  </a:ext>
                </a:extLst>
              </a:tr>
              <a:tr h="260209">
                <a:tc>
                  <a:txBody>
                    <a:bodyPr vert="horz" wrap="square"/>
                    <a:lstStyle/>
                    <a:p>
                      <a:pPr algn="ctr" fontAlgn="ctr"/>
                      <a:r>
                        <a:rPr lang="es-MX" sz="800" u="none" strike="noStrike">
                          <a:effectLst/>
                        </a:rPr>
                        <a:t>PTO86. PTAR COLINA DEL SUR - EFLUENTE</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88430282"/>
                  </a:ext>
                </a:extLst>
              </a:tr>
              <a:tr h="260209">
                <a:tc>
                  <a:txBody>
                    <a:bodyPr vert="horz" wrap="square"/>
                    <a:lstStyle/>
                    <a:p>
                      <a:pPr algn="ctr" fontAlgn="ctr"/>
                      <a:r>
                        <a:rPr lang="es-MX" sz="800" u="none" strike="noStrike">
                          <a:effectLst/>
                        </a:rPr>
                        <a:t>PTO87. LA CAMELIAS CRA 34</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10507,4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9023,3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4112,7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3426,6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4112,7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47864766"/>
                  </a:ext>
                </a:extLst>
              </a:tr>
              <a:tr h="260209">
                <a:tc>
                  <a:txBody>
                    <a:bodyPr vert="horz" wrap="square"/>
                    <a:lstStyle/>
                    <a:p>
                      <a:pPr algn="ctr" fontAlgn="ctr"/>
                      <a:r>
                        <a:rPr lang="es-MX" sz="800" u="none" strike="noStrike">
                          <a:effectLst/>
                        </a:rPr>
                        <a:t>PTO88. PENDIENTE POZO 624 CALLE 67 # 26-04</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26574,1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26574,1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24163,1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20750,1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16771,1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12019,5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6205,9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6269,8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6334,4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12019,5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91940287"/>
                  </a:ext>
                </a:extLst>
              </a:tr>
              <a:tr h="260209">
                <a:tc>
                  <a:txBody>
                    <a:bodyPr vert="horz" wrap="square"/>
                    <a:lstStyle/>
                    <a:p>
                      <a:pPr algn="ctr" fontAlgn="ctr"/>
                      <a:r>
                        <a:rPr lang="es-MX" sz="800" u="none" strike="noStrike">
                          <a:effectLst/>
                        </a:rPr>
                        <a:t>PTO89. CCRA34 DIAGONAL PUNTO 102 BAJO PUENTE DE LA TORA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68751659"/>
                  </a:ext>
                </a:extLst>
              </a:tr>
            </a:tbl>
          </a:graphicData>
        </a:graphic>
      </p:graphicFrame>
    </p:spTree>
    <p:extLst>
      <p:ext uri="{BB962C8B-B14F-4D97-AF65-F5344CB8AC3E}">
        <p14:creationId xmlns:p14="http://schemas.microsoft.com/office/powerpoint/2010/main" val="2785347076"/>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2140312B-0185-42E8-9159-18CB9698B61D}"/>
              </a:ext>
            </a:extLst>
          </p:cNvPr>
          <p:cNvGraphicFramePr>
            <a:graphicFrameLocks noGrp="1"/>
          </p:cNvGraphicFramePr>
          <p:nvPr>
            <p:extLst>
              <p:ext uri="{D42A27DB-BD31-4B8C-83A1-F6EECF244321}">
                <p14:modId xmlns:p14="http://schemas.microsoft.com/office/powerpoint/2010/main" val="718177356"/>
              </p:ext>
            </p:extLst>
          </p:nvPr>
        </p:nvGraphicFramePr>
        <p:xfrm>
          <a:off x="430042" y="1169549"/>
          <a:ext cx="11392989" cy="5256823"/>
        </p:xfrm>
        <a:graphic>
          <a:graphicData uri="http://schemas.openxmlformats.org/drawingml/2006/table">
            <a:tbl>
              <a:tblPr>
                <a:tableStyleId>{BDBED569-4797-4DF1-A0F4-6AAB3CD982D8}</a:tableStyleId>
              </a:tblPr>
              <a:tblGrid>
                <a:gridCol w="2791516">
                  <a:extLst>
                    <a:ext uri="{9D8B030D-6E8A-4147-A177-3AD203B41FA5}">
                      <a16:colId xmlns:a16="http://schemas.microsoft.com/office/drawing/2014/main" val="1404590469"/>
                    </a:ext>
                  </a:extLst>
                </a:gridCol>
                <a:gridCol w="959049">
                  <a:extLst>
                    <a:ext uri="{9D8B030D-6E8A-4147-A177-3AD203B41FA5}">
                      <a16:colId xmlns:a16="http://schemas.microsoft.com/office/drawing/2014/main" val="2893889593"/>
                    </a:ext>
                  </a:extLst>
                </a:gridCol>
                <a:gridCol w="526621">
                  <a:extLst>
                    <a:ext uri="{9D8B030D-6E8A-4147-A177-3AD203B41FA5}">
                      <a16:colId xmlns:a16="http://schemas.microsoft.com/office/drawing/2014/main" val="499606374"/>
                    </a:ext>
                  </a:extLst>
                </a:gridCol>
                <a:gridCol w="526621">
                  <a:extLst>
                    <a:ext uri="{9D8B030D-6E8A-4147-A177-3AD203B41FA5}">
                      <a16:colId xmlns:a16="http://schemas.microsoft.com/office/drawing/2014/main" val="2156089339"/>
                    </a:ext>
                  </a:extLst>
                </a:gridCol>
                <a:gridCol w="488087">
                  <a:extLst>
                    <a:ext uri="{9D8B030D-6E8A-4147-A177-3AD203B41FA5}">
                      <a16:colId xmlns:a16="http://schemas.microsoft.com/office/drawing/2014/main" val="3682317841"/>
                    </a:ext>
                  </a:extLst>
                </a:gridCol>
                <a:gridCol w="449555">
                  <a:extLst>
                    <a:ext uri="{9D8B030D-6E8A-4147-A177-3AD203B41FA5}">
                      <a16:colId xmlns:a16="http://schemas.microsoft.com/office/drawing/2014/main" val="566753534"/>
                    </a:ext>
                  </a:extLst>
                </a:gridCol>
                <a:gridCol w="565154">
                  <a:extLst>
                    <a:ext uri="{9D8B030D-6E8A-4147-A177-3AD203B41FA5}">
                      <a16:colId xmlns:a16="http://schemas.microsoft.com/office/drawing/2014/main" val="3585828586"/>
                    </a:ext>
                  </a:extLst>
                </a:gridCol>
                <a:gridCol w="565154">
                  <a:extLst>
                    <a:ext uri="{9D8B030D-6E8A-4147-A177-3AD203B41FA5}">
                      <a16:colId xmlns:a16="http://schemas.microsoft.com/office/drawing/2014/main" val="1554719613"/>
                    </a:ext>
                  </a:extLst>
                </a:gridCol>
                <a:gridCol w="565154">
                  <a:extLst>
                    <a:ext uri="{9D8B030D-6E8A-4147-A177-3AD203B41FA5}">
                      <a16:colId xmlns:a16="http://schemas.microsoft.com/office/drawing/2014/main" val="1737415327"/>
                    </a:ext>
                  </a:extLst>
                </a:gridCol>
                <a:gridCol w="565154">
                  <a:extLst>
                    <a:ext uri="{9D8B030D-6E8A-4147-A177-3AD203B41FA5}">
                      <a16:colId xmlns:a16="http://schemas.microsoft.com/office/drawing/2014/main" val="582287570"/>
                    </a:ext>
                  </a:extLst>
                </a:gridCol>
                <a:gridCol w="565154">
                  <a:extLst>
                    <a:ext uri="{9D8B030D-6E8A-4147-A177-3AD203B41FA5}">
                      <a16:colId xmlns:a16="http://schemas.microsoft.com/office/drawing/2014/main" val="761636470"/>
                    </a:ext>
                  </a:extLst>
                </a:gridCol>
                <a:gridCol w="565154">
                  <a:extLst>
                    <a:ext uri="{9D8B030D-6E8A-4147-A177-3AD203B41FA5}">
                      <a16:colId xmlns:a16="http://schemas.microsoft.com/office/drawing/2014/main" val="3258417638"/>
                    </a:ext>
                  </a:extLst>
                </a:gridCol>
                <a:gridCol w="565154">
                  <a:extLst>
                    <a:ext uri="{9D8B030D-6E8A-4147-A177-3AD203B41FA5}">
                      <a16:colId xmlns:a16="http://schemas.microsoft.com/office/drawing/2014/main" val="2447194996"/>
                    </a:ext>
                  </a:extLst>
                </a:gridCol>
                <a:gridCol w="565154">
                  <a:extLst>
                    <a:ext uri="{9D8B030D-6E8A-4147-A177-3AD203B41FA5}">
                      <a16:colId xmlns:a16="http://schemas.microsoft.com/office/drawing/2014/main" val="907138998"/>
                    </a:ext>
                  </a:extLst>
                </a:gridCol>
                <a:gridCol w="565154">
                  <a:extLst>
                    <a:ext uri="{9D8B030D-6E8A-4147-A177-3AD203B41FA5}">
                      <a16:colId xmlns:a16="http://schemas.microsoft.com/office/drawing/2014/main" val="849886014"/>
                    </a:ext>
                  </a:extLst>
                </a:gridCol>
                <a:gridCol w="565154">
                  <a:extLst>
                    <a:ext uri="{9D8B030D-6E8A-4147-A177-3AD203B41FA5}">
                      <a16:colId xmlns:a16="http://schemas.microsoft.com/office/drawing/2014/main" val="4157626708"/>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824360578"/>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662212725"/>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2779100"/>
                  </a:ext>
                </a:extLst>
              </a:tr>
              <a:tr h="0">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862108793"/>
                  </a:ext>
                </a:extLst>
              </a:tr>
              <a:tr h="94735">
                <a:tc>
                  <a:txBody>
                    <a:bodyPr vert="horz" wrap="square"/>
                    <a:lstStyle/>
                    <a:p>
                      <a:pPr algn="ctr" fontAlgn="ctr"/>
                      <a:r>
                        <a:rPr lang="es-CO" sz="800" u="none" strike="noStrike">
                          <a:effectLst/>
                        </a:rPr>
                        <a:t>PTO90. CAÑO CAMELIAS PUENTE POSTOBON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51111527"/>
                  </a:ext>
                </a:extLst>
              </a:tr>
              <a:tr h="94735">
                <a:tc>
                  <a:txBody>
                    <a:bodyPr vert="horz" wrap="square"/>
                    <a:lstStyle/>
                    <a:p>
                      <a:pPr algn="ctr" fontAlgn="ctr"/>
                      <a:r>
                        <a:rPr lang="es-CO" sz="800" u="none" strike="noStrike">
                          <a:effectLst/>
                        </a:rPr>
                        <a:t>PTO91. CRA31#61-08 FLORESTA BAJA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42760618"/>
                  </a:ext>
                </a:extLst>
              </a:tr>
              <a:tr h="94735">
                <a:tc>
                  <a:txBody>
                    <a:bodyPr vert="horz" wrap="square"/>
                    <a:lstStyle/>
                    <a:p>
                      <a:pPr algn="ctr" fontAlgn="ctr"/>
                      <a:r>
                        <a:rPr lang="es-MX" sz="800" u="none" strike="noStrike">
                          <a:effectLst/>
                        </a:rPr>
                        <a:t>PTO92. CAMELIAS CRA 31A CON CALLE 62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4212,3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4212,3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40243679"/>
                  </a:ext>
                </a:extLst>
              </a:tr>
              <a:tr h="94735">
                <a:tc>
                  <a:txBody>
                    <a:bodyPr vert="horz" wrap="square"/>
                    <a:lstStyle/>
                    <a:p>
                      <a:pPr algn="ctr" fontAlgn="ctr"/>
                      <a:r>
                        <a:rPr lang="es-MX" sz="800" u="none" strike="noStrike">
                          <a:effectLst/>
                        </a:rPr>
                        <a:t>PTO93. CAMELIAS CRA 31A CON CALLE 65</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80108715"/>
                  </a:ext>
                </a:extLst>
              </a:tr>
              <a:tr h="94735">
                <a:tc>
                  <a:txBody>
                    <a:bodyPr vert="horz" wrap="square"/>
                    <a:lstStyle/>
                    <a:p>
                      <a:pPr algn="ctr" fontAlgn="ctr"/>
                      <a:r>
                        <a:rPr lang="es-MX" sz="800" u="none" strike="noStrike">
                          <a:effectLst/>
                        </a:rPr>
                        <a:t>PTO94. CIRCUNVALAR CALLE 64 CON CRA 31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2151,0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2151,0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17305106"/>
                  </a:ext>
                </a:extLst>
              </a:tr>
              <a:tr h="94735">
                <a:tc>
                  <a:txBody>
                    <a:bodyPr vert="horz" wrap="square"/>
                    <a:lstStyle/>
                    <a:p>
                      <a:pPr algn="ctr" fontAlgn="ctr"/>
                      <a:r>
                        <a:rPr lang="es-CO" sz="800" u="none" strike="noStrike">
                          <a:effectLst/>
                        </a:rPr>
                        <a:t>PTO95. VERTIMIENTO SLUMBERGER CRA 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8531,7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7326,6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5921,7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836,5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2815,4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836,5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20404493"/>
                  </a:ext>
                </a:extLst>
              </a:tr>
              <a:tr h="189470">
                <a:tc>
                  <a:txBody>
                    <a:bodyPr vert="horz" wrap="square"/>
                    <a:lstStyle/>
                    <a:p>
                      <a:pPr algn="ctr" fontAlgn="ctr"/>
                      <a:r>
                        <a:rPr lang="es-MX" sz="800" u="none" strike="noStrike">
                          <a:effectLst/>
                        </a:rPr>
                        <a:t>PTO96. VERTIMIENTOS PUNTUALES PUENTE POLICIA HASTA CIENAGA- COMUNICA CON VILLA LUZ</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40738350"/>
                  </a:ext>
                </a:extLst>
              </a:tr>
              <a:tr h="94735">
                <a:tc>
                  <a:txBody>
                    <a:bodyPr vert="horz" wrap="square"/>
                    <a:lstStyle/>
                    <a:p>
                      <a:pPr algn="ctr" fontAlgn="ctr"/>
                      <a:r>
                        <a:rPr lang="es-MX" sz="800" u="none" strike="noStrike">
                          <a:effectLst/>
                        </a:rPr>
                        <a:t>PTO97. FLORESTA BAJA CALLE 69 # 28-03 (CERCA HOTEL)</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2011,6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2011,6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13995162"/>
                  </a:ext>
                </a:extLst>
              </a:tr>
              <a:tr h="94735">
                <a:tc>
                  <a:txBody>
                    <a:bodyPr vert="horz" wrap="square"/>
                    <a:lstStyle/>
                    <a:p>
                      <a:pPr algn="ctr" fontAlgn="ctr"/>
                      <a:r>
                        <a:rPr lang="es-CO" sz="800" u="none" strike="noStrike">
                          <a:effectLst/>
                        </a:rPr>
                        <a:t>PTO98. VERTIMIENTO PUNTUAL PUENTE LA TORA II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55590870"/>
                  </a:ext>
                </a:extLst>
              </a:tr>
              <a:tr h="94735">
                <a:tc>
                  <a:txBody>
                    <a:bodyPr vert="horz" wrap="square"/>
                    <a:lstStyle/>
                    <a:p>
                      <a:pPr algn="ctr" fontAlgn="ctr"/>
                      <a:r>
                        <a:rPr lang="es-MX" sz="800" u="none" strike="noStrike">
                          <a:effectLst/>
                        </a:rPr>
                        <a:t>PTO99. LOS PINOS I CRA 28#36-02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42015576"/>
                  </a:ext>
                </a:extLst>
              </a:tr>
              <a:tr h="94735">
                <a:tc>
                  <a:txBody>
                    <a:bodyPr vert="horz" wrap="square"/>
                    <a:lstStyle/>
                    <a:p>
                      <a:pPr algn="ctr" fontAlgn="ctr"/>
                      <a:r>
                        <a:rPr lang="es-CO" sz="800" u="none" strike="noStrike">
                          <a:effectLst/>
                        </a:rPr>
                        <a:t>PUENTE ESCUELA LA CANDELARIA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2380,0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2380,0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63116793"/>
                  </a:ext>
                </a:extLst>
              </a:tr>
              <a:tr h="189470">
                <a:tc>
                  <a:txBody>
                    <a:bodyPr vert="horz" wrap="square"/>
                    <a:lstStyle/>
                    <a:p>
                      <a:pPr algn="ctr" fontAlgn="ctr"/>
                      <a:r>
                        <a:rPr lang="es-MX" sz="800" u="none" strike="noStrike">
                          <a:effectLst/>
                        </a:rPr>
                        <a:t>PUNTO UBICADO BARRIO PROGRESO METROS DELANTE DEL PUNTO 120.(CALLE 52)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48684756"/>
                  </a:ext>
                </a:extLst>
              </a:tr>
              <a:tr h="94735">
                <a:tc>
                  <a:txBody>
                    <a:bodyPr vert="horz" wrap="square"/>
                    <a:lstStyle/>
                    <a:p>
                      <a:pPr algn="ctr" fontAlgn="ctr"/>
                      <a:r>
                        <a:rPr lang="es-CO" sz="800" u="none" strike="noStrike">
                          <a:effectLst/>
                        </a:rPr>
                        <a:t>RAFAEL RANGEL 1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27917,9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9011,1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7448,7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7448,7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27917,9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25384,9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21799,4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17619,1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7448,7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9011,1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9103,9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9197,6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7448,7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54356169"/>
                  </a:ext>
                </a:extLst>
              </a:tr>
              <a:tr h="94735">
                <a:tc>
                  <a:txBody>
                    <a:bodyPr vert="horz" wrap="square"/>
                    <a:lstStyle/>
                    <a:p>
                      <a:pPr algn="ctr" fontAlgn="ctr"/>
                      <a:r>
                        <a:rPr lang="es-CO" sz="800" u="none" strike="noStrike">
                          <a:effectLst/>
                        </a:rPr>
                        <a:t>RAFAEL RANGEL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69706999"/>
                  </a:ext>
                </a:extLst>
              </a:tr>
              <a:tr h="94735">
                <a:tc>
                  <a:txBody>
                    <a:bodyPr vert="horz" wrap="square"/>
                    <a:lstStyle/>
                    <a:p>
                      <a:pPr algn="ctr" fontAlgn="ctr"/>
                      <a:r>
                        <a:rPr lang="es-CO" sz="800" u="none" strike="noStrike">
                          <a:effectLst/>
                        </a:rPr>
                        <a:t>ROUND POINT FERTICOL I. NUEVA ESPERANZA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3754,2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50119558"/>
                  </a:ext>
                </a:extLst>
              </a:tr>
              <a:tr h="94735">
                <a:tc>
                  <a:txBody>
                    <a:bodyPr vert="horz" wrap="square"/>
                    <a:lstStyle/>
                    <a:p>
                      <a:pPr algn="ctr" fontAlgn="ctr"/>
                      <a:r>
                        <a:rPr lang="es-CO" sz="800" u="none" strike="noStrike">
                          <a:effectLst/>
                        </a:rPr>
                        <a:t>ROUND POINT FERTICOL II. NUEVA ESPERANZA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61220617"/>
                  </a:ext>
                </a:extLst>
              </a:tr>
              <a:tr h="94735">
                <a:tc>
                  <a:txBody>
                    <a:bodyPr vert="horz" wrap="square"/>
                    <a:lstStyle/>
                    <a:p>
                      <a:pPr algn="ctr" fontAlgn="ctr"/>
                      <a:r>
                        <a:rPr lang="es-CO" sz="800" u="none" strike="noStrike">
                          <a:effectLst/>
                        </a:rPr>
                        <a:t>SANTA ANA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9002,2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9002,2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7029,2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5681,3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72264267"/>
                  </a:ext>
                </a:extLst>
              </a:tr>
              <a:tr h="94735">
                <a:tc>
                  <a:txBody>
                    <a:bodyPr vert="horz" wrap="square"/>
                    <a:lstStyle/>
                    <a:p>
                      <a:pPr algn="ctr" fontAlgn="ctr"/>
                      <a:r>
                        <a:rPr lang="es-CO" sz="800" u="none" strike="noStrike">
                          <a:effectLst/>
                        </a:rPr>
                        <a:t>SIMÓN BOLIVAR (CLL 45)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7692,1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6994,2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6006,3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4262,1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3463,5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4262,1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71682403"/>
                  </a:ext>
                </a:extLst>
              </a:tr>
              <a:tr h="94735">
                <a:tc>
                  <a:txBody>
                    <a:bodyPr vert="horz" wrap="square"/>
                    <a:lstStyle/>
                    <a:p>
                      <a:pPr algn="ctr" fontAlgn="ctr"/>
                      <a:r>
                        <a:rPr lang="es-CO" sz="800" u="none" strike="noStrike">
                          <a:effectLst/>
                        </a:rPr>
                        <a:t>SIMÓN BOLÍVAR CANCHA FUTBOL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2419,8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2419,8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2419,8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2056,8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2419,8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77382708"/>
                  </a:ext>
                </a:extLst>
              </a:tr>
            </a:tbl>
          </a:graphicData>
        </a:graphic>
      </p:graphicFrame>
    </p:spTree>
    <p:extLst>
      <p:ext uri="{BB962C8B-B14F-4D97-AF65-F5344CB8AC3E}">
        <p14:creationId xmlns:p14="http://schemas.microsoft.com/office/powerpoint/2010/main" val="1713966011"/>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36A95BC4-5413-4FFC-A1B5-26A95CFA42A6}"/>
              </a:ext>
            </a:extLst>
          </p:cNvPr>
          <p:cNvGraphicFramePr>
            <a:graphicFrameLocks noGrp="1"/>
          </p:cNvGraphicFramePr>
          <p:nvPr>
            <p:extLst>
              <p:ext uri="{D42A27DB-BD31-4B8C-83A1-F6EECF244321}">
                <p14:modId xmlns:p14="http://schemas.microsoft.com/office/powerpoint/2010/main" val="2311405670"/>
              </p:ext>
            </p:extLst>
          </p:nvPr>
        </p:nvGraphicFramePr>
        <p:xfrm>
          <a:off x="308809" y="1178190"/>
          <a:ext cx="11466100" cy="5083154"/>
        </p:xfrm>
        <a:graphic>
          <a:graphicData uri="http://schemas.openxmlformats.org/drawingml/2006/table">
            <a:tbl>
              <a:tblPr>
                <a:tableStyleId>{BDBED569-4797-4DF1-A0F4-6AAB3CD982D8}</a:tableStyleId>
              </a:tblPr>
              <a:tblGrid>
                <a:gridCol w="2809429">
                  <a:extLst>
                    <a:ext uri="{9D8B030D-6E8A-4147-A177-3AD203B41FA5}">
                      <a16:colId xmlns:a16="http://schemas.microsoft.com/office/drawing/2014/main" val="2496624262"/>
                    </a:ext>
                  </a:extLst>
                </a:gridCol>
                <a:gridCol w="965203">
                  <a:extLst>
                    <a:ext uri="{9D8B030D-6E8A-4147-A177-3AD203B41FA5}">
                      <a16:colId xmlns:a16="http://schemas.microsoft.com/office/drawing/2014/main" val="2284723616"/>
                    </a:ext>
                  </a:extLst>
                </a:gridCol>
                <a:gridCol w="530000">
                  <a:extLst>
                    <a:ext uri="{9D8B030D-6E8A-4147-A177-3AD203B41FA5}">
                      <a16:colId xmlns:a16="http://schemas.microsoft.com/office/drawing/2014/main" val="2876419717"/>
                    </a:ext>
                  </a:extLst>
                </a:gridCol>
                <a:gridCol w="530000">
                  <a:extLst>
                    <a:ext uri="{9D8B030D-6E8A-4147-A177-3AD203B41FA5}">
                      <a16:colId xmlns:a16="http://schemas.microsoft.com/office/drawing/2014/main" val="1231321493"/>
                    </a:ext>
                  </a:extLst>
                </a:gridCol>
                <a:gridCol w="491219">
                  <a:extLst>
                    <a:ext uri="{9D8B030D-6E8A-4147-A177-3AD203B41FA5}">
                      <a16:colId xmlns:a16="http://schemas.microsoft.com/office/drawing/2014/main" val="3791393188"/>
                    </a:ext>
                  </a:extLst>
                </a:gridCol>
                <a:gridCol w="452439">
                  <a:extLst>
                    <a:ext uri="{9D8B030D-6E8A-4147-A177-3AD203B41FA5}">
                      <a16:colId xmlns:a16="http://schemas.microsoft.com/office/drawing/2014/main" val="2370773032"/>
                    </a:ext>
                  </a:extLst>
                </a:gridCol>
                <a:gridCol w="568781">
                  <a:extLst>
                    <a:ext uri="{9D8B030D-6E8A-4147-A177-3AD203B41FA5}">
                      <a16:colId xmlns:a16="http://schemas.microsoft.com/office/drawing/2014/main" val="2116465538"/>
                    </a:ext>
                  </a:extLst>
                </a:gridCol>
                <a:gridCol w="568781">
                  <a:extLst>
                    <a:ext uri="{9D8B030D-6E8A-4147-A177-3AD203B41FA5}">
                      <a16:colId xmlns:a16="http://schemas.microsoft.com/office/drawing/2014/main" val="2308684470"/>
                    </a:ext>
                  </a:extLst>
                </a:gridCol>
                <a:gridCol w="568781">
                  <a:extLst>
                    <a:ext uri="{9D8B030D-6E8A-4147-A177-3AD203B41FA5}">
                      <a16:colId xmlns:a16="http://schemas.microsoft.com/office/drawing/2014/main" val="501166038"/>
                    </a:ext>
                  </a:extLst>
                </a:gridCol>
                <a:gridCol w="568781">
                  <a:extLst>
                    <a:ext uri="{9D8B030D-6E8A-4147-A177-3AD203B41FA5}">
                      <a16:colId xmlns:a16="http://schemas.microsoft.com/office/drawing/2014/main" val="185994487"/>
                    </a:ext>
                  </a:extLst>
                </a:gridCol>
                <a:gridCol w="568781">
                  <a:extLst>
                    <a:ext uri="{9D8B030D-6E8A-4147-A177-3AD203B41FA5}">
                      <a16:colId xmlns:a16="http://schemas.microsoft.com/office/drawing/2014/main" val="3406227140"/>
                    </a:ext>
                  </a:extLst>
                </a:gridCol>
                <a:gridCol w="568781">
                  <a:extLst>
                    <a:ext uri="{9D8B030D-6E8A-4147-A177-3AD203B41FA5}">
                      <a16:colId xmlns:a16="http://schemas.microsoft.com/office/drawing/2014/main" val="2401669444"/>
                    </a:ext>
                  </a:extLst>
                </a:gridCol>
                <a:gridCol w="568781">
                  <a:extLst>
                    <a:ext uri="{9D8B030D-6E8A-4147-A177-3AD203B41FA5}">
                      <a16:colId xmlns:a16="http://schemas.microsoft.com/office/drawing/2014/main" val="3438885604"/>
                    </a:ext>
                  </a:extLst>
                </a:gridCol>
                <a:gridCol w="568781">
                  <a:extLst>
                    <a:ext uri="{9D8B030D-6E8A-4147-A177-3AD203B41FA5}">
                      <a16:colId xmlns:a16="http://schemas.microsoft.com/office/drawing/2014/main" val="3280404507"/>
                    </a:ext>
                  </a:extLst>
                </a:gridCol>
                <a:gridCol w="568781">
                  <a:extLst>
                    <a:ext uri="{9D8B030D-6E8A-4147-A177-3AD203B41FA5}">
                      <a16:colId xmlns:a16="http://schemas.microsoft.com/office/drawing/2014/main" val="1256560401"/>
                    </a:ext>
                  </a:extLst>
                </a:gridCol>
                <a:gridCol w="568781">
                  <a:extLst>
                    <a:ext uri="{9D8B030D-6E8A-4147-A177-3AD203B41FA5}">
                      <a16:colId xmlns:a16="http://schemas.microsoft.com/office/drawing/2014/main" val="3935269040"/>
                    </a:ext>
                  </a:extLst>
                </a:gridCol>
              </a:tblGrid>
              <a:tr h="144356">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646325068"/>
                  </a:ext>
                </a:extLst>
              </a:tr>
              <a:tr h="144356">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4158560173"/>
                  </a:ext>
                </a:extLst>
              </a:tr>
              <a:tr h="144356">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32979572"/>
                  </a:ext>
                </a:extLst>
              </a:tr>
              <a:tr h="144356">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535404789"/>
                  </a:ext>
                </a:extLst>
              </a:tr>
              <a:tr h="282026">
                <a:tc>
                  <a:txBody>
                    <a:bodyPr vert="horz" wrap="square"/>
                    <a:lstStyle/>
                    <a:p>
                      <a:pPr algn="ctr" fontAlgn="ctr"/>
                      <a:r>
                        <a:rPr lang="es-CO" sz="800" u="none" strike="noStrike">
                          <a:effectLst/>
                        </a:rPr>
                        <a:t>SIMÓN BOLIVAR LA OREJA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73047519"/>
                  </a:ext>
                </a:extLst>
              </a:tr>
              <a:tr h="282026">
                <a:tc>
                  <a:txBody>
                    <a:bodyPr vert="horz" wrap="square"/>
                    <a:lstStyle/>
                    <a:p>
                      <a:pPr algn="ctr" fontAlgn="ctr"/>
                      <a:r>
                        <a:rPr lang="es-MX" sz="800" u="none" strike="noStrike">
                          <a:effectLst/>
                        </a:rPr>
                        <a:t>TRANSVERSAL 35" CON 448 MIRAFLORES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537,7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537,7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97907406"/>
                  </a:ext>
                </a:extLst>
              </a:tr>
              <a:tr h="282026">
                <a:tc>
                  <a:txBody>
                    <a:bodyPr vert="horz" wrap="square"/>
                    <a:lstStyle/>
                    <a:p>
                      <a:pPr algn="ctr" fontAlgn="ctr"/>
                      <a:r>
                        <a:rPr lang="es-CO" sz="800" u="none" strike="noStrike">
                          <a:effectLst/>
                        </a:rPr>
                        <a:t>VERTIMIENTO PUNTUAL CRA 34 PUENTE LA TORA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75356815"/>
                  </a:ext>
                </a:extLst>
              </a:tr>
              <a:tr h="282026">
                <a:tc>
                  <a:txBody>
                    <a:bodyPr vert="horz" wrap="square"/>
                    <a:lstStyle/>
                    <a:p>
                      <a:pPr algn="ctr" fontAlgn="ctr"/>
                      <a:r>
                        <a:rPr lang="es-MX" sz="800" u="none" strike="noStrike">
                          <a:effectLst/>
                        </a:rPr>
                        <a:t>VILLA OLIMPICA DE BUENAVISTA (ASENTAMIENTO)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83053,4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83053,4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75518,0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64851,4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52415,5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31696,9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27675,2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27960,2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31696,9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18436824"/>
                  </a:ext>
                </a:extLst>
              </a:tr>
              <a:tr h="282026">
                <a:tc>
                  <a:txBody>
                    <a:bodyPr vert="horz" wrap="square"/>
                    <a:lstStyle/>
                    <a:p>
                      <a:pPr algn="ctr" fontAlgn="ctr"/>
                      <a:r>
                        <a:rPr lang="es-CO" sz="800" u="none" strike="noStrike">
                          <a:effectLst/>
                        </a:rPr>
                        <a:t>ZONA DE DESCARGAS DIRECTAS ASENTAMIENTO NAPOLES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3011,2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30323080"/>
                  </a:ext>
                </a:extLst>
              </a:tr>
              <a:tr h="282026">
                <a:tc>
                  <a:txBody>
                    <a:bodyPr vert="horz" wrap="square"/>
                    <a:lstStyle/>
                    <a:p>
                      <a:pPr algn="ctr" fontAlgn="ctr"/>
                      <a:r>
                        <a:rPr lang="es-CO" sz="800" u="none" strike="noStrike">
                          <a:effectLst/>
                        </a:rPr>
                        <a:t>ZONA DE DESCARGAS DIRECTAS VILLARELIS II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51714803"/>
                  </a:ext>
                </a:extLst>
              </a:tr>
              <a:tr h="419696">
                <a:tc>
                  <a:txBody>
                    <a:bodyPr vert="horz" wrap="square"/>
                    <a:lstStyle/>
                    <a:p>
                      <a:pPr algn="ctr" fontAlgn="ctr"/>
                      <a:r>
                        <a:rPr lang="es-MX" sz="800" u="none" strike="noStrike">
                          <a:effectLst/>
                        </a:rPr>
                        <a:t>ZONA DE VERTIMIENTO PUNTUALES ASENTAMIENTO POR LA CHANCHA (MINAS DEL PARAISO-CORALES)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3725,6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01992199"/>
                  </a:ext>
                </a:extLst>
              </a:tr>
              <a:tr h="419696">
                <a:tc>
                  <a:txBody>
                    <a:bodyPr vert="horz" wrap="square"/>
                    <a:lstStyle/>
                    <a:p>
                      <a:pPr algn="ctr" fontAlgn="ctr"/>
                      <a:r>
                        <a:rPr lang="es-MX" sz="800" u="none" strike="noStrike">
                          <a:effectLst/>
                        </a:rPr>
                        <a:t>ZONA DE VERTIMIENTOS PUNTUALES ARTESANALES PARQUE EL PARAISO ASENTAMIENTO LAS PALMAS.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4314,7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29426,4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4314,7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4404,0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29426,4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07544032"/>
                  </a:ext>
                </a:extLst>
              </a:tr>
              <a:tr h="282026">
                <a:tc>
                  <a:txBody>
                    <a:bodyPr vert="horz" wrap="square"/>
                    <a:lstStyle/>
                    <a:p>
                      <a:pPr algn="ctr" fontAlgn="ctr"/>
                      <a:r>
                        <a:rPr lang="es-MX" sz="800" u="none" strike="noStrike">
                          <a:effectLst/>
                        </a:rPr>
                        <a:t>ZONA DESCARGA I ASENTAMIENTOS POZO SIETE-BENDICION DE DIOS Y LA JUVENTUD</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9288726"/>
                  </a:ext>
                </a:extLst>
              </a:tr>
              <a:tr h="282026">
                <a:tc>
                  <a:txBody>
                    <a:bodyPr vert="horz" wrap="square"/>
                    <a:lstStyle/>
                    <a:p>
                      <a:pPr algn="ctr" fontAlgn="ctr"/>
                      <a:r>
                        <a:rPr lang="es-MX" sz="800" u="none" strike="noStrike">
                          <a:effectLst/>
                        </a:rPr>
                        <a:t>ZONA DESCARGA II ASENTAMIENTOS POZO SIETE-BENDICION DE DIOS Y LA JUVENTUD</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2609,0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2609,0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86090953"/>
                  </a:ext>
                </a:extLst>
              </a:tr>
              <a:tr h="282026">
                <a:tc>
                  <a:txBody>
                    <a:bodyPr vert="horz" wrap="square"/>
                    <a:lstStyle/>
                    <a:p>
                      <a:pPr algn="ctr" fontAlgn="ctr"/>
                      <a:r>
                        <a:rPr lang="es-CO" sz="800" u="none" strike="noStrike">
                          <a:effectLst/>
                        </a:rPr>
                        <a:t>CASCO URBANO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CARMEN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15973,6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6845,8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12009,6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12009,6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15973,6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14524,3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12472,8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12009,6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6845,8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6916,3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12009,6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66598458"/>
                  </a:ext>
                </a:extLst>
              </a:tr>
              <a:tr h="282026">
                <a:tc>
                  <a:txBody>
                    <a:bodyPr vert="horz" wrap="square"/>
                    <a:lstStyle/>
                    <a:p>
                      <a:pPr algn="ctr" fontAlgn="ctr"/>
                      <a:r>
                        <a:rPr lang="es-CO" sz="800" u="none" strike="noStrike">
                          <a:effectLst/>
                        </a:rPr>
                        <a:t>El 27 (PTAR)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CARMEN DE CHUCURI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09458124"/>
                  </a:ext>
                </a:extLst>
              </a:tr>
              <a:tr h="282026">
                <a:tc>
                  <a:txBody>
                    <a:bodyPr vert="horz" wrap="square"/>
                    <a:lstStyle/>
                    <a:p>
                      <a:pPr algn="ctr" fontAlgn="ctr"/>
                      <a:r>
                        <a:rPr lang="es-CO" sz="800" u="none" strike="noStrike">
                          <a:effectLst/>
                        </a:rPr>
                        <a:t>santo domingo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CARMEN DE CHUCURI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4351,7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3575,3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3612,1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4351,7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76089500"/>
                  </a:ext>
                </a:extLst>
              </a:tr>
              <a:tr h="282026">
                <a:tc>
                  <a:txBody>
                    <a:bodyPr vert="horz" wrap="square"/>
                    <a:lstStyle/>
                    <a:p>
                      <a:pPr algn="ctr" fontAlgn="ctr"/>
                      <a:r>
                        <a:rPr lang="es-CO" sz="800" u="none" strike="noStrike">
                          <a:effectLst/>
                        </a:rPr>
                        <a:t>Centenario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CARMEN DE CHUCURI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4247,2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4247,2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31475543"/>
                  </a:ext>
                </a:extLst>
              </a:tr>
              <a:tr h="282026">
                <a:tc>
                  <a:txBody>
                    <a:bodyPr vert="horz" wrap="square"/>
                    <a:lstStyle/>
                    <a:p>
                      <a:pPr algn="ctr" fontAlgn="ctr"/>
                      <a:r>
                        <a:rPr lang="es-CO" sz="800" u="none" strike="noStrike">
                          <a:effectLst/>
                        </a:rPr>
                        <a:t>Angosturas (PTAR)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CARMEN DE CHUCURI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70146428"/>
                  </a:ext>
                </a:extLst>
              </a:tr>
            </a:tbl>
          </a:graphicData>
        </a:graphic>
      </p:graphicFrame>
    </p:spTree>
    <p:extLst>
      <p:ext uri="{BB962C8B-B14F-4D97-AF65-F5344CB8AC3E}">
        <p14:creationId xmlns:p14="http://schemas.microsoft.com/office/powerpoint/2010/main" val="127297576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D8629FD-D8EA-43B4-8251-DCBF1D1CB4CE}"/>
              </a:ext>
            </a:extLst>
          </p:cNvPr>
          <p:cNvSpPr txBox="1">
            <a:spLocks noChangeArrowheads="1"/>
          </p:cNvSpPr>
          <p:nvPr/>
        </p:nvSpPr>
        <p:spPr bwMode="auto">
          <a:xfrm>
            <a:off x="4657565" y="478385"/>
            <a:ext cx="8208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3600" b="1"/>
              <a:t>CICLO DE LA TASA RETRIBUTIVA</a:t>
            </a:r>
          </a:p>
        </p:txBody>
      </p:sp>
      <p:pic>
        <p:nvPicPr>
          <p:cNvPr id="7" name="Imagen 6">
            <a:extLst>
              <a:ext uri="{FF2B5EF4-FFF2-40B4-BE49-F238E27FC236}">
                <a16:creationId xmlns:a16="http://schemas.microsoft.com/office/drawing/2014/main" id="{12670708-6AA9-4CC9-B749-2357B27D94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pic>
        <p:nvPicPr>
          <p:cNvPr id="2" name="Imagen 1">
            <a:extLst>
              <a:ext uri="{FF2B5EF4-FFF2-40B4-BE49-F238E27FC236}">
                <a16:creationId xmlns:a16="http://schemas.microsoft.com/office/drawing/2014/main" id="{28516042-3F34-4998-9C96-B37C48F9E524}"/>
              </a:ext>
            </a:extLst>
          </p:cNvPr>
          <p:cNvPicPr>
            <a:picLocks noChangeAspect="1"/>
          </p:cNvPicPr>
          <p:nvPr/>
        </p:nvPicPr>
        <p:blipFill>
          <a:blip r:embed="rId6"/>
          <a:stretch>
            <a:fillRect/>
          </a:stretch>
        </p:blipFill>
        <p:spPr>
          <a:xfrm>
            <a:off x="1632930" y="1532744"/>
            <a:ext cx="8697539" cy="4601217"/>
          </a:xfrm>
          <a:prstGeom prst="rect">
            <a:avLst/>
          </a:prstGeom>
        </p:spPr>
      </p:pic>
    </p:spTree>
    <p:extLst>
      <p:ext uri="{BB962C8B-B14F-4D97-AF65-F5344CB8AC3E}">
        <p14:creationId xmlns:p14="http://schemas.microsoft.com/office/powerpoint/2010/main" val="3519348962"/>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8F656919-F7DB-4647-9C17-4D5142411127}"/>
              </a:ext>
            </a:extLst>
          </p:cNvPr>
          <p:cNvGraphicFramePr>
            <a:graphicFrameLocks noGrp="1"/>
          </p:cNvGraphicFramePr>
          <p:nvPr>
            <p:extLst>
              <p:ext uri="{D42A27DB-BD31-4B8C-83A1-F6EECF244321}">
                <p14:modId xmlns:p14="http://schemas.microsoft.com/office/powerpoint/2010/main" val="2323764524"/>
              </p:ext>
            </p:extLst>
          </p:nvPr>
        </p:nvGraphicFramePr>
        <p:xfrm>
          <a:off x="430042" y="1169549"/>
          <a:ext cx="11211496" cy="5395030"/>
        </p:xfrm>
        <a:graphic>
          <a:graphicData uri="http://schemas.openxmlformats.org/drawingml/2006/table">
            <a:tbl>
              <a:tblPr>
                <a:tableStyleId>{BDBED569-4797-4DF1-A0F4-6AAB3CD982D8}</a:tableStyleId>
              </a:tblPr>
              <a:tblGrid>
                <a:gridCol w="2747047">
                  <a:extLst>
                    <a:ext uri="{9D8B030D-6E8A-4147-A177-3AD203B41FA5}">
                      <a16:colId xmlns:a16="http://schemas.microsoft.com/office/drawing/2014/main" val="2011124377"/>
                    </a:ext>
                  </a:extLst>
                </a:gridCol>
                <a:gridCol w="943772">
                  <a:extLst>
                    <a:ext uri="{9D8B030D-6E8A-4147-A177-3AD203B41FA5}">
                      <a16:colId xmlns:a16="http://schemas.microsoft.com/office/drawing/2014/main" val="1964127084"/>
                    </a:ext>
                  </a:extLst>
                </a:gridCol>
                <a:gridCol w="518231">
                  <a:extLst>
                    <a:ext uri="{9D8B030D-6E8A-4147-A177-3AD203B41FA5}">
                      <a16:colId xmlns:a16="http://schemas.microsoft.com/office/drawing/2014/main" val="2554805828"/>
                    </a:ext>
                  </a:extLst>
                </a:gridCol>
                <a:gridCol w="518231">
                  <a:extLst>
                    <a:ext uri="{9D8B030D-6E8A-4147-A177-3AD203B41FA5}">
                      <a16:colId xmlns:a16="http://schemas.microsoft.com/office/drawing/2014/main" val="3850109758"/>
                    </a:ext>
                  </a:extLst>
                </a:gridCol>
                <a:gridCol w="480312">
                  <a:extLst>
                    <a:ext uri="{9D8B030D-6E8A-4147-A177-3AD203B41FA5}">
                      <a16:colId xmlns:a16="http://schemas.microsoft.com/office/drawing/2014/main" val="3765615258"/>
                    </a:ext>
                  </a:extLst>
                </a:gridCol>
                <a:gridCol w="442393">
                  <a:extLst>
                    <a:ext uri="{9D8B030D-6E8A-4147-A177-3AD203B41FA5}">
                      <a16:colId xmlns:a16="http://schemas.microsoft.com/office/drawing/2014/main" val="697433583"/>
                    </a:ext>
                  </a:extLst>
                </a:gridCol>
                <a:gridCol w="556151">
                  <a:extLst>
                    <a:ext uri="{9D8B030D-6E8A-4147-A177-3AD203B41FA5}">
                      <a16:colId xmlns:a16="http://schemas.microsoft.com/office/drawing/2014/main" val="2692346923"/>
                    </a:ext>
                  </a:extLst>
                </a:gridCol>
                <a:gridCol w="556151">
                  <a:extLst>
                    <a:ext uri="{9D8B030D-6E8A-4147-A177-3AD203B41FA5}">
                      <a16:colId xmlns:a16="http://schemas.microsoft.com/office/drawing/2014/main" val="1191783206"/>
                    </a:ext>
                  </a:extLst>
                </a:gridCol>
                <a:gridCol w="556151">
                  <a:extLst>
                    <a:ext uri="{9D8B030D-6E8A-4147-A177-3AD203B41FA5}">
                      <a16:colId xmlns:a16="http://schemas.microsoft.com/office/drawing/2014/main" val="994456265"/>
                    </a:ext>
                  </a:extLst>
                </a:gridCol>
                <a:gridCol w="556151">
                  <a:extLst>
                    <a:ext uri="{9D8B030D-6E8A-4147-A177-3AD203B41FA5}">
                      <a16:colId xmlns:a16="http://schemas.microsoft.com/office/drawing/2014/main" val="1167792746"/>
                    </a:ext>
                  </a:extLst>
                </a:gridCol>
                <a:gridCol w="556151">
                  <a:extLst>
                    <a:ext uri="{9D8B030D-6E8A-4147-A177-3AD203B41FA5}">
                      <a16:colId xmlns:a16="http://schemas.microsoft.com/office/drawing/2014/main" val="2054581020"/>
                    </a:ext>
                  </a:extLst>
                </a:gridCol>
                <a:gridCol w="556151">
                  <a:extLst>
                    <a:ext uri="{9D8B030D-6E8A-4147-A177-3AD203B41FA5}">
                      <a16:colId xmlns:a16="http://schemas.microsoft.com/office/drawing/2014/main" val="464617982"/>
                    </a:ext>
                  </a:extLst>
                </a:gridCol>
                <a:gridCol w="556151">
                  <a:extLst>
                    <a:ext uri="{9D8B030D-6E8A-4147-A177-3AD203B41FA5}">
                      <a16:colId xmlns:a16="http://schemas.microsoft.com/office/drawing/2014/main" val="860282697"/>
                    </a:ext>
                  </a:extLst>
                </a:gridCol>
                <a:gridCol w="556151">
                  <a:extLst>
                    <a:ext uri="{9D8B030D-6E8A-4147-A177-3AD203B41FA5}">
                      <a16:colId xmlns:a16="http://schemas.microsoft.com/office/drawing/2014/main" val="2791626899"/>
                    </a:ext>
                  </a:extLst>
                </a:gridCol>
                <a:gridCol w="556151">
                  <a:extLst>
                    <a:ext uri="{9D8B030D-6E8A-4147-A177-3AD203B41FA5}">
                      <a16:colId xmlns:a16="http://schemas.microsoft.com/office/drawing/2014/main" val="137206939"/>
                    </a:ext>
                  </a:extLst>
                </a:gridCol>
                <a:gridCol w="556151">
                  <a:extLst>
                    <a:ext uri="{9D8B030D-6E8A-4147-A177-3AD203B41FA5}">
                      <a16:colId xmlns:a16="http://schemas.microsoft.com/office/drawing/2014/main" val="3620722241"/>
                    </a:ext>
                  </a:extLst>
                </a:gridCol>
              </a:tblGrid>
              <a:tr h="140843">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819677479"/>
                  </a:ext>
                </a:extLst>
              </a:tr>
              <a:tr h="140843">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89135847"/>
                  </a:ext>
                </a:extLst>
              </a:tr>
              <a:tr h="140843">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13168043"/>
                  </a:ext>
                </a:extLst>
              </a:tr>
              <a:tr h="140843">
                <a:tc gridSpan="16">
                  <a:txBody>
                    <a:bodyPr vert="horz" wrap="square"/>
                    <a:lstStyle/>
                    <a:p>
                      <a:pPr algn="ctr" fontAlgn="ctr"/>
                      <a:r>
                        <a:rPr lang="es-CO" sz="800" u="none" strike="noStrike">
                          <a:effectLst/>
                        </a:rPr>
                        <a:t>Río Opón</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964465657"/>
                  </a:ext>
                </a:extLst>
              </a:tr>
              <a:tr h="275163">
                <a:tc>
                  <a:txBody>
                    <a:bodyPr vert="horz" wrap="square"/>
                    <a:lstStyle/>
                    <a:p>
                      <a:pPr algn="ctr" fontAlgn="ctr"/>
                      <a:r>
                        <a:rPr lang="es-CO" sz="800" u="none" strike="noStrike">
                          <a:effectLst/>
                        </a:rPr>
                        <a:t>Quebrada aguas blancas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CARMEN DE CHUCURI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951399,9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297175,9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297175,9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297175,9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951399,9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961199,3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971099,7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981102,0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297175,9</a:t>
                      </a:r>
                      <a:endParaRPr lang="es-CO" sz="800" b="0"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85969851"/>
                  </a:ext>
                </a:extLst>
              </a:tr>
              <a:tr h="140843">
                <a:tc>
                  <a:txBody>
                    <a:bodyPr vert="horz" wrap="square"/>
                    <a:lstStyle/>
                    <a:p>
                      <a:pPr algn="ctr" fontAlgn="ctr"/>
                      <a:r>
                        <a:rPr lang="es-CO" sz="800" u="none" strike="noStrike">
                          <a:effectLst/>
                        </a:rPr>
                        <a:t>MIRALINDO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26984607"/>
                  </a:ext>
                </a:extLst>
              </a:tr>
              <a:tr h="140843">
                <a:tc>
                  <a:txBody>
                    <a:bodyPr vert="horz" wrap="square"/>
                    <a:lstStyle/>
                    <a:p>
                      <a:pPr algn="ctr" fontAlgn="ctr"/>
                      <a:r>
                        <a:rPr lang="es-CO" sz="800" u="none" strike="noStrike">
                          <a:effectLst/>
                        </a:rPr>
                        <a:t>PLAN DE ARMAS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LANDAZURI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97381594"/>
                  </a:ext>
                </a:extLst>
              </a:tr>
              <a:tr h="140843">
                <a:tc>
                  <a:txBody>
                    <a:bodyPr vert="horz" wrap="square"/>
                    <a:lstStyle/>
                    <a:p>
                      <a:pPr algn="ctr" fontAlgn="ctr"/>
                      <a:r>
                        <a:rPr lang="es-CO" sz="800" u="none" strike="noStrike">
                          <a:effectLst/>
                        </a:rPr>
                        <a:t>POZO SEPTICO EL CRUCE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Parra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7333,7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7333,7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4628,3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2684,7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14749,8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14901,7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2684,7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34282255"/>
                  </a:ext>
                </a:extLst>
              </a:tr>
              <a:tr h="140843">
                <a:tc>
                  <a:txBody>
                    <a:bodyPr vert="horz" wrap="square"/>
                    <a:lstStyle/>
                    <a:p>
                      <a:pPr algn="ctr" fontAlgn="ctr"/>
                      <a:r>
                        <a:rPr lang="es-CO" sz="800" u="none" strike="noStrike">
                          <a:effectLst/>
                        </a:rPr>
                        <a:t>PTAR AGUA LINDA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Parra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43140633"/>
                  </a:ext>
                </a:extLst>
              </a:tr>
              <a:tr h="140843">
                <a:tc>
                  <a:txBody>
                    <a:bodyPr vert="horz" wrap="square"/>
                    <a:lstStyle/>
                    <a:p>
                      <a:pPr algn="ctr" fontAlgn="ctr"/>
                      <a:r>
                        <a:rPr lang="es-CO" sz="800" u="none" strike="noStrike">
                          <a:effectLst/>
                        </a:rPr>
                        <a:t>PTAR MONTOYAS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Parra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11399,5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23501,6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20182,1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11399,5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11516,9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11755,4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85501007"/>
                  </a:ext>
                </a:extLst>
              </a:tr>
              <a:tr h="140843">
                <a:tc>
                  <a:txBody>
                    <a:bodyPr vert="horz" wrap="square"/>
                    <a:lstStyle/>
                    <a:p>
                      <a:pPr algn="ctr" fontAlgn="ctr"/>
                      <a:r>
                        <a:rPr lang="es-CO" sz="800" u="none" strike="noStrike">
                          <a:effectLst/>
                        </a:rPr>
                        <a:t>BOCAS DE CARARE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Parra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3266,3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96225317"/>
                  </a:ext>
                </a:extLst>
              </a:tr>
              <a:tr h="140843">
                <a:tc>
                  <a:txBody>
                    <a:bodyPr vert="horz" wrap="square"/>
                    <a:lstStyle/>
                    <a:p>
                      <a:pPr algn="ctr" fontAlgn="ctr"/>
                      <a:r>
                        <a:rPr lang="es-CO" sz="800" u="none" strike="noStrike">
                          <a:effectLst/>
                        </a:rPr>
                        <a:t>PRINCIPAL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18950,1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18950,1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17230,8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14797,0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37801,2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57235,4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57824,9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58420,5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37801,2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11513999"/>
                  </a:ext>
                </a:extLst>
              </a:tr>
              <a:tr h="275163">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SANTA HELENA DEL OPON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17903,3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17903,3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17903,3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16278,9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11298,9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3171,5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17903,3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18087,7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3171,5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71236152"/>
                  </a:ext>
                </a:extLst>
              </a:tr>
              <a:tr h="275163">
                <a:tc>
                  <a:txBody>
                    <a:bodyPr vert="horz" wrap="square"/>
                    <a:lstStyle/>
                    <a:p>
                      <a:pPr algn="ctr" fontAlgn="ctr"/>
                      <a:r>
                        <a:rPr lang="es-MX" sz="800" u="none" strike="noStrike">
                          <a:effectLst/>
                        </a:rPr>
                        <a:t>PUERTO DE EMBARCACIONES MENORES DEL RIO DE LA RAMPA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18700,8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6337,1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5442,0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18700,8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18893,5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19284,7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98919295"/>
                  </a:ext>
                </a:extLst>
              </a:tr>
              <a:tr h="275163">
                <a:tc>
                  <a:txBody>
                    <a:bodyPr vert="horz" wrap="square"/>
                    <a:lstStyle/>
                    <a:p>
                      <a:pPr algn="ctr" fontAlgn="ctr"/>
                      <a:r>
                        <a:rPr lang="es-MX" sz="800" u="none" strike="noStrike">
                          <a:effectLst/>
                        </a:rPr>
                        <a:t>ALVARO ECHEVERRIA JAIMES - LAVADERO, SUMINISTROS Y ALGO MÁS EL MONO ECHEVERRIA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3080,1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3080,1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63108296"/>
                  </a:ext>
                </a:extLst>
              </a:tr>
              <a:tr h="275163">
                <a:tc>
                  <a:txBody>
                    <a:bodyPr vert="horz" wrap="square"/>
                    <a:lstStyle/>
                    <a:p>
                      <a:pPr algn="ctr" fontAlgn="ctr"/>
                      <a:r>
                        <a:rPr lang="es-CO" sz="800" u="none" strike="noStrike">
                          <a:effectLst/>
                        </a:rPr>
                        <a:t>MUNICIPIO DE BARRANCABERMEJA</a:t>
                      </a:r>
                      <a:br>
                        <a:rPr lang="es-CO" sz="800" u="none" strike="noStrike">
                          <a:effectLst/>
                        </a:rPr>
                      </a:br>
                      <a:r>
                        <a:rPr lang="es-CO" sz="800" u="none" strike="noStrike">
                          <a:effectLst/>
                        </a:rPr>
                        <a:t>COLEGIO ANTIGUO IDEMA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66069220"/>
                  </a:ext>
                </a:extLst>
              </a:tr>
              <a:tr h="275163">
                <a:tc>
                  <a:txBody>
                    <a:bodyPr vert="horz" wrap="square"/>
                    <a:lstStyle/>
                    <a:p>
                      <a:pPr algn="ctr" fontAlgn="ctr"/>
                      <a:r>
                        <a:rPr lang="es-MX" sz="800" u="none" strike="noStrike">
                          <a:effectLst/>
                        </a:rPr>
                        <a:t>NELSON GUALDRON RIVERA - GN PROYECTOS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29366,6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29366,6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29366,6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29366,6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32850540"/>
                  </a:ext>
                </a:extLst>
              </a:tr>
              <a:tr h="543802">
                <a:tc>
                  <a:txBody>
                    <a:bodyPr vert="horz" wrap="square"/>
                    <a:lstStyle/>
                    <a:p>
                      <a:pPr algn="ctr" fontAlgn="ctr"/>
                      <a:r>
                        <a:rPr lang="es-MX" sz="800" u="none" strike="noStrike">
                          <a:effectLst/>
                        </a:rPr>
                        <a:t>EMPRESA DE SERVICIOS PUBLICOS DOMICILIARIOS DE ACUEDUCTO, ALCANTARILLADO Y ASEO SANTA HELENA AAA SA ESP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SANTA HELENA DEL OPON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9990,6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9990,6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9084,2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7801,1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13247,7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13384,2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13522,0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671936"/>
                  </a:ext>
                </a:extLst>
              </a:tr>
              <a:tr h="275163">
                <a:tc>
                  <a:txBody>
                    <a:bodyPr vert="horz" wrap="square"/>
                    <a:lstStyle/>
                    <a:p>
                      <a:pPr algn="ctr" fontAlgn="ctr"/>
                      <a:r>
                        <a:rPr lang="es-CO" sz="800" u="none" strike="noStrike">
                          <a:effectLst/>
                        </a:rPr>
                        <a:t>EMPRESA DE SERVICIOS PUBLICOS DOMICILIARIOS AAA SANTA HELENA SA ESP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SANTA HELENA DEL OPON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24304,8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16837,8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11686,8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24304,8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24808,1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69629321"/>
                  </a:ext>
                </a:extLst>
              </a:tr>
              <a:tr h="140843">
                <a:tc gridSpan="16">
                  <a:txBody>
                    <a:bodyPr vert="horz" wrap="square"/>
                    <a:lstStyle/>
                    <a:p>
                      <a:pPr algn="ctr" fontAlgn="ctr"/>
                      <a:r>
                        <a:rPr lang="es-CO" sz="800" u="none" strike="noStrike">
                          <a:effectLst/>
                        </a:rPr>
                        <a:t>Río Sogamoso</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573483326"/>
                  </a:ext>
                </a:extLst>
              </a:tr>
              <a:tr h="409482">
                <a:tc>
                  <a:txBody>
                    <a:bodyPr vert="horz" wrap="square"/>
                    <a:lstStyle/>
                    <a:p>
                      <a:pPr algn="ctr" fontAlgn="ctr"/>
                      <a:r>
                        <a:rPr lang="es-MX" sz="800" u="none" strike="noStrike">
                          <a:effectLst/>
                        </a:rPr>
                        <a:t>ZONA DESCARGAS PUNTUALES EN ZONA BAJA ORONEGRO CONTIGUOS DEL PUNTO UBICADO EN LA ΕΤΑΡΑ 3 (115).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6552,5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6552,5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77703474"/>
                  </a:ext>
                </a:extLst>
              </a:tr>
              <a:tr h="275163">
                <a:tc>
                  <a:txBody>
                    <a:bodyPr vert="horz" wrap="square"/>
                    <a:lstStyle/>
                    <a:p>
                      <a:pPr algn="ctr" fontAlgn="ctr"/>
                      <a:r>
                        <a:rPr lang="es-CO" sz="800" u="none" strike="noStrike">
                          <a:effectLst/>
                        </a:rPr>
                        <a:t>ZONA DESCARGAS PUNTUALES ESPERANZA-UTS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43301205"/>
                  </a:ext>
                </a:extLst>
              </a:tr>
              <a:tr h="275163">
                <a:tc>
                  <a:txBody>
                    <a:bodyPr vert="horz" wrap="square"/>
                    <a:lstStyle/>
                    <a:p>
                      <a:pPr algn="ctr" fontAlgn="ctr"/>
                      <a:r>
                        <a:rPr lang="es-MX" sz="800" u="none" strike="noStrike">
                          <a:effectLst/>
                        </a:rPr>
                        <a:t>ZONA VERTIMIENTOS PUNTUALES CAÑO INNOMINADO. BARRIO SAN JOSE OBRERO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6621,7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6621,7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5170,5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6791,5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2476,6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6791,5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87192661"/>
                  </a:ext>
                </a:extLst>
              </a:tr>
              <a:tr h="275163">
                <a:tc>
                  <a:txBody>
                    <a:bodyPr vert="horz" wrap="square"/>
                    <a:lstStyle/>
                    <a:p>
                      <a:pPr algn="ctr" fontAlgn="ctr"/>
                      <a:r>
                        <a:rPr lang="es-MX" sz="800" u="none" strike="noStrike">
                          <a:effectLst/>
                        </a:rPr>
                        <a:t>ZONA VERTIMIENTOS PUNTUALES SANITARIOS CONTIGUO AL PUNTO 95. SANTANA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2638,9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2638,9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53650335"/>
                  </a:ext>
                </a:extLst>
              </a:tr>
            </a:tbl>
          </a:graphicData>
        </a:graphic>
      </p:graphicFrame>
    </p:spTree>
    <p:extLst>
      <p:ext uri="{BB962C8B-B14F-4D97-AF65-F5344CB8AC3E}">
        <p14:creationId xmlns:p14="http://schemas.microsoft.com/office/powerpoint/2010/main" val="2954363849"/>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C9631F18-B535-413B-87DB-7E29BBEE35C2}"/>
              </a:ext>
            </a:extLst>
          </p:cNvPr>
          <p:cNvGraphicFramePr>
            <a:graphicFrameLocks noGrp="1"/>
          </p:cNvGraphicFramePr>
          <p:nvPr>
            <p:extLst>
              <p:ext uri="{D42A27DB-BD31-4B8C-83A1-F6EECF244321}">
                <p14:modId xmlns:p14="http://schemas.microsoft.com/office/powerpoint/2010/main" val="3064995409"/>
              </p:ext>
            </p:extLst>
          </p:nvPr>
        </p:nvGraphicFramePr>
        <p:xfrm>
          <a:off x="237698" y="1169548"/>
          <a:ext cx="11431133" cy="5244892"/>
        </p:xfrm>
        <a:graphic>
          <a:graphicData uri="http://schemas.openxmlformats.org/drawingml/2006/table">
            <a:tbl>
              <a:tblPr>
                <a:tableStyleId>{BDBED569-4797-4DF1-A0F4-6AAB3CD982D8}</a:tableStyleId>
              </a:tblPr>
              <a:tblGrid>
                <a:gridCol w="2800863">
                  <a:extLst>
                    <a:ext uri="{9D8B030D-6E8A-4147-A177-3AD203B41FA5}">
                      <a16:colId xmlns:a16="http://schemas.microsoft.com/office/drawing/2014/main" val="3124478756"/>
                    </a:ext>
                  </a:extLst>
                </a:gridCol>
                <a:gridCol w="962261">
                  <a:extLst>
                    <a:ext uri="{9D8B030D-6E8A-4147-A177-3AD203B41FA5}">
                      <a16:colId xmlns:a16="http://schemas.microsoft.com/office/drawing/2014/main" val="931288858"/>
                    </a:ext>
                  </a:extLst>
                </a:gridCol>
                <a:gridCol w="528384">
                  <a:extLst>
                    <a:ext uri="{9D8B030D-6E8A-4147-A177-3AD203B41FA5}">
                      <a16:colId xmlns:a16="http://schemas.microsoft.com/office/drawing/2014/main" val="470260316"/>
                    </a:ext>
                  </a:extLst>
                </a:gridCol>
                <a:gridCol w="528384">
                  <a:extLst>
                    <a:ext uri="{9D8B030D-6E8A-4147-A177-3AD203B41FA5}">
                      <a16:colId xmlns:a16="http://schemas.microsoft.com/office/drawing/2014/main" val="869050339"/>
                    </a:ext>
                  </a:extLst>
                </a:gridCol>
                <a:gridCol w="489721">
                  <a:extLst>
                    <a:ext uri="{9D8B030D-6E8A-4147-A177-3AD203B41FA5}">
                      <a16:colId xmlns:a16="http://schemas.microsoft.com/office/drawing/2014/main" val="1803641794"/>
                    </a:ext>
                  </a:extLst>
                </a:gridCol>
                <a:gridCol w="451060">
                  <a:extLst>
                    <a:ext uri="{9D8B030D-6E8A-4147-A177-3AD203B41FA5}">
                      <a16:colId xmlns:a16="http://schemas.microsoft.com/office/drawing/2014/main" val="3510915227"/>
                    </a:ext>
                  </a:extLst>
                </a:gridCol>
                <a:gridCol w="567046">
                  <a:extLst>
                    <a:ext uri="{9D8B030D-6E8A-4147-A177-3AD203B41FA5}">
                      <a16:colId xmlns:a16="http://schemas.microsoft.com/office/drawing/2014/main" val="2271303774"/>
                    </a:ext>
                  </a:extLst>
                </a:gridCol>
                <a:gridCol w="567046">
                  <a:extLst>
                    <a:ext uri="{9D8B030D-6E8A-4147-A177-3AD203B41FA5}">
                      <a16:colId xmlns:a16="http://schemas.microsoft.com/office/drawing/2014/main" val="3139003291"/>
                    </a:ext>
                  </a:extLst>
                </a:gridCol>
                <a:gridCol w="567046">
                  <a:extLst>
                    <a:ext uri="{9D8B030D-6E8A-4147-A177-3AD203B41FA5}">
                      <a16:colId xmlns:a16="http://schemas.microsoft.com/office/drawing/2014/main" val="450250166"/>
                    </a:ext>
                  </a:extLst>
                </a:gridCol>
                <a:gridCol w="567046">
                  <a:extLst>
                    <a:ext uri="{9D8B030D-6E8A-4147-A177-3AD203B41FA5}">
                      <a16:colId xmlns:a16="http://schemas.microsoft.com/office/drawing/2014/main" val="3112294947"/>
                    </a:ext>
                  </a:extLst>
                </a:gridCol>
                <a:gridCol w="567046">
                  <a:extLst>
                    <a:ext uri="{9D8B030D-6E8A-4147-A177-3AD203B41FA5}">
                      <a16:colId xmlns:a16="http://schemas.microsoft.com/office/drawing/2014/main" val="2328078940"/>
                    </a:ext>
                  </a:extLst>
                </a:gridCol>
                <a:gridCol w="567046">
                  <a:extLst>
                    <a:ext uri="{9D8B030D-6E8A-4147-A177-3AD203B41FA5}">
                      <a16:colId xmlns:a16="http://schemas.microsoft.com/office/drawing/2014/main" val="1058643133"/>
                    </a:ext>
                  </a:extLst>
                </a:gridCol>
                <a:gridCol w="567046">
                  <a:extLst>
                    <a:ext uri="{9D8B030D-6E8A-4147-A177-3AD203B41FA5}">
                      <a16:colId xmlns:a16="http://schemas.microsoft.com/office/drawing/2014/main" val="2317756913"/>
                    </a:ext>
                  </a:extLst>
                </a:gridCol>
                <a:gridCol w="567046">
                  <a:extLst>
                    <a:ext uri="{9D8B030D-6E8A-4147-A177-3AD203B41FA5}">
                      <a16:colId xmlns:a16="http://schemas.microsoft.com/office/drawing/2014/main" val="2551710040"/>
                    </a:ext>
                  </a:extLst>
                </a:gridCol>
                <a:gridCol w="567046">
                  <a:extLst>
                    <a:ext uri="{9D8B030D-6E8A-4147-A177-3AD203B41FA5}">
                      <a16:colId xmlns:a16="http://schemas.microsoft.com/office/drawing/2014/main" val="2238772883"/>
                    </a:ext>
                  </a:extLst>
                </a:gridCol>
                <a:gridCol w="567046">
                  <a:extLst>
                    <a:ext uri="{9D8B030D-6E8A-4147-A177-3AD203B41FA5}">
                      <a16:colId xmlns:a16="http://schemas.microsoft.com/office/drawing/2014/main" val="1327664905"/>
                    </a:ext>
                  </a:extLst>
                </a:gridCol>
              </a:tblGrid>
              <a:tr h="13042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432099618"/>
                  </a:ext>
                </a:extLst>
              </a:tr>
              <a:tr h="130429">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519255902"/>
                  </a:ext>
                </a:extLst>
              </a:tr>
              <a:tr h="130429">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90677836"/>
                  </a:ext>
                </a:extLst>
              </a:tr>
              <a:tr h="130429">
                <a:tc gridSpan="16">
                  <a:txBody>
                    <a:bodyPr vert="horz" wrap="square"/>
                    <a:lstStyle/>
                    <a:p>
                      <a:pPr algn="ctr" fontAlgn="ctr"/>
                      <a:r>
                        <a:rPr lang="es-CO" sz="800" u="none" strike="noStrike">
                          <a:effectLst/>
                        </a:rPr>
                        <a:t>Río Sogamoso</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590981647"/>
                  </a:ext>
                </a:extLst>
              </a:tr>
              <a:tr h="254817">
                <a:tc>
                  <a:txBody>
                    <a:bodyPr vert="horz" wrap="square"/>
                    <a:lstStyle/>
                    <a:p>
                      <a:pPr algn="ctr" fontAlgn="ctr"/>
                      <a:r>
                        <a:rPr lang="es-MX" sz="800" u="none" strike="noStrike">
                          <a:effectLst/>
                        </a:rPr>
                        <a:t>ZONA VERTIMIENTOS PUNTUALES SANITARIOS SANTANA II</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247607339"/>
                  </a:ext>
                </a:extLst>
              </a:tr>
              <a:tr h="254817">
                <a:tc>
                  <a:txBody>
                    <a:bodyPr vert="horz" wrap="square"/>
                    <a:lstStyle/>
                    <a:p>
                      <a:pPr algn="ctr" fontAlgn="ctr"/>
                      <a:r>
                        <a:rPr lang="es-CO" sz="800" u="none" strike="noStrike">
                          <a:effectLst/>
                        </a:rPr>
                        <a:t>ZONA VIA CHICO-PUENTE POZOSIETE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17518028"/>
                  </a:ext>
                </a:extLst>
              </a:tr>
              <a:tr h="130429">
                <a:tc>
                  <a:txBody>
                    <a:bodyPr vert="horz" wrap="square"/>
                    <a:lstStyle/>
                    <a:p>
                      <a:pPr algn="ctr" fontAlgn="ctr"/>
                      <a:r>
                        <a:rPr lang="es-CO" sz="800" u="none" strike="noStrike">
                          <a:effectLst/>
                        </a:rPr>
                        <a:t> VERTIMIENTO PTAR CABECERA MUNICIPAL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BETULIA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19503,9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15763,8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8116,6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3568,2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8116,6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74999441"/>
                  </a:ext>
                </a:extLst>
              </a:tr>
              <a:tr h="130429">
                <a:tc>
                  <a:txBody>
                    <a:bodyPr vert="horz" wrap="square"/>
                    <a:lstStyle/>
                    <a:p>
                      <a:pPr algn="ctr" fontAlgn="ctr"/>
                      <a:r>
                        <a:rPr lang="es-MX" sz="800" u="none" strike="noStrike">
                          <a:effectLst/>
                        </a:rPr>
                        <a:t>VERTIMIENTO PTAR CENTRO POBLADO LA PLAYA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BETULIA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9991,4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5147,4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5147,4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9991,4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9084,9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7801,7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5147,4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5147,4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21450843"/>
                  </a:ext>
                </a:extLst>
              </a:tr>
              <a:tr h="254817">
                <a:tc>
                  <a:txBody>
                    <a:bodyPr vert="horz" wrap="square"/>
                    <a:lstStyle/>
                    <a:p>
                      <a:pPr algn="ctr" fontAlgn="ctr"/>
                      <a:r>
                        <a:rPr lang="es-MX" sz="800" u="none" strike="noStrike">
                          <a:effectLst/>
                        </a:rPr>
                        <a:t>VERTIMIENTO DE PTAR CENTRO POBLADO EL PEAJE (LAS VEGAS)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BETULIA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12297,2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12297,2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11181,5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9602,2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9835,4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9835,4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05279060"/>
                  </a:ext>
                </a:extLst>
              </a:tr>
              <a:tr h="254817">
                <a:tc>
                  <a:txBody>
                    <a:bodyPr vert="horz" wrap="square"/>
                    <a:lstStyle/>
                    <a:p>
                      <a:pPr algn="ctr" fontAlgn="ctr"/>
                      <a:r>
                        <a:rPr lang="es-MX" sz="800" u="none" strike="noStrike">
                          <a:effectLst/>
                        </a:rPr>
                        <a:t>VERTIMIENTO SIN PTAR TIENDA NUEVA</a:t>
                      </a:r>
                      <a:br>
                        <a:rPr lang="es-MX" sz="800" u="none" strike="noStrike">
                          <a:effectLst/>
                        </a:rPr>
                      </a:br>
                      <a:r>
                        <a:rPr lang="es-MX" sz="800" u="none" strike="noStrike">
                          <a:effectLst/>
                        </a:rPr>
                        <a:t>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BETULIA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8258,0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8258,0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7508,7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2910,2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30096175"/>
                  </a:ext>
                </a:extLst>
              </a:tr>
              <a:tr h="130429">
                <a:tc>
                  <a:txBody>
                    <a:bodyPr vert="horz" wrap="square"/>
                    <a:lstStyle/>
                    <a:p>
                      <a:pPr algn="ctr" fontAlgn="ctr"/>
                      <a:r>
                        <a:rPr lang="es-CO" sz="800" u="none" strike="noStrike">
                          <a:effectLst/>
                        </a:rPr>
                        <a:t>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LOS SANTOS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16371,2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20331,3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14111,6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16371,2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16539,8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16710,1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16882,3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87636677"/>
                  </a:ext>
                </a:extLst>
              </a:tr>
              <a:tr h="254817">
                <a:tc>
                  <a:txBody>
                    <a:bodyPr vert="horz" wrap="square"/>
                    <a:lstStyle/>
                    <a:p>
                      <a:pPr algn="ctr" fontAlgn="ctr"/>
                      <a:r>
                        <a:rPr lang="es-CO" sz="800" u="none" strike="noStrike">
                          <a:effectLst/>
                        </a:rPr>
                        <a:t>VERT JUNTO AL MANHOLE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76302567"/>
                  </a:ext>
                </a:extLst>
              </a:tr>
              <a:tr h="254817">
                <a:tc>
                  <a:txBody>
                    <a:bodyPr vert="horz" wrap="square"/>
                    <a:lstStyle/>
                    <a:p>
                      <a:pPr algn="ctr" fontAlgn="ctr"/>
                      <a:r>
                        <a:rPr lang="es-MX" sz="800" u="none" strike="noStrike">
                          <a:effectLst/>
                        </a:rPr>
                        <a:t>VERT CRA 4 CON CALLE 4</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60852990"/>
                  </a:ext>
                </a:extLst>
              </a:tr>
              <a:tr h="254817">
                <a:tc>
                  <a:txBody>
                    <a:bodyPr vert="horz" wrap="square"/>
                    <a:lstStyle/>
                    <a:p>
                      <a:pPr algn="ctr" fontAlgn="ctr"/>
                      <a:r>
                        <a:rPr lang="es-CO" sz="800" u="none" strike="noStrike">
                          <a:effectLst/>
                        </a:rPr>
                        <a:t>VERT KM 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2835,0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2291,4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4444,3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4473,7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4519,8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4444,3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69791654"/>
                  </a:ext>
                </a:extLst>
              </a:tr>
              <a:tr h="254817">
                <a:tc>
                  <a:txBody>
                    <a:bodyPr vert="horz" wrap="square"/>
                    <a:lstStyle/>
                    <a:p>
                      <a:pPr algn="ctr" fontAlgn="ctr"/>
                      <a:r>
                        <a:rPr lang="es-CO" sz="800" u="none" strike="noStrike">
                          <a:effectLst/>
                        </a:rPr>
                        <a:t>VERT SECTOR EL PALMAR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567,6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10640252"/>
                  </a:ext>
                </a:extLst>
              </a:tr>
              <a:tr h="254817">
                <a:tc>
                  <a:txBody>
                    <a:bodyPr vert="horz" wrap="square"/>
                    <a:lstStyle/>
                    <a:p>
                      <a:pPr algn="ctr" fontAlgn="ctr"/>
                      <a:r>
                        <a:rPr lang="es-CO" sz="800" u="none" strike="noStrike">
                          <a:effectLst/>
                        </a:rPr>
                        <a:t>VERT CAÑO CHIPI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PUERTO WILCHES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19554,1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2828,1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19554,1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19755,5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20164,6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2828,1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9555592"/>
                  </a:ext>
                </a:extLst>
              </a:tr>
              <a:tr h="254817">
                <a:tc>
                  <a:txBody>
                    <a:bodyPr vert="horz" wrap="square"/>
                    <a:lstStyle/>
                    <a:p>
                      <a:pPr algn="ctr" fontAlgn="ctr"/>
                      <a:r>
                        <a:rPr lang="es-CO" sz="800" u="none" strike="noStrike">
                          <a:effectLst/>
                        </a:rPr>
                        <a:t>1- CENTRO ABASTOS</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86446129"/>
                  </a:ext>
                </a:extLst>
              </a:tr>
              <a:tr h="254817">
                <a:tc>
                  <a:txBody>
                    <a:bodyPr vert="horz" wrap="square"/>
                    <a:lstStyle/>
                    <a:p>
                      <a:pPr algn="ctr" fontAlgn="ctr"/>
                      <a:r>
                        <a:rPr lang="es-CO" sz="800" u="none" strike="noStrike">
                          <a:effectLst/>
                        </a:rPr>
                        <a:t>10- OROCUE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16217,7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9412,9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16217,7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14746,2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10235,1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7936,7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9412,9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9509,8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9607,8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7936,7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12582470"/>
                  </a:ext>
                </a:extLst>
              </a:tr>
              <a:tr h="254817">
                <a:tc>
                  <a:txBody>
                    <a:bodyPr vert="horz" wrap="square"/>
                    <a:lstStyle/>
                    <a:p>
                      <a:pPr algn="ctr" fontAlgn="ctr"/>
                      <a:r>
                        <a:rPr lang="es-CO" sz="800" u="none" strike="noStrike">
                          <a:effectLst/>
                        </a:rPr>
                        <a:t>11- PLACITAS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10574,0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8129,3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10574,0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7270,0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7344,9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7420,5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7496,9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10574,0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1619936"/>
                  </a:ext>
                </a:extLst>
              </a:tr>
              <a:tr h="254817">
                <a:tc>
                  <a:txBody>
                    <a:bodyPr vert="horz" wrap="square"/>
                    <a:lstStyle/>
                    <a:p>
                      <a:pPr algn="ctr" fontAlgn="ctr"/>
                      <a:r>
                        <a:rPr lang="es-CO" sz="800" u="none" strike="noStrike">
                          <a:effectLst/>
                        </a:rPr>
                        <a:t>12- JAIME RAMIREZ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93723354"/>
                  </a:ext>
                </a:extLst>
              </a:tr>
              <a:tr h="254817">
                <a:tc>
                  <a:txBody>
                    <a:bodyPr vert="horz" wrap="square"/>
                    <a:lstStyle/>
                    <a:p>
                      <a:pPr algn="ctr" fontAlgn="ctr"/>
                      <a:r>
                        <a:rPr lang="es-CO" sz="800" u="none" strike="noStrike">
                          <a:effectLst/>
                        </a:rPr>
                        <a:t>13- YARIGUIES 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9515,1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8171,1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6604,2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3732,1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5491,6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5605,3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3732,1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86250789"/>
                  </a:ext>
                </a:extLst>
              </a:tr>
              <a:tr h="254817">
                <a:tc>
                  <a:txBody>
                    <a:bodyPr vert="horz" wrap="square"/>
                    <a:lstStyle/>
                    <a:p>
                      <a:pPr algn="ctr" fontAlgn="ctr"/>
                      <a:r>
                        <a:rPr lang="es-CO" sz="800" u="none" strike="noStrike">
                          <a:effectLst/>
                        </a:rPr>
                        <a:t>14- YARIGUIES II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14098,4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14098,4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23299,2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20008,3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16171,5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14098,4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15300,3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15457,9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15617,1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14098,4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27784925"/>
                  </a:ext>
                </a:extLst>
              </a:tr>
              <a:tr h="254817">
                <a:tc>
                  <a:txBody>
                    <a:bodyPr vert="horz" wrap="square"/>
                    <a:lstStyle/>
                    <a:p>
                      <a:pPr algn="ctr" fontAlgn="ctr"/>
                      <a:r>
                        <a:rPr lang="es-CO" sz="800" u="none" strike="noStrike">
                          <a:effectLst/>
                        </a:rPr>
                        <a:t>2- SAN ANDRESITO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2835,8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2160,5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2358,3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2160,5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91923176"/>
                  </a:ext>
                </a:extLst>
              </a:tr>
              <a:tr h="254817">
                <a:tc>
                  <a:txBody>
                    <a:bodyPr vert="horz" wrap="square"/>
                    <a:lstStyle/>
                    <a:p>
                      <a:pPr algn="ctr" fontAlgn="ctr"/>
                      <a:r>
                        <a:rPr lang="es-CO" sz="800" u="none" strike="noStrike">
                          <a:effectLst/>
                        </a:rPr>
                        <a:t>3- SANTA ANA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9878,4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9878,4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8982,2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7713,5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6936,4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7547,5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7625,3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7703,8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6936,4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93017397"/>
                  </a:ext>
                </a:extLst>
              </a:tr>
            </a:tbl>
          </a:graphicData>
        </a:graphic>
      </p:graphicFrame>
    </p:spTree>
    <p:extLst>
      <p:ext uri="{BB962C8B-B14F-4D97-AF65-F5344CB8AC3E}">
        <p14:creationId xmlns:p14="http://schemas.microsoft.com/office/powerpoint/2010/main" val="2827358734"/>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210DC343-C6E3-4D43-A2EA-73EBE901D224}"/>
              </a:ext>
            </a:extLst>
          </p:cNvPr>
          <p:cNvGraphicFramePr>
            <a:graphicFrameLocks noGrp="1"/>
          </p:cNvGraphicFramePr>
          <p:nvPr>
            <p:extLst>
              <p:ext uri="{D42A27DB-BD31-4B8C-83A1-F6EECF244321}">
                <p14:modId xmlns:p14="http://schemas.microsoft.com/office/powerpoint/2010/main" val="411991134"/>
              </p:ext>
            </p:extLst>
          </p:nvPr>
        </p:nvGraphicFramePr>
        <p:xfrm>
          <a:off x="224050" y="1169549"/>
          <a:ext cx="11417485" cy="5256823"/>
        </p:xfrm>
        <a:graphic>
          <a:graphicData uri="http://schemas.openxmlformats.org/drawingml/2006/table">
            <a:tbl>
              <a:tblPr>
                <a:tableStyleId>{BDBED569-4797-4DF1-A0F4-6AAB3CD982D8}</a:tableStyleId>
              </a:tblPr>
              <a:tblGrid>
                <a:gridCol w="2797519">
                  <a:extLst>
                    <a:ext uri="{9D8B030D-6E8A-4147-A177-3AD203B41FA5}">
                      <a16:colId xmlns:a16="http://schemas.microsoft.com/office/drawing/2014/main" val="4070754646"/>
                    </a:ext>
                  </a:extLst>
                </a:gridCol>
                <a:gridCol w="961112">
                  <a:extLst>
                    <a:ext uri="{9D8B030D-6E8A-4147-A177-3AD203B41FA5}">
                      <a16:colId xmlns:a16="http://schemas.microsoft.com/office/drawing/2014/main" val="286380293"/>
                    </a:ext>
                  </a:extLst>
                </a:gridCol>
                <a:gridCol w="527753">
                  <a:extLst>
                    <a:ext uri="{9D8B030D-6E8A-4147-A177-3AD203B41FA5}">
                      <a16:colId xmlns:a16="http://schemas.microsoft.com/office/drawing/2014/main" val="4116418007"/>
                    </a:ext>
                  </a:extLst>
                </a:gridCol>
                <a:gridCol w="527753">
                  <a:extLst>
                    <a:ext uri="{9D8B030D-6E8A-4147-A177-3AD203B41FA5}">
                      <a16:colId xmlns:a16="http://schemas.microsoft.com/office/drawing/2014/main" val="1090423423"/>
                    </a:ext>
                  </a:extLst>
                </a:gridCol>
                <a:gridCol w="489137">
                  <a:extLst>
                    <a:ext uri="{9D8B030D-6E8A-4147-A177-3AD203B41FA5}">
                      <a16:colId xmlns:a16="http://schemas.microsoft.com/office/drawing/2014/main" val="4161248935"/>
                    </a:ext>
                  </a:extLst>
                </a:gridCol>
                <a:gridCol w="450521">
                  <a:extLst>
                    <a:ext uri="{9D8B030D-6E8A-4147-A177-3AD203B41FA5}">
                      <a16:colId xmlns:a16="http://schemas.microsoft.com/office/drawing/2014/main" val="3311111863"/>
                    </a:ext>
                  </a:extLst>
                </a:gridCol>
                <a:gridCol w="566369">
                  <a:extLst>
                    <a:ext uri="{9D8B030D-6E8A-4147-A177-3AD203B41FA5}">
                      <a16:colId xmlns:a16="http://schemas.microsoft.com/office/drawing/2014/main" val="81251369"/>
                    </a:ext>
                  </a:extLst>
                </a:gridCol>
                <a:gridCol w="566369">
                  <a:extLst>
                    <a:ext uri="{9D8B030D-6E8A-4147-A177-3AD203B41FA5}">
                      <a16:colId xmlns:a16="http://schemas.microsoft.com/office/drawing/2014/main" val="370272495"/>
                    </a:ext>
                  </a:extLst>
                </a:gridCol>
                <a:gridCol w="566369">
                  <a:extLst>
                    <a:ext uri="{9D8B030D-6E8A-4147-A177-3AD203B41FA5}">
                      <a16:colId xmlns:a16="http://schemas.microsoft.com/office/drawing/2014/main" val="1668863354"/>
                    </a:ext>
                  </a:extLst>
                </a:gridCol>
                <a:gridCol w="566369">
                  <a:extLst>
                    <a:ext uri="{9D8B030D-6E8A-4147-A177-3AD203B41FA5}">
                      <a16:colId xmlns:a16="http://schemas.microsoft.com/office/drawing/2014/main" val="3727536971"/>
                    </a:ext>
                  </a:extLst>
                </a:gridCol>
                <a:gridCol w="566369">
                  <a:extLst>
                    <a:ext uri="{9D8B030D-6E8A-4147-A177-3AD203B41FA5}">
                      <a16:colId xmlns:a16="http://schemas.microsoft.com/office/drawing/2014/main" val="873239302"/>
                    </a:ext>
                  </a:extLst>
                </a:gridCol>
                <a:gridCol w="566369">
                  <a:extLst>
                    <a:ext uri="{9D8B030D-6E8A-4147-A177-3AD203B41FA5}">
                      <a16:colId xmlns:a16="http://schemas.microsoft.com/office/drawing/2014/main" val="979268359"/>
                    </a:ext>
                  </a:extLst>
                </a:gridCol>
                <a:gridCol w="566369">
                  <a:extLst>
                    <a:ext uri="{9D8B030D-6E8A-4147-A177-3AD203B41FA5}">
                      <a16:colId xmlns:a16="http://schemas.microsoft.com/office/drawing/2014/main" val="2608236034"/>
                    </a:ext>
                  </a:extLst>
                </a:gridCol>
                <a:gridCol w="566369">
                  <a:extLst>
                    <a:ext uri="{9D8B030D-6E8A-4147-A177-3AD203B41FA5}">
                      <a16:colId xmlns:a16="http://schemas.microsoft.com/office/drawing/2014/main" val="1659056541"/>
                    </a:ext>
                  </a:extLst>
                </a:gridCol>
                <a:gridCol w="566369">
                  <a:extLst>
                    <a:ext uri="{9D8B030D-6E8A-4147-A177-3AD203B41FA5}">
                      <a16:colId xmlns:a16="http://schemas.microsoft.com/office/drawing/2014/main" val="3182307391"/>
                    </a:ext>
                  </a:extLst>
                </a:gridCol>
                <a:gridCol w="566369">
                  <a:extLst>
                    <a:ext uri="{9D8B030D-6E8A-4147-A177-3AD203B41FA5}">
                      <a16:colId xmlns:a16="http://schemas.microsoft.com/office/drawing/2014/main" val="2555434949"/>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939287306"/>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746717843"/>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48750340"/>
                  </a:ext>
                </a:extLst>
              </a:tr>
              <a:tr h="0">
                <a:tc gridSpan="16">
                  <a:txBody>
                    <a:bodyPr vert="horz" wrap="square"/>
                    <a:lstStyle/>
                    <a:p>
                      <a:pPr algn="ctr" fontAlgn="ctr"/>
                      <a:r>
                        <a:rPr lang="es-CO" sz="800" u="none" strike="noStrike">
                          <a:effectLst/>
                        </a:rPr>
                        <a:t>Río Sogamoso</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808655771"/>
                  </a:ext>
                </a:extLst>
              </a:tr>
              <a:tr h="176444">
                <a:tc>
                  <a:txBody>
                    <a:bodyPr vert="horz" wrap="square"/>
                    <a:lstStyle/>
                    <a:p>
                      <a:pPr algn="ctr" fontAlgn="ctr"/>
                      <a:r>
                        <a:rPr lang="es-CO" sz="800" u="none" strike="noStrike">
                          <a:effectLst/>
                        </a:rPr>
                        <a:t>4- EL TIERRERO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1010,6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1010,6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66406259"/>
                  </a:ext>
                </a:extLst>
              </a:tr>
              <a:tr h="176444">
                <a:tc>
                  <a:txBody>
                    <a:bodyPr vert="horz" wrap="square"/>
                    <a:lstStyle/>
                    <a:p>
                      <a:pPr algn="ctr" fontAlgn="ctr"/>
                      <a:r>
                        <a:rPr lang="es-CO" sz="800" u="none" strike="noStrike">
                          <a:effectLst/>
                        </a:rPr>
                        <a:t>5- BUENOS AIRES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9185,1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9185,1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7757,5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6661,8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5384,3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9185,1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4393,8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9185,1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79422826"/>
                  </a:ext>
                </a:extLst>
              </a:tr>
              <a:tr h="176444">
                <a:tc>
                  <a:txBody>
                    <a:bodyPr vert="horz" wrap="square"/>
                    <a:lstStyle/>
                    <a:p>
                      <a:pPr algn="ctr" fontAlgn="ctr"/>
                      <a:r>
                        <a:rPr lang="es-CO" sz="800" u="none" strike="noStrike">
                          <a:effectLst/>
                        </a:rPr>
                        <a:t>6- LA POLA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7858,3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7858,3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7324,8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6290,2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7858,3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4905,2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5006,7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7858,3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37050949"/>
                  </a:ext>
                </a:extLst>
              </a:tr>
              <a:tr h="176444">
                <a:tc>
                  <a:txBody>
                    <a:bodyPr vert="horz" wrap="square"/>
                    <a:lstStyle/>
                    <a:p>
                      <a:pPr algn="ctr" fontAlgn="ctr"/>
                      <a:r>
                        <a:rPr lang="es-CO" sz="800" u="none" strike="noStrike">
                          <a:effectLst/>
                        </a:rPr>
                        <a:t>7- HOSPITAL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11026,2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11026,2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6958,7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17169,5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6439,8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6573,1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17169,5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29217703"/>
                  </a:ext>
                </a:extLst>
              </a:tr>
              <a:tr h="176444">
                <a:tc>
                  <a:txBody>
                    <a:bodyPr vert="horz" wrap="square"/>
                    <a:lstStyle/>
                    <a:p>
                      <a:pPr algn="ctr" fontAlgn="ctr"/>
                      <a:r>
                        <a:rPr lang="es-CO" sz="800" u="none" strike="noStrike">
                          <a:effectLst/>
                        </a:rPr>
                        <a:t>8- CAMILO TORRES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2158,1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2358,4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2158,1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61365923"/>
                  </a:ext>
                </a:extLst>
              </a:tr>
              <a:tr h="176444">
                <a:tc>
                  <a:txBody>
                    <a:bodyPr vert="horz" wrap="square"/>
                    <a:lstStyle/>
                    <a:p>
                      <a:pPr algn="ctr" fontAlgn="ctr"/>
                      <a:r>
                        <a:rPr lang="es-CO" sz="800" u="none" strike="noStrike">
                          <a:effectLst/>
                        </a:rPr>
                        <a:t>9- LA GRANJA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58102484"/>
                  </a:ext>
                </a:extLst>
              </a:tr>
              <a:tr h="176444">
                <a:tc>
                  <a:txBody>
                    <a:bodyPr vert="horz" wrap="square"/>
                    <a:lstStyle/>
                    <a:p>
                      <a:pPr algn="ctr" fontAlgn="ctr"/>
                      <a:r>
                        <a:rPr lang="es-CO" sz="800" u="none" strike="noStrike">
                          <a:effectLst/>
                        </a:rPr>
                        <a:t>LLANITO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27434,8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27434,8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10416,4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8945,1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27434,8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9232,7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9327,8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9423,9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9520,9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27434,8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8658774"/>
                  </a:ext>
                </a:extLst>
              </a:tr>
              <a:tr h="176444">
                <a:tc>
                  <a:txBody>
                    <a:bodyPr vert="horz" wrap="square"/>
                    <a:lstStyle/>
                    <a:p>
                      <a:pPr algn="ctr" fontAlgn="ctr"/>
                      <a:r>
                        <a:rPr lang="es-CO" sz="800" u="none" strike="noStrike">
                          <a:effectLst/>
                        </a:rPr>
                        <a:t>VENADOS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13976,3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13976,3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12708,2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10913,2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8820,5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11035,9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11078,2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11307,6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11035,9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63089427"/>
                  </a:ext>
                </a:extLst>
              </a:tr>
              <a:tr h="176444">
                <a:tc>
                  <a:txBody>
                    <a:bodyPr vert="horz" wrap="square"/>
                    <a:lstStyle/>
                    <a:p>
                      <a:pPr algn="ctr" fontAlgn="ctr"/>
                      <a:r>
                        <a:rPr lang="es-CO" sz="800" u="none" strike="noStrike">
                          <a:effectLst/>
                        </a:rPr>
                        <a:t>GOTERAS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3147,6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3180,1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56104501"/>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90427371"/>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5910758"/>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80594957"/>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86783363"/>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30157911"/>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50512377"/>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81775795"/>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13995559"/>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50605693"/>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46736887"/>
                  </a:ext>
                </a:extLst>
              </a:tr>
            </a:tbl>
          </a:graphicData>
        </a:graphic>
      </p:graphicFrame>
    </p:spTree>
    <p:extLst>
      <p:ext uri="{BB962C8B-B14F-4D97-AF65-F5344CB8AC3E}">
        <p14:creationId xmlns:p14="http://schemas.microsoft.com/office/powerpoint/2010/main" val="2063460833"/>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0376A4A8-6168-43AE-B782-8FDD62D0A7D2}"/>
              </a:ext>
            </a:extLst>
          </p:cNvPr>
          <p:cNvGraphicFramePr>
            <a:graphicFrameLocks noGrp="1"/>
          </p:cNvGraphicFramePr>
          <p:nvPr>
            <p:extLst>
              <p:ext uri="{D42A27DB-BD31-4B8C-83A1-F6EECF244321}">
                <p14:modId xmlns:p14="http://schemas.microsoft.com/office/powerpoint/2010/main" val="2234931715"/>
              </p:ext>
            </p:extLst>
          </p:nvPr>
        </p:nvGraphicFramePr>
        <p:xfrm>
          <a:off x="537949" y="1169549"/>
          <a:ext cx="10967110" cy="5256823"/>
        </p:xfrm>
        <a:graphic>
          <a:graphicData uri="http://schemas.openxmlformats.org/drawingml/2006/table">
            <a:tbl>
              <a:tblPr>
                <a:tableStyleId>{BDBED569-4797-4DF1-A0F4-6AAB3CD982D8}</a:tableStyleId>
              </a:tblPr>
              <a:tblGrid>
                <a:gridCol w="2687168">
                  <a:extLst>
                    <a:ext uri="{9D8B030D-6E8A-4147-A177-3AD203B41FA5}">
                      <a16:colId xmlns:a16="http://schemas.microsoft.com/office/drawing/2014/main" val="132026079"/>
                    </a:ext>
                  </a:extLst>
                </a:gridCol>
                <a:gridCol w="923200">
                  <a:extLst>
                    <a:ext uri="{9D8B030D-6E8A-4147-A177-3AD203B41FA5}">
                      <a16:colId xmlns:a16="http://schemas.microsoft.com/office/drawing/2014/main" val="2852794042"/>
                    </a:ext>
                  </a:extLst>
                </a:gridCol>
                <a:gridCol w="506935">
                  <a:extLst>
                    <a:ext uri="{9D8B030D-6E8A-4147-A177-3AD203B41FA5}">
                      <a16:colId xmlns:a16="http://schemas.microsoft.com/office/drawing/2014/main" val="1333671042"/>
                    </a:ext>
                  </a:extLst>
                </a:gridCol>
                <a:gridCol w="506935">
                  <a:extLst>
                    <a:ext uri="{9D8B030D-6E8A-4147-A177-3AD203B41FA5}">
                      <a16:colId xmlns:a16="http://schemas.microsoft.com/office/drawing/2014/main" val="3148667035"/>
                    </a:ext>
                  </a:extLst>
                </a:gridCol>
                <a:gridCol w="469842">
                  <a:extLst>
                    <a:ext uri="{9D8B030D-6E8A-4147-A177-3AD203B41FA5}">
                      <a16:colId xmlns:a16="http://schemas.microsoft.com/office/drawing/2014/main" val="481400848"/>
                    </a:ext>
                  </a:extLst>
                </a:gridCol>
                <a:gridCol w="432750">
                  <a:extLst>
                    <a:ext uri="{9D8B030D-6E8A-4147-A177-3AD203B41FA5}">
                      <a16:colId xmlns:a16="http://schemas.microsoft.com/office/drawing/2014/main" val="4197594213"/>
                    </a:ext>
                  </a:extLst>
                </a:gridCol>
                <a:gridCol w="544028">
                  <a:extLst>
                    <a:ext uri="{9D8B030D-6E8A-4147-A177-3AD203B41FA5}">
                      <a16:colId xmlns:a16="http://schemas.microsoft.com/office/drawing/2014/main" val="1982764841"/>
                    </a:ext>
                  </a:extLst>
                </a:gridCol>
                <a:gridCol w="544028">
                  <a:extLst>
                    <a:ext uri="{9D8B030D-6E8A-4147-A177-3AD203B41FA5}">
                      <a16:colId xmlns:a16="http://schemas.microsoft.com/office/drawing/2014/main" val="3765091218"/>
                    </a:ext>
                  </a:extLst>
                </a:gridCol>
                <a:gridCol w="544028">
                  <a:extLst>
                    <a:ext uri="{9D8B030D-6E8A-4147-A177-3AD203B41FA5}">
                      <a16:colId xmlns:a16="http://schemas.microsoft.com/office/drawing/2014/main" val="2871652027"/>
                    </a:ext>
                  </a:extLst>
                </a:gridCol>
                <a:gridCol w="544028">
                  <a:extLst>
                    <a:ext uri="{9D8B030D-6E8A-4147-A177-3AD203B41FA5}">
                      <a16:colId xmlns:a16="http://schemas.microsoft.com/office/drawing/2014/main" val="658144974"/>
                    </a:ext>
                  </a:extLst>
                </a:gridCol>
                <a:gridCol w="544028">
                  <a:extLst>
                    <a:ext uri="{9D8B030D-6E8A-4147-A177-3AD203B41FA5}">
                      <a16:colId xmlns:a16="http://schemas.microsoft.com/office/drawing/2014/main" val="3747343029"/>
                    </a:ext>
                  </a:extLst>
                </a:gridCol>
                <a:gridCol w="544028">
                  <a:extLst>
                    <a:ext uri="{9D8B030D-6E8A-4147-A177-3AD203B41FA5}">
                      <a16:colId xmlns:a16="http://schemas.microsoft.com/office/drawing/2014/main" val="2239078378"/>
                    </a:ext>
                  </a:extLst>
                </a:gridCol>
                <a:gridCol w="544028">
                  <a:extLst>
                    <a:ext uri="{9D8B030D-6E8A-4147-A177-3AD203B41FA5}">
                      <a16:colId xmlns:a16="http://schemas.microsoft.com/office/drawing/2014/main" val="2642052496"/>
                    </a:ext>
                  </a:extLst>
                </a:gridCol>
                <a:gridCol w="544028">
                  <a:extLst>
                    <a:ext uri="{9D8B030D-6E8A-4147-A177-3AD203B41FA5}">
                      <a16:colId xmlns:a16="http://schemas.microsoft.com/office/drawing/2014/main" val="3912324211"/>
                    </a:ext>
                  </a:extLst>
                </a:gridCol>
                <a:gridCol w="544028">
                  <a:extLst>
                    <a:ext uri="{9D8B030D-6E8A-4147-A177-3AD203B41FA5}">
                      <a16:colId xmlns:a16="http://schemas.microsoft.com/office/drawing/2014/main" val="4212784957"/>
                    </a:ext>
                  </a:extLst>
                </a:gridCol>
                <a:gridCol w="544028">
                  <a:extLst>
                    <a:ext uri="{9D8B030D-6E8A-4147-A177-3AD203B41FA5}">
                      <a16:colId xmlns:a16="http://schemas.microsoft.com/office/drawing/2014/main" val="848477240"/>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719562650"/>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093633410"/>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10970205"/>
                  </a:ext>
                </a:extLst>
              </a:tr>
              <a:tr h="0">
                <a:tc gridSpan="16">
                  <a:txBody>
                    <a:bodyPr vert="horz" wrap="square"/>
                    <a:lstStyle/>
                    <a:p>
                      <a:pPr algn="ctr" fontAlgn="ctr"/>
                      <a:r>
                        <a:rPr lang="es-CO" sz="800" u="none" strike="noStrike">
                          <a:effectLst/>
                        </a:rPr>
                        <a:t>Río Sogamoso</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23377175"/>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48514135"/>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82341466"/>
                  </a:ext>
                </a:extLst>
              </a:tr>
              <a:tr h="189470">
                <a:tc>
                  <a:txBody>
                    <a:bodyPr vert="horz" wrap="square"/>
                    <a:lstStyle/>
                    <a:p>
                      <a:pPr algn="ctr" fontAlgn="ctr"/>
                      <a:r>
                        <a:rPr lang="es-MX" sz="800" u="none" strike="noStrike">
                          <a:effectLst/>
                        </a:rPr>
                        <a:t>ELIANA MARCELA ANGARITA SEPULVEDA - CAJA DE COMPENSACIÓN FAMILIAR DE BARRANCABERMEJA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39003819"/>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17565445"/>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2670912"/>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248,9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37394452"/>
                  </a:ext>
                </a:extLst>
              </a:tr>
              <a:tr h="189470">
                <a:tc>
                  <a:txBody>
                    <a:bodyPr vert="horz" wrap="square"/>
                    <a:lstStyle/>
                    <a:p>
                      <a:pPr algn="ctr" fontAlgn="ctr"/>
                      <a:r>
                        <a:rPr lang="es-MX" sz="800" u="none" strike="noStrike">
                          <a:effectLst/>
                        </a:rPr>
                        <a:t>COORPORACIÓN CENTRO DE INVESTIGACIÓN EN PALMA DE ACEITE CENIPALMA - PTO. 3</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60137335"/>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289,8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289,8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90159619"/>
                  </a:ext>
                </a:extLst>
              </a:tr>
              <a:tr h="94735">
                <a:tc>
                  <a:txBody>
                    <a:bodyPr vert="horz" wrap="square"/>
                    <a:lstStyle/>
                    <a:p>
                      <a:pPr algn="ctr" fontAlgn="ctr"/>
                      <a:r>
                        <a:rPr lang="es-MX" sz="800" u="none" strike="noStrike">
                          <a:effectLst/>
                        </a:rPr>
                        <a:t>CAJA DE COMPENSACION FAMILIAR CAFABA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1082119"/>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28294016"/>
                  </a:ext>
                </a:extLst>
              </a:tr>
              <a:tr h="189470">
                <a:tc>
                  <a:txBody>
                    <a:bodyPr vert="horz" wrap="square"/>
                    <a:lstStyle/>
                    <a:p>
                      <a:pPr algn="ctr" fontAlgn="ctr"/>
                      <a:r>
                        <a:rPr lang="es-MX" sz="800" u="none" strike="noStrike">
                          <a:effectLst/>
                        </a:rPr>
                        <a:t>COORPORACIÓN CENTRO DE INVESTIGACIÓN EN PALMA DE ACEITE CENIPALMA - PTO. 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04154186"/>
                  </a:ext>
                </a:extLst>
              </a:tr>
              <a:tr h="189470">
                <a:tc>
                  <a:txBody>
                    <a:bodyPr vert="horz" wrap="square"/>
                    <a:lstStyle/>
                    <a:p>
                      <a:pPr algn="ctr" fontAlgn="ctr"/>
                      <a:r>
                        <a:rPr lang="es-MX" sz="800" u="none" strike="noStrike">
                          <a:effectLst/>
                        </a:rPr>
                        <a:t>COORPORACIÓN CENTRO DE INVESTIGACIÓN EN PALMA DE ACEITE CENIPALMA - PTO. 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590,3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77481127"/>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69592530"/>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32038709"/>
                  </a:ext>
                </a:extLst>
              </a:tr>
              <a:tr h="94735">
                <a:tc>
                  <a:txBody>
                    <a:bodyPr vert="horz" wrap="square"/>
                    <a:lstStyle/>
                    <a:p>
                      <a:pPr algn="ctr" fontAlgn="ctr"/>
                      <a:r>
                        <a:rPr lang="es-CO" sz="800" u="none" strike="noStrike">
                          <a:effectLst/>
                        </a:rPr>
                        <a:t>ECOPETROL GERENCIA CENTRO ORIENTE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BARRANCABERMEJA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1120,3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1120,3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32328158"/>
                  </a:ext>
                </a:extLst>
              </a:tr>
              <a:tr h="94735">
                <a:tc>
                  <a:txBody>
                    <a:bodyPr vert="horz" wrap="square"/>
                    <a:lstStyle/>
                    <a:p>
                      <a:pPr algn="ctr" fontAlgn="ctr"/>
                      <a:r>
                        <a:rPr lang="es-CO" sz="800" u="none" strike="noStrike">
                          <a:effectLst/>
                        </a:rPr>
                        <a:t>MARIA EUGENIA TOUS BLANCO - PETROLEOS DEL MILENIO SAS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BETULIA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1792,5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18117181"/>
                  </a:ext>
                </a:extLst>
              </a:tr>
              <a:tr h="94735">
                <a:tc>
                  <a:txBody>
                    <a:bodyPr vert="horz" wrap="square"/>
                    <a:lstStyle/>
                    <a:p>
                      <a:pPr algn="ctr" fontAlgn="ctr"/>
                      <a:r>
                        <a:rPr lang="es-CO" sz="800" u="none" strike="noStrike">
                          <a:effectLst/>
                        </a:rPr>
                        <a:t>MUNICIPIO DE LOS SANTOS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LOS SANTOS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74721,4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74721,4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67941,9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58345,5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47157,1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21449,9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42778,2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43218,9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21449,9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72160051"/>
                  </a:ext>
                </a:extLst>
              </a:tr>
              <a:tr h="189470">
                <a:tc>
                  <a:txBody>
                    <a:bodyPr vert="horz" wrap="square"/>
                    <a:lstStyle/>
                    <a:p>
                      <a:pPr algn="ctr" fontAlgn="ctr"/>
                      <a:r>
                        <a:rPr lang="es-MX" sz="800" u="none" strike="noStrike">
                          <a:effectLst/>
                        </a:rPr>
                        <a:t>BATALLON LUCIANO D" EL HUYAR </a:t>
                      </a:r>
                      <a:br>
                        <a:rPr lang="es-MX" sz="800" u="none" strike="noStrike">
                          <a:effectLst/>
                        </a:rPr>
                      </a:br>
                      <a:r>
                        <a:rPr lang="es-MX" sz="800" u="none" strike="noStrike">
                          <a:effectLst/>
                        </a:rPr>
                        <a:t>EJERCITO NACIONAL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VICENTE DE CHUCURI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3131,3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81765705"/>
                  </a:ext>
                </a:extLst>
              </a:tr>
              <a:tr h="189470">
                <a:tc>
                  <a:txBody>
                    <a:bodyPr vert="horz" wrap="square"/>
                    <a:lstStyle/>
                    <a:p>
                      <a:pPr algn="ctr" fontAlgn="ctr"/>
                      <a:r>
                        <a:rPr lang="es-MX" sz="800" u="none" strike="noStrike">
                          <a:effectLst/>
                        </a:rPr>
                        <a:t>ESCUELA DE CARABINEROS DE LA PROVINCIA DE VÉLEZ "MAYOR GENERAL MANUEL JOSÉ LÓPEZ GÓMEZ"</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2167,0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7468,6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7468,6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84600357"/>
                  </a:ext>
                </a:extLst>
              </a:tr>
            </a:tbl>
          </a:graphicData>
        </a:graphic>
      </p:graphicFrame>
    </p:spTree>
    <p:extLst>
      <p:ext uri="{BB962C8B-B14F-4D97-AF65-F5344CB8AC3E}">
        <p14:creationId xmlns:p14="http://schemas.microsoft.com/office/powerpoint/2010/main" val="314808665"/>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6" name="Tabla 5">
            <a:extLst>
              <a:ext uri="{FF2B5EF4-FFF2-40B4-BE49-F238E27FC236}">
                <a16:creationId xmlns:a16="http://schemas.microsoft.com/office/drawing/2014/main" id="{9477A414-0EDB-441A-92DC-1AA116465296}"/>
              </a:ext>
            </a:extLst>
          </p:cNvPr>
          <p:cNvGraphicFramePr>
            <a:graphicFrameLocks noGrp="1"/>
          </p:cNvGraphicFramePr>
          <p:nvPr>
            <p:extLst>
              <p:ext uri="{D42A27DB-BD31-4B8C-83A1-F6EECF244321}">
                <p14:modId xmlns:p14="http://schemas.microsoft.com/office/powerpoint/2010/main" val="380377397"/>
              </p:ext>
            </p:extLst>
          </p:nvPr>
        </p:nvGraphicFramePr>
        <p:xfrm>
          <a:off x="292288" y="1155901"/>
          <a:ext cx="11376544" cy="5091784"/>
        </p:xfrm>
        <a:graphic>
          <a:graphicData uri="http://schemas.openxmlformats.org/drawingml/2006/table">
            <a:tbl>
              <a:tblPr>
                <a:tableStyleId>{BDBED569-4797-4DF1-A0F4-6AAB3CD982D8}</a:tableStyleId>
              </a:tblPr>
              <a:tblGrid>
                <a:gridCol w="2787488">
                  <a:extLst>
                    <a:ext uri="{9D8B030D-6E8A-4147-A177-3AD203B41FA5}">
                      <a16:colId xmlns:a16="http://schemas.microsoft.com/office/drawing/2014/main" val="52328978"/>
                    </a:ext>
                  </a:extLst>
                </a:gridCol>
                <a:gridCol w="957665">
                  <a:extLst>
                    <a:ext uri="{9D8B030D-6E8A-4147-A177-3AD203B41FA5}">
                      <a16:colId xmlns:a16="http://schemas.microsoft.com/office/drawing/2014/main" val="3789520093"/>
                    </a:ext>
                  </a:extLst>
                </a:gridCol>
                <a:gridCol w="525861">
                  <a:extLst>
                    <a:ext uri="{9D8B030D-6E8A-4147-A177-3AD203B41FA5}">
                      <a16:colId xmlns:a16="http://schemas.microsoft.com/office/drawing/2014/main" val="3189983719"/>
                    </a:ext>
                  </a:extLst>
                </a:gridCol>
                <a:gridCol w="525861">
                  <a:extLst>
                    <a:ext uri="{9D8B030D-6E8A-4147-A177-3AD203B41FA5}">
                      <a16:colId xmlns:a16="http://schemas.microsoft.com/office/drawing/2014/main" val="583197497"/>
                    </a:ext>
                  </a:extLst>
                </a:gridCol>
                <a:gridCol w="487383">
                  <a:extLst>
                    <a:ext uri="{9D8B030D-6E8A-4147-A177-3AD203B41FA5}">
                      <a16:colId xmlns:a16="http://schemas.microsoft.com/office/drawing/2014/main" val="3640363767"/>
                    </a:ext>
                  </a:extLst>
                </a:gridCol>
                <a:gridCol w="448906">
                  <a:extLst>
                    <a:ext uri="{9D8B030D-6E8A-4147-A177-3AD203B41FA5}">
                      <a16:colId xmlns:a16="http://schemas.microsoft.com/office/drawing/2014/main" val="1129161182"/>
                    </a:ext>
                  </a:extLst>
                </a:gridCol>
                <a:gridCol w="564338">
                  <a:extLst>
                    <a:ext uri="{9D8B030D-6E8A-4147-A177-3AD203B41FA5}">
                      <a16:colId xmlns:a16="http://schemas.microsoft.com/office/drawing/2014/main" val="3408986621"/>
                    </a:ext>
                  </a:extLst>
                </a:gridCol>
                <a:gridCol w="564338">
                  <a:extLst>
                    <a:ext uri="{9D8B030D-6E8A-4147-A177-3AD203B41FA5}">
                      <a16:colId xmlns:a16="http://schemas.microsoft.com/office/drawing/2014/main" val="859834686"/>
                    </a:ext>
                  </a:extLst>
                </a:gridCol>
                <a:gridCol w="564338">
                  <a:extLst>
                    <a:ext uri="{9D8B030D-6E8A-4147-A177-3AD203B41FA5}">
                      <a16:colId xmlns:a16="http://schemas.microsoft.com/office/drawing/2014/main" val="2788440854"/>
                    </a:ext>
                  </a:extLst>
                </a:gridCol>
                <a:gridCol w="564338">
                  <a:extLst>
                    <a:ext uri="{9D8B030D-6E8A-4147-A177-3AD203B41FA5}">
                      <a16:colId xmlns:a16="http://schemas.microsoft.com/office/drawing/2014/main" val="2302181364"/>
                    </a:ext>
                  </a:extLst>
                </a:gridCol>
                <a:gridCol w="564338">
                  <a:extLst>
                    <a:ext uri="{9D8B030D-6E8A-4147-A177-3AD203B41FA5}">
                      <a16:colId xmlns:a16="http://schemas.microsoft.com/office/drawing/2014/main" val="3751773629"/>
                    </a:ext>
                  </a:extLst>
                </a:gridCol>
                <a:gridCol w="564338">
                  <a:extLst>
                    <a:ext uri="{9D8B030D-6E8A-4147-A177-3AD203B41FA5}">
                      <a16:colId xmlns:a16="http://schemas.microsoft.com/office/drawing/2014/main" val="3809416593"/>
                    </a:ext>
                  </a:extLst>
                </a:gridCol>
                <a:gridCol w="564338">
                  <a:extLst>
                    <a:ext uri="{9D8B030D-6E8A-4147-A177-3AD203B41FA5}">
                      <a16:colId xmlns:a16="http://schemas.microsoft.com/office/drawing/2014/main" val="816152562"/>
                    </a:ext>
                  </a:extLst>
                </a:gridCol>
                <a:gridCol w="564338">
                  <a:extLst>
                    <a:ext uri="{9D8B030D-6E8A-4147-A177-3AD203B41FA5}">
                      <a16:colId xmlns:a16="http://schemas.microsoft.com/office/drawing/2014/main" val="3562219375"/>
                    </a:ext>
                  </a:extLst>
                </a:gridCol>
                <a:gridCol w="564338">
                  <a:extLst>
                    <a:ext uri="{9D8B030D-6E8A-4147-A177-3AD203B41FA5}">
                      <a16:colId xmlns:a16="http://schemas.microsoft.com/office/drawing/2014/main" val="3272631783"/>
                    </a:ext>
                  </a:extLst>
                </a:gridCol>
                <a:gridCol w="564338">
                  <a:extLst>
                    <a:ext uri="{9D8B030D-6E8A-4147-A177-3AD203B41FA5}">
                      <a16:colId xmlns:a16="http://schemas.microsoft.com/office/drawing/2014/main" val="3535124811"/>
                    </a:ext>
                  </a:extLst>
                </a:gridCol>
              </a:tblGrid>
              <a:tr h="134486">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3971741"/>
                  </a:ext>
                </a:extLst>
              </a:tr>
              <a:tr h="134486">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4005543443"/>
                  </a:ext>
                </a:extLst>
              </a:tr>
              <a:tr h="134486">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95029947"/>
                  </a:ext>
                </a:extLst>
              </a:tr>
              <a:tr h="134486">
                <a:tc gridSpan="16">
                  <a:txBody>
                    <a:bodyPr vert="horz" wrap="square"/>
                    <a:lstStyle/>
                    <a:p>
                      <a:pPr algn="ctr" fontAlgn="ctr"/>
                      <a:r>
                        <a:rPr lang="es-CO" sz="800" u="none" strike="noStrike">
                          <a:effectLst/>
                        </a:rPr>
                        <a:t>Río Suarez</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015795879"/>
                  </a:ext>
                </a:extLst>
              </a:tr>
              <a:tr h="262744">
                <a:tc>
                  <a:txBody>
                    <a:bodyPr vert="horz" wrap="square"/>
                    <a:lstStyle/>
                    <a:p>
                      <a:pPr algn="ctr" fontAlgn="ctr"/>
                      <a:r>
                        <a:rPr lang="es-CO" sz="800" u="none" strike="noStrike">
                          <a:effectLst/>
                        </a:rPr>
                        <a:t>ZANJA DE ESCORRENTIA QUE SE COMUNICA CON FUENTE HÍDRICA INNOMINADA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Aguada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821,5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821,5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74833314"/>
                  </a:ext>
                </a:extLst>
              </a:tr>
              <a:tr h="134486">
                <a:tc>
                  <a:txBody>
                    <a:bodyPr vert="horz" wrap="square"/>
                    <a:lstStyle/>
                    <a:p>
                      <a:pPr algn="ctr" fontAlgn="ctr"/>
                      <a:r>
                        <a:rPr lang="es-CO" sz="800" u="none" strike="noStrike">
                          <a:effectLst/>
                        </a:rPr>
                        <a:t>CASAS VIP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51657,2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57967,7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51657,2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46970,3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40336,0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32601,2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26579,4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57967,7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59168,0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59777,4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26579,4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852760565"/>
                  </a:ext>
                </a:extLst>
              </a:tr>
              <a:tr h="134486">
                <a:tc>
                  <a:txBody>
                    <a:bodyPr vert="horz" wrap="square"/>
                    <a:lstStyle/>
                    <a:p>
                      <a:pPr algn="ctr" fontAlgn="ctr"/>
                      <a:r>
                        <a:rPr lang="es-CO" sz="800" u="none" strike="noStrike">
                          <a:effectLst/>
                        </a:rPr>
                        <a:t>DIAMANTE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4055,4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2814,8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3842,9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2547,2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2573,4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3842,9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97852207"/>
                  </a:ext>
                </a:extLst>
              </a:tr>
              <a:tr h="134486">
                <a:tc>
                  <a:txBody>
                    <a:bodyPr vert="horz" wrap="square"/>
                    <a:lstStyle/>
                    <a:p>
                      <a:pPr algn="ctr" fontAlgn="ctr"/>
                      <a:r>
                        <a:rPr lang="es-CO" sz="800" u="none" strike="noStrike">
                          <a:effectLst/>
                        </a:rPr>
                        <a:t>EL LAGO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1662,0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1662,0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55348022"/>
                  </a:ext>
                </a:extLst>
              </a:tr>
              <a:tr h="134486">
                <a:tc>
                  <a:txBody>
                    <a:bodyPr vert="horz" wrap="square"/>
                    <a:lstStyle/>
                    <a:p>
                      <a:pPr algn="ctr" fontAlgn="ctr"/>
                      <a:r>
                        <a:rPr lang="es-CO" sz="800" u="none" strike="noStrike">
                          <a:effectLst/>
                        </a:rPr>
                        <a:t>LUIS CARLOS GALAN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1084,4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1084,4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57265433"/>
                  </a:ext>
                </a:extLst>
              </a:tr>
              <a:tr h="134486">
                <a:tc>
                  <a:txBody>
                    <a:bodyPr vert="horz" wrap="square"/>
                    <a:lstStyle/>
                    <a:p>
                      <a:pPr algn="ctr" fontAlgn="ctr"/>
                      <a:r>
                        <a:rPr lang="es-CO" sz="800" u="none" strike="noStrike">
                          <a:effectLst/>
                        </a:rPr>
                        <a:t>NUEVA ESPERANZA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31100,4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36523,6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31100,4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28278,7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24284,4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36523,6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34911,0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35270,6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35633,9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36000,9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36523,6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36023516"/>
                  </a:ext>
                </a:extLst>
              </a:tr>
              <a:tr h="134486">
                <a:tc>
                  <a:txBody>
                    <a:bodyPr vert="horz" wrap="square"/>
                    <a:lstStyle/>
                    <a:p>
                      <a:pPr algn="ctr" fontAlgn="ctr"/>
                      <a:r>
                        <a:rPr lang="es-CO" sz="800" u="none" strike="noStrike">
                          <a:effectLst/>
                        </a:rPr>
                        <a:t>NUEVO AMANECER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1160,1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1160,1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19513309"/>
                  </a:ext>
                </a:extLst>
              </a:tr>
              <a:tr h="134486">
                <a:tc>
                  <a:txBody>
                    <a:bodyPr vert="horz" wrap="square"/>
                    <a:lstStyle/>
                    <a:p>
                      <a:pPr algn="ctr" fontAlgn="ctr"/>
                      <a:r>
                        <a:rPr lang="es-CO" sz="800" u="none" strike="noStrike">
                          <a:effectLst/>
                        </a:rPr>
                        <a:t>PALMAS DEL RIO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57201284"/>
                  </a:ext>
                </a:extLst>
              </a:tr>
              <a:tr h="134486">
                <a:tc>
                  <a:txBody>
                    <a:bodyPr vert="horz" wrap="square"/>
                    <a:lstStyle/>
                    <a:p>
                      <a:pPr algn="ctr" fontAlgn="ctr"/>
                      <a:r>
                        <a:rPr lang="es-MX" sz="800" u="none" strike="noStrike">
                          <a:effectLst/>
                        </a:rPr>
                        <a:t>PLAN DE LOS 33 (1)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45978736"/>
                  </a:ext>
                </a:extLst>
              </a:tr>
              <a:tr h="134486">
                <a:tc>
                  <a:txBody>
                    <a:bodyPr vert="horz" wrap="square"/>
                    <a:lstStyle/>
                    <a:p>
                      <a:pPr algn="ctr" fontAlgn="ctr"/>
                      <a:r>
                        <a:rPr lang="es-MX" sz="800" u="none" strike="noStrike">
                          <a:effectLst/>
                        </a:rPr>
                        <a:t>PLAN DE LOS 33 (2)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53745934"/>
                  </a:ext>
                </a:extLst>
              </a:tr>
              <a:tr h="134486">
                <a:tc>
                  <a:txBody>
                    <a:bodyPr vert="horz" wrap="square"/>
                    <a:lstStyle/>
                    <a:p>
                      <a:pPr algn="ctr" fontAlgn="ctr"/>
                      <a:r>
                        <a:rPr lang="es-CO" sz="800" u="none" strike="noStrike">
                          <a:effectLst/>
                        </a:rPr>
                        <a:t>PTAR LA VERONICA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332,6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74192635"/>
                  </a:ext>
                </a:extLst>
              </a:tr>
              <a:tr h="134486">
                <a:tc>
                  <a:txBody>
                    <a:bodyPr vert="horz" wrap="square"/>
                    <a:lstStyle/>
                    <a:p>
                      <a:pPr algn="ctr" fontAlgn="ctr"/>
                      <a:r>
                        <a:rPr lang="es-CO" sz="800" u="none" strike="noStrike">
                          <a:effectLst/>
                        </a:rPr>
                        <a:t>PUENTE LA LIBERTAD</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255872,5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125802,3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69621,6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255872,5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232657,2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199795,5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161482,8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69621,6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125802,3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127098,1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128407,2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129729,8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69621,6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90125134"/>
                  </a:ext>
                </a:extLst>
              </a:tr>
              <a:tr h="134486">
                <a:tc>
                  <a:txBody>
                    <a:bodyPr vert="horz" wrap="square"/>
                    <a:lstStyle/>
                    <a:p>
                      <a:pPr algn="ctr" fontAlgn="ctr"/>
                      <a:r>
                        <a:rPr lang="es-CO" sz="800" u="none" strike="noStrike">
                          <a:effectLst/>
                        </a:rPr>
                        <a:t>PUENTE TITO RUEDA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9492,0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9492,0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8630,8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5990,5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3579,4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58139505"/>
                  </a:ext>
                </a:extLst>
              </a:tr>
              <a:tr h="134486">
                <a:tc>
                  <a:txBody>
                    <a:bodyPr vert="horz" wrap="square"/>
                    <a:lstStyle/>
                    <a:p>
                      <a:pPr algn="ctr" fontAlgn="ctr"/>
                      <a:r>
                        <a:rPr lang="es-CO" sz="800" u="none" strike="noStrike">
                          <a:effectLst/>
                        </a:rPr>
                        <a:t>SAN CARLOS DEL RIO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13353,8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5582,3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13353,8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12142,2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8427,7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6478,8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5582,3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5697,8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5756,5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6478,8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68107723"/>
                  </a:ext>
                </a:extLst>
              </a:tr>
              <a:tr h="134486">
                <a:tc>
                  <a:txBody>
                    <a:bodyPr vert="horz" wrap="square"/>
                    <a:lstStyle/>
                    <a:p>
                      <a:pPr algn="ctr" fontAlgn="ctr"/>
                      <a:r>
                        <a:rPr lang="es-CO" sz="800" u="none" strike="noStrike">
                          <a:effectLst/>
                        </a:rPr>
                        <a:t>URIBE URIBE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1306,5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1306,5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95016655"/>
                  </a:ext>
                </a:extLst>
              </a:tr>
              <a:tr h="134486">
                <a:tc>
                  <a:txBody>
                    <a:bodyPr vert="horz" wrap="square"/>
                    <a:lstStyle/>
                    <a:p>
                      <a:pPr algn="ctr" fontAlgn="ctr"/>
                      <a:r>
                        <a:rPr lang="es-CO" sz="800" u="none" strike="noStrike">
                          <a:effectLst/>
                        </a:rPr>
                        <a:t>VILLA DEL ROSARIO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515,8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515,8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67418650"/>
                  </a:ext>
                </a:extLst>
              </a:tr>
              <a:tr h="134486">
                <a:tc>
                  <a:txBody>
                    <a:bodyPr vert="horz" wrap="square"/>
                    <a:lstStyle/>
                    <a:p>
                      <a:pPr algn="ctr" fontAlgn="ctr"/>
                      <a:r>
                        <a:rPr lang="es-CO" sz="800" u="none" strike="noStrike">
                          <a:effectLst/>
                        </a:rPr>
                        <a:t>VILLA MARIA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45750,7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41599,7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35724,0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28873,5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23718,4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28138,2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28428,0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28720,9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23718,4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5183862"/>
                  </a:ext>
                </a:extLst>
              </a:tr>
              <a:tr h="134486">
                <a:tc>
                  <a:txBody>
                    <a:bodyPr vert="horz" wrap="square"/>
                    <a:lstStyle/>
                    <a:p>
                      <a:pPr algn="ctr" fontAlgn="ctr"/>
                      <a:r>
                        <a:rPr lang="es-CO" sz="800" u="none" strike="noStrike">
                          <a:effectLst/>
                        </a:rPr>
                        <a:t>VILLA OLIMPICA 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55686,8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21230,4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55686,8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50634,4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35144,3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44617,6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21230,4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21449,1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21670,0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44617,6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36844977"/>
                  </a:ext>
                </a:extLst>
              </a:tr>
              <a:tr h="134486">
                <a:tc>
                  <a:txBody>
                    <a:bodyPr vert="horz" wrap="square"/>
                    <a:lstStyle/>
                    <a:p>
                      <a:pPr algn="ctr" fontAlgn="ctr"/>
                      <a:r>
                        <a:rPr lang="es-CO" sz="800" u="none" strike="noStrike">
                          <a:effectLst/>
                        </a:rPr>
                        <a:t>VILLA OLIMPICA 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17546,6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9431,0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17546,6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15954,6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13701,1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6442,9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9431,0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9528,1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9626,3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9725,4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6442,9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47143318"/>
                  </a:ext>
                </a:extLst>
              </a:tr>
              <a:tr h="134486">
                <a:tc>
                  <a:txBody>
                    <a:bodyPr vert="horz" wrap="square"/>
                    <a:lstStyle/>
                    <a:p>
                      <a:pPr algn="ctr" fontAlgn="ctr"/>
                      <a:r>
                        <a:rPr lang="es-CO" sz="800" u="none" strike="noStrike">
                          <a:effectLst/>
                        </a:rPr>
                        <a:t>ZOILA CUADRADO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61010,5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61010,5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55475,0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47639,4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38504,1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47439,7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39267,6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39672,0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47439,7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06669620"/>
                  </a:ext>
                </a:extLst>
              </a:tr>
              <a:tr h="134486">
                <a:tc>
                  <a:txBody>
                    <a:bodyPr vert="horz" wrap="square"/>
                    <a:lstStyle/>
                    <a:p>
                      <a:pPr algn="ctr" fontAlgn="ctr"/>
                      <a:r>
                        <a:rPr lang="es-CO" sz="800" u="none" strike="noStrike">
                          <a:effectLst/>
                        </a:rPr>
                        <a:t>VERTIMIENTO PRINCIPAL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6885,8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4913,7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6885,8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7028,4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7100,8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1463,9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22060698"/>
                  </a:ext>
                </a:extLst>
              </a:tr>
              <a:tr h="262744">
                <a:tc>
                  <a:txBody>
                    <a:bodyPr vert="horz" wrap="square"/>
                    <a:lstStyle/>
                    <a:p>
                      <a:pPr algn="ctr" fontAlgn="ctr"/>
                      <a:r>
                        <a:rPr lang="es-MX" sz="800" u="none" strike="noStrike">
                          <a:effectLst/>
                        </a:rPr>
                        <a:t>PTAR BARRIO LA PRIMAVERA CORREGIMIENTO BARICHARA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BARICHARA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52056,0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33781,6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13652,7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13652,7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52056,0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47332,9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40647,4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32852,8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13652,7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33781,6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34129,6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34481,1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13652,7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27935272"/>
                  </a:ext>
                </a:extLst>
              </a:tr>
              <a:tr h="134486">
                <a:tc>
                  <a:txBody>
                    <a:bodyPr vert="horz" wrap="square"/>
                    <a:lstStyle/>
                    <a:p>
                      <a:pPr algn="ctr" fontAlgn="ctr"/>
                      <a:r>
                        <a:rPr lang="es-CO" sz="800" u="none" strike="noStrike">
                          <a:effectLst/>
                        </a:rPr>
                        <a:t>VERTIMIENTO PRINCIPAL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BARICHARA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3232,1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409,3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940099851"/>
                  </a:ext>
                </a:extLst>
              </a:tr>
              <a:tr h="134486">
                <a:tc>
                  <a:txBody>
                    <a:bodyPr vert="horz" wrap="square"/>
                    <a:lstStyle/>
                    <a:p>
                      <a:pPr algn="ctr" fontAlgn="ctr"/>
                      <a:r>
                        <a:rPr lang="es-CO" sz="800" u="none" strike="noStrike">
                          <a:effectLst/>
                        </a:rPr>
                        <a:t>Quebrada la puya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CABRERA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307484636"/>
                  </a:ext>
                </a:extLst>
              </a:tr>
              <a:tr h="134486">
                <a:tc>
                  <a:txBody>
                    <a:bodyPr vert="horz" wrap="square"/>
                    <a:lstStyle/>
                    <a:p>
                      <a:pPr algn="ctr" fontAlgn="ctr"/>
                      <a:r>
                        <a:rPr lang="es-CO" sz="800" u="none" strike="noStrike">
                          <a:effectLst/>
                        </a:rPr>
                        <a:t>VERTIMIENTO PRINCIPAL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CHIMA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4608,8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4608,8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4190,7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1771,3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1789,6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3883,7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800433999"/>
                  </a:ext>
                </a:extLst>
              </a:tr>
              <a:tr h="134486">
                <a:tc>
                  <a:txBody>
                    <a:bodyPr vert="horz" wrap="square"/>
                    <a:lstStyle/>
                    <a:p>
                      <a:pPr algn="ctr" fontAlgn="ctr"/>
                      <a:r>
                        <a:rPr lang="es-CO" sz="800" u="none" strike="noStrike">
                          <a:effectLst/>
                        </a:rPr>
                        <a:t>PUNTO DE VERTIMIENTO 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CHIPATA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12180,3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15492,7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12180,3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9510,9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6662,0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15492,7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15652,2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15813,5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15976,3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6662,0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73634486"/>
                  </a:ext>
                </a:extLst>
              </a:tr>
              <a:tr h="134486">
                <a:tc>
                  <a:txBody>
                    <a:bodyPr vert="horz" wrap="square"/>
                    <a:lstStyle/>
                    <a:p>
                      <a:pPr algn="ctr" fontAlgn="ctr"/>
                      <a:r>
                        <a:rPr lang="es-CO" sz="800" u="none" strike="noStrike">
                          <a:effectLst/>
                        </a:rPr>
                        <a:t>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CONFINES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6606,6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6606,6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3494,7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3177,6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6606,6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6606,6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61727070"/>
                  </a:ext>
                </a:extLst>
              </a:tr>
              <a:tr h="134486">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CONTRATACIÓN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9715,0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9715,0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49865,5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42822,3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34610,7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9715,0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55406,1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55976,8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56553,4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9715,0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03981099"/>
                  </a:ext>
                </a:extLst>
              </a:tr>
              <a:tr h="262744">
                <a:tc>
                  <a:txBody>
                    <a:bodyPr vert="horz" wrap="square"/>
                    <a:lstStyle/>
                    <a:p>
                      <a:pPr algn="ctr" fontAlgn="ctr"/>
                      <a:r>
                        <a:rPr lang="es-CO" sz="800" u="none" strike="noStrike">
                          <a:effectLst/>
                        </a:rPr>
                        <a:t>LA ROMERA</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GALAN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1378,1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1493,7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62082099"/>
                  </a:ext>
                </a:extLst>
              </a:tr>
              <a:tr h="134486">
                <a:tc>
                  <a:txBody>
                    <a:bodyPr vert="horz" wrap="square"/>
                    <a:lstStyle/>
                    <a:p>
                      <a:pPr algn="ctr" fontAlgn="ctr"/>
                      <a:r>
                        <a:rPr lang="es-CO" sz="800" u="none" strike="noStrike">
                          <a:effectLst/>
                        </a:rPr>
                        <a:t>chitaraque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GALAN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08706423"/>
                  </a:ext>
                </a:extLst>
              </a:tr>
              <a:tr h="134486">
                <a:tc>
                  <a:txBody>
                    <a:bodyPr vert="horz" wrap="square"/>
                    <a:lstStyle/>
                    <a:p>
                      <a:pPr algn="ctr" fontAlgn="ctr"/>
                      <a:r>
                        <a:rPr lang="es-CO" sz="800" u="none" strike="noStrike">
                          <a:effectLst/>
                        </a:rPr>
                        <a:t>PTAR galan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GALAN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7380,2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7380,2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5762,8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4657,7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2184,6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92679744"/>
                  </a:ext>
                </a:extLst>
              </a:tr>
            </a:tbl>
          </a:graphicData>
        </a:graphic>
      </p:graphicFrame>
    </p:spTree>
    <p:extLst>
      <p:ext uri="{BB962C8B-B14F-4D97-AF65-F5344CB8AC3E}">
        <p14:creationId xmlns:p14="http://schemas.microsoft.com/office/powerpoint/2010/main" val="3812632802"/>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1A99CE1D-72AB-4E4B-9586-B5D87ED153D6}"/>
              </a:ext>
            </a:extLst>
          </p:cNvPr>
          <p:cNvGraphicFramePr>
            <a:graphicFrameLocks noGrp="1"/>
          </p:cNvGraphicFramePr>
          <p:nvPr>
            <p:extLst>
              <p:ext uri="{D42A27DB-BD31-4B8C-83A1-F6EECF244321}">
                <p14:modId xmlns:p14="http://schemas.microsoft.com/office/powerpoint/2010/main" val="3483113532"/>
              </p:ext>
            </p:extLst>
          </p:nvPr>
        </p:nvGraphicFramePr>
        <p:xfrm>
          <a:off x="430043" y="1169549"/>
          <a:ext cx="11279736" cy="5188192"/>
        </p:xfrm>
        <a:graphic>
          <a:graphicData uri="http://schemas.openxmlformats.org/drawingml/2006/table">
            <a:tbl>
              <a:tblPr>
                <a:tableStyleId>{BDBED569-4797-4DF1-A0F4-6AAB3CD982D8}</a:tableStyleId>
              </a:tblPr>
              <a:tblGrid>
                <a:gridCol w="2763767">
                  <a:extLst>
                    <a:ext uri="{9D8B030D-6E8A-4147-A177-3AD203B41FA5}">
                      <a16:colId xmlns:a16="http://schemas.microsoft.com/office/drawing/2014/main" val="3707257152"/>
                    </a:ext>
                  </a:extLst>
                </a:gridCol>
                <a:gridCol w="949516">
                  <a:extLst>
                    <a:ext uri="{9D8B030D-6E8A-4147-A177-3AD203B41FA5}">
                      <a16:colId xmlns:a16="http://schemas.microsoft.com/office/drawing/2014/main" val="2064470603"/>
                    </a:ext>
                  </a:extLst>
                </a:gridCol>
                <a:gridCol w="521386">
                  <a:extLst>
                    <a:ext uri="{9D8B030D-6E8A-4147-A177-3AD203B41FA5}">
                      <a16:colId xmlns:a16="http://schemas.microsoft.com/office/drawing/2014/main" val="1009453246"/>
                    </a:ext>
                  </a:extLst>
                </a:gridCol>
                <a:gridCol w="521386">
                  <a:extLst>
                    <a:ext uri="{9D8B030D-6E8A-4147-A177-3AD203B41FA5}">
                      <a16:colId xmlns:a16="http://schemas.microsoft.com/office/drawing/2014/main" val="1020190705"/>
                    </a:ext>
                  </a:extLst>
                </a:gridCol>
                <a:gridCol w="483235">
                  <a:extLst>
                    <a:ext uri="{9D8B030D-6E8A-4147-A177-3AD203B41FA5}">
                      <a16:colId xmlns:a16="http://schemas.microsoft.com/office/drawing/2014/main" val="882856911"/>
                    </a:ext>
                  </a:extLst>
                </a:gridCol>
                <a:gridCol w="445086">
                  <a:extLst>
                    <a:ext uri="{9D8B030D-6E8A-4147-A177-3AD203B41FA5}">
                      <a16:colId xmlns:a16="http://schemas.microsoft.com/office/drawing/2014/main" val="4107883715"/>
                    </a:ext>
                  </a:extLst>
                </a:gridCol>
                <a:gridCol w="559536">
                  <a:extLst>
                    <a:ext uri="{9D8B030D-6E8A-4147-A177-3AD203B41FA5}">
                      <a16:colId xmlns:a16="http://schemas.microsoft.com/office/drawing/2014/main" val="2367609007"/>
                    </a:ext>
                  </a:extLst>
                </a:gridCol>
                <a:gridCol w="559536">
                  <a:extLst>
                    <a:ext uri="{9D8B030D-6E8A-4147-A177-3AD203B41FA5}">
                      <a16:colId xmlns:a16="http://schemas.microsoft.com/office/drawing/2014/main" val="677673598"/>
                    </a:ext>
                  </a:extLst>
                </a:gridCol>
                <a:gridCol w="559536">
                  <a:extLst>
                    <a:ext uri="{9D8B030D-6E8A-4147-A177-3AD203B41FA5}">
                      <a16:colId xmlns:a16="http://schemas.microsoft.com/office/drawing/2014/main" val="1468314414"/>
                    </a:ext>
                  </a:extLst>
                </a:gridCol>
                <a:gridCol w="559536">
                  <a:extLst>
                    <a:ext uri="{9D8B030D-6E8A-4147-A177-3AD203B41FA5}">
                      <a16:colId xmlns:a16="http://schemas.microsoft.com/office/drawing/2014/main" val="2952548222"/>
                    </a:ext>
                  </a:extLst>
                </a:gridCol>
                <a:gridCol w="559536">
                  <a:extLst>
                    <a:ext uri="{9D8B030D-6E8A-4147-A177-3AD203B41FA5}">
                      <a16:colId xmlns:a16="http://schemas.microsoft.com/office/drawing/2014/main" val="2785405900"/>
                    </a:ext>
                  </a:extLst>
                </a:gridCol>
                <a:gridCol w="559536">
                  <a:extLst>
                    <a:ext uri="{9D8B030D-6E8A-4147-A177-3AD203B41FA5}">
                      <a16:colId xmlns:a16="http://schemas.microsoft.com/office/drawing/2014/main" val="605534258"/>
                    </a:ext>
                  </a:extLst>
                </a:gridCol>
                <a:gridCol w="559536">
                  <a:extLst>
                    <a:ext uri="{9D8B030D-6E8A-4147-A177-3AD203B41FA5}">
                      <a16:colId xmlns:a16="http://schemas.microsoft.com/office/drawing/2014/main" val="2418073998"/>
                    </a:ext>
                  </a:extLst>
                </a:gridCol>
                <a:gridCol w="559536">
                  <a:extLst>
                    <a:ext uri="{9D8B030D-6E8A-4147-A177-3AD203B41FA5}">
                      <a16:colId xmlns:a16="http://schemas.microsoft.com/office/drawing/2014/main" val="1329731677"/>
                    </a:ext>
                  </a:extLst>
                </a:gridCol>
                <a:gridCol w="559536">
                  <a:extLst>
                    <a:ext uri="{9D8B030D-6E8A-4147-A177-3AD203B41FA5}">
                      <a16:colId xmlns:a16="http://schemas.microsoft.com/office/drawing/2014/main" val="2514661943"/>
                    </a:ext>
                  </a:extLst>
                </a:gridCol>
                <a:gridCol w="559536">
                  <a:extLst>
                    <a:ext uri="{9D8B030D-6E8A-4147-A177-3AD203B41FA5}">
                      <a16:colId xmlns:a16="http://schemas.microsoft.com/office/drawing/2014/main" val="3028500814"/>
                    </a:ext>
                  </a:extLst>
                </a:gridCol>
              </a:tblGrid>
              <a:tr h="118419">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1949095238"/>
                  </a:ext>
                </a:extLst>
              </a:tr>
              <a:tr h="0">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4008203135"/>
                  </a:ext>
                </a:extLst>
              </a:tr>
              <a:tr h="0">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39786267"/>
                  </a:ext>
                </a:extLst>
              </a:tr>
              <a:tr h="0">
                <a:tc gridSpan="16">
                  <a:txBody>
                    <a:bodyPr vert="horz" wrap="square"/>
                    <a:lstStyle/>
                    <a:p>
                      <a:pPr algn="ctr" fontAlgn="ctr"/>
                      <a:r>
                        <a:rPr lang="es-CO" sz="800" u="none" strike="noStrike">
                          <a:effectLst/>
                        </a:rPr>
                        <a:t>Río Suarez</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326243029"/>
                  </a:ext>
                </a:extLst>
              </a:tr>
              <a:tr h="94735">
                <a:tc>
                  <a:txBody>
                    <a:bodyPr vert="horz" wrap="square"/>
                    <a:lstStyle/>
                    <a:p>
                      <a:pPr algn="ctr" fontAlgn="ctr"/>
                      <a:r>
                        <a:rPr lang="es-CO" sz="800" u="none" strike="noStrike">
                          <a:effectLst/>
                        </a:rPr>
                        <a:t>PTAR AGUA RESIDUAL DOMESTICAS.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GAMBITA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9371,2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16498,3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15001,4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12882,5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10412,2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23361,9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9371,2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9467,8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23361,9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69711431"/>
                  </a:ext>
                </a:extLst>
              </a:tr>
              <a:tr h="94735">
                <a:tc>
                  <a:txBody>
                    <a:bodyPr vert="horz" wrap="square"/>
                    <a:lstStyle/>
                    <a:p>
                      <a:pPr algn="ctr" fontAlgn="ctr"/>
                      <a:r>
                        <a:rPr lang="es-MX" sz="800" u="none" strike="noStrike">
                          <a:effectLst/>
                        </a:rPr>
                        <a:t> INNOMINADA EN CORREGIMIENTO LA PALMA.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GAMBITA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12106,8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11008,3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9453,5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7640,7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33340,0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3879,7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33340,0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47703908"/>
                  </a:ext>
                </a:extLst>
              </a:tr>
              <a:tr h="94735">
                <a:tc>
                  <a:txBody>
                    <a:bodyPr vert="horz" wrap="square"/>
                    <a:lstStyle/>
                    <a:p>
                      <a:pPr algn="ctr" fontAlgn="ctr"/>
                      <a:r>
                        <a:rPr lang="es-MX" sz="800" u="none" strike="noStrike">
                          <a:effectLst/>
                        </a:rPr>
                        <a:t>PTO. 2 = QUEBRADA LA ZARZA</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GUACAMAYO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1993,5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2298,8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66764809"/>
                  </a:ext>
                </a:extLst>
              </a:tr>
              <a:tr h="94735">
                <a:tc>
                  <a:txBody>
                    <a:bodyPr vert="horz" wrap="square"/>
                    <a:lstStyle/>
                    <a:p>
                      <a:pPr algn="ctr" fontAlgn="ctr"/>
                      <a:r>
                        <a:rPr lang="es-MX" sz="800" u="none" strike="noStrike">
                          <a:effectLst/>
                        </a:rPr>
                        <a:t>PTO.1 =QUEBRADA LOS LAVADEROS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GUACAMAYO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15850,5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15833,5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15833,5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15850,5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14412,4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10003,4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15833,5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7542,5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7620,2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15833,5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58646370"/>
                  </a:ext>
                </a:extLst>
              </a:tr>
              <a:tr h="94735">
                <a:tc>
                  <a:txBody>
                    <a:bodyPr vert="horz" wrap="square"/>
                    <a:lstStyle/>
                    <a:p>
                      <a:pPr algn="ctr" fontAlgn="ctr"/>
                      <a:r>
                        <a:rPr lang="es-CO" sz="800" u="none" strike="noStrike">
                          <a:effectLst/>
                        </a:rPr>
                        <a:t>La Quinta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Guadalupe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64111858"/>
                  </a:ext>
                </a:extLst>
              </a:tr>
              <a:tr h="94735">
                <a:tc>
                  <a:txBody>
                    <a:bodyPr vert="horz" wrap="square"/>
                    <a:lstStyle/>
                    <a:p>
                      <a:pPr algn="ctr" fontAlgn="ctr"/>
                      <a:r>
                        <a:rPr lang="es-CO" sz="800" u="none" strike="noStrike">
                          <a:effectLst/>
                        </a:rPr>
                        <a:t>VERTIMIENTO PALMITOS II</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Guadalupe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68467696"/>
                  </a:ext>
                </a:extLst>
              </a:tr>
              <a:tr h="94735">
                <a:tc>
                  <a:txBody>
                    <a:bodyPr vert="horz" wrap="square"/>
                    <a:lstStyle/>
                    <a:p>
                      <a:pPr algn="ctr" fontAlgn="ctr"/>
                      <a:r>
                        <a:rPr lang="es-CO" sz="800" u="none" strike="noStrike">
                          <a:effectLst/>
                        </a:rPr>
                        <a:t>El Palmito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Guadalupe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1414,3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152256120"/>
                  </a:ext>
                </a:extLst>
              </a:tr>
              <a:tr h="94735">
                <a:tc>
                  <a:txBody>
                    <a:bodyPr vert="horz" wrap="square"/>
                    <a:lstStyle/>
                    <a:p>
                      <a:pPr algn="ctr" fontAlgn="ctr"/>
                      <a:r>
                        <a:rPr lang="es-CO" sz="800" u="none" strike="noStrike">
                          <a:effectLst/>
                        </a:rPr>
                        <a:t>Jerusalén</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Guadalupe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44465913"/>
                  </a:ext>
                </a:extLst>
              </a:tr>
              <a:tr h="94735">
                <a:tc>
                  <a:txBody>
                    <a:bodyPr vert="horz" wrap="square"/>
                    <a:lstStyle/>
                    <a:p>
                      <a:pPr algn="ctr" fontAlgn="ctr"/>
                      <a:r>
                        <a:rPr lang="es-CO" sz="800" u="none" strike="noStrike">
                          <a:effectLst/>
                        </a:rPr>
                        <a:t>La Plaza de Feria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Guadalupe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10822,7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5703,2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21270,7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21270,7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10822,7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9840,7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8450,8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6830,2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21270,7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5703,2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5821,3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5881,3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21270,7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71156985"/>
                  </a:ext>
                </a:extLst>
              </a:tr>
              <a:tr h="94735">
                <a:tc>
                  <a:txBody>
                    <a:bodyPr vert="horz" wrap="square"/>
                    <a:lstStyle/>
                    <a:p>
                      <a:pPr algn="ctr" fontAlgn="ctr"/>
                      <a:r>
                        <a:rPr lang="es-CO" sz="800" u="none" strike="noStrike">
                          <a:effectLst/>
                        </a:rPr>
                        <a:t>Hospital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Guadalupe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1702,8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2102,6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2124,3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1702,8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48297495"/>
                  </a:ext>
                </a:extLst>
              </a:tr>
              <a:tr h="94735">
                <a:tc>
                  <a:txBody>
                    <a:bodyPr vert="horz" wrap="square"/>
                    <a:lstStyle/>
                    <a:p>
                      <a:pPr algn="ctr" fontAlgn="ctr"/>
                      <a:r>
                        <a:rPr lang="es-CO" sz="800" u="none" strike="noStrike">
                          <a:effectLst/>
                        </a:rPr>
                        <a:t>QUEBRADA LA ROSITA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GUAPOTA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48665,6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5358,1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4872,0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3381,5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48665,6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11969,7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12217,6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12343,4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48665,6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061803186"/>
                  </a:ext>
                </a:extLst>
              </a:tr>
              <a:tr h="284205">
                <a:tc>
                  <a:txBody>
                    <a:bodyPr vert="horz" wrap="square"/>
                    <a:lstStyle/>
                    <a:p>
                      <a:pPr algn="ctr" fontAlgn="ctr"/>
                      <a:r>
                        <a:rPr lang="es-CO" sz="800" u="none" strike="noStrike">
                          <a:effectLst/>
                        </a:rPr>
                        <a:t>VERTIMIENTO PTAR</a:t>
                      </a:r>
                      <a:br>
                        <a:rPr lang="es-CO" sz="800" u="none" strike="noStrike">
                          <a:effectLst/>
                        </a:rPr>
                      </a:b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GUAVATA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25278,0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46788,1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42543,0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36534,0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25278,0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25538,4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25801,4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26067,2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17327,2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794738214"/>
                  </a:ext>
                </a:extLst>
              </a:tr>
              <a:tr h="94735">
                <a:tc>
                  <a:txBody>
                    <a:bodyPr vert="horz" wrap="square"/>
                    <a:lstStyle/>
                    <a:p>
                      <a:pPr algn="ctr" fontAlgn="ctr"/>
                      <a:r>
                        <a:rPr lang="es-CO" sz="800" u="none" strike="noStrike">
                          <a:effectLst/>
                        </a:rPr>
                        <a:t>La piscina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GUEPSA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57703685"/>
                  </a:ext>
                </a:extLst>
              </a:tr>
              <a:tr h="94735">
                <a:tc>
                  <a:txBody>
                    <a:bodyPr vert="horz" wrap="square"/>
                    <a:lstStyle/>
                    <a:p>
                      <a:pPr algn="ctr" fontAlgn="ctr"/>
                      <a:r>
                        <a:rPr lang="es-CO" sz="800" u="none" strike="noStrike">
                          <a:effectLst/>
                        </a:rPr>
                        <a:t>Citygate</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GUEPSA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46993,3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42729,6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36694,3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29657,8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2218,7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2241,6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2264,7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2288,0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323423222"/>
                  </a:ext>
                </a:extLst>
              </a:tr>
              <a:tr h="94735">
                <a:tc>
                  <a:txBody>
                    <a:bodyPr vert="horz" wrap="square"/>
                    <a:lstStyle/>
                    <a:p>
                      <a:pPr algn="ctr" fontAlgn="ctr"/>
                      <a:r>
                        <a:rPr lang="es-CO" sz="800" u="none" strike="noStrike">
                          <a:effectLst/>
                        </a:rPr>
                        <a:t>Bomba de Gasolina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GUEPSA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358,5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34007735"/>
                  </a:ext>
                </a:extLst>
              </a:tr>
              <a:tr h="94735">
                <a:tc>
                  <a:txBody>
                    <a:bodyPr vert="horz" wrap="square"/>
                    <a:lstStyle/>
                    <a:p>
                      <a:pPr algn="ctr" fontAlgn="ctr"/>
                      <a:r>
                        <a:rPr lang="es-CO" sz="800" u="none" strike="noStrike">
                          <a:effectLst/>
                        </a:rPr>
                        <a:t>Quebrada el debate (Principal)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GUEPSA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29505,7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25668,2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17148,0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17148,0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29505,7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26828,7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23039,2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18621,2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17148,0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25668,2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25932,5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26199,6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17148,0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26209820"/>
                  </a:ext>
                </a:extLst>
              </a:tr>
              <a:tr h="94735">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HATO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4975,2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3139,9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4242,2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3394,4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3429,4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3464,7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3500,4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4242,2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90375358"/>
                  </a:ext>
                </a:extLst>
              </a:tr>
              <a:tr h="94735">
                <a:tc>
                  <a:txBody>
                    <a:bodyPr vert="horz" wrap="square"/>
                    <a:lstStyle/>
                    <a:p>
                      <a:pPr algn="ctr" fontAlgn="ctr"/>
                      <a:r>
                        <a:rPr lang="es-CO" sz="800" u="none" strike="noStrike">
                          <a:effectLst/>
                        </a:rPr>
                        <a:t>MACUAL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JESUS MARIA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2996,4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3027,3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3090,0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41953931"/>
                  </a:ext>
                </a:extLst>
              </a:tr>
              <a:tr h="94735">
                <a:tc>
                  <a:txBody>
                    <a:bodyPr vert="horz" wrap="square"/>
                    <a:lstStyle/>
                    <a:p>
                      <a:pPr algn="ctr" fontAlgn="ctr"/>
                      <a:r>
                        <a:rPr lang="es-CO" sz="800" u="none" strike="noStrike">
                          <a:effectLst/>
                        </a:rPr>
                        <a:t>TEQUENDAMA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JESUS MARIA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28879,1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32764,6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28879,1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26258,9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22550,0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18225,8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9948,2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32764,6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33443,1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33787,5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9948,2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97049520"/>
                  </a:ext>
                </a:extLst>
              </a:tr>
              <a:tr h="94735">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LA PAZ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18578,5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18578,5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18578,5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16892,9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14506,8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11725,0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3291,1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18578,5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18769,9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18963,2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19158,5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3291,1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87414812"/>
                  </a:ext>
                </a:extLst>
              </a:tr>
              <a:tr h="94735">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OIBA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88778,8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76239,3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61619,6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17296,3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98643,2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99659,2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100685,7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17296,3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36420710"/>
                  </a:ext>
                </a:extLst>
              </a:tr>
              <a:tr h="176444">
                <a:tc>
                  <a:txBody>
                    <a:bodyPr vert="horz" wrap="square"/>
                    <a:lstStyle/>
                    <a:p>
                      <a:pPr algn="ctr" fontAlgn="ctr"/>
                      <a:r>
                        <a:rPr lang="es-CO" sz="800" u="none" strike="noStrike">
                          <a:effectLst/>
                        </a:rPr>
                        <a:t>PTAR MUNICPAL CASCO URBANO </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PALMAR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15675,6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3041,6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15675,6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12240,1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9893,0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3041,6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3073,0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3104,6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3136,6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4481,2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88216183"/>
                  </a:ext>
                </a:extLst>
              </a:tr>
              <a:tr h="94735">
                <a:tc>
                  <a:txBody>
                    <a:bodyPr vert="horz" wrap="square"/>
                    <a:lstStyle/>
                    <a:p>
                      <a:pPr algn="ctr" fontAlgn="ctr"/>
                      <a:r>
                        <a:rPr lang="es-CO" sz="800" u="none" strike="noStrike">
                          <a:effectLst/>
                        </a:rPr>
                        <a:t>PTAR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PALMAS DEL SOCORRO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6602,1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5669,6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4643,9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4691,7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4788,9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6064,5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95005631"/>
                  </a:ext>
                </a:extLst>
              </a:tr>
              <a:tr h="94735">
                <a:tc>
                  <a:txBody>
                    <a:bodyPr vert="horz" wrap="square"/>
                    <a:lstStyle/>
                    <a:p>
                      <a:pPr algn="ctr" fontAlgn="ctr"/>
                      <a:r>
                        <a:rPr lang="es-CO" sz="800" u="none" strike="noStrike">
                          <a:effectLst/>
                        </a:rPr>
                        <a:t>LAS FLOREZ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PUENTE NACIONAL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45249,9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45249,9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41144,3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35332,9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28557,5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11221,9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8960,0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9052,3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9239,8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11221,9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34370553"/>
                  </a:ext>
                </a:extLst>
              </a:tr>
              <a:tr h="94735">
                <a:tc>
                  <a:txBody>
                    <a:bodyPr vert="horz" wrap="square"/>
                    <a:lstStyle/>
                    <a:p>
                      <a:pPr algn="ctr" fontAlgn="ctr"/>
                      <a:r>
                        <a:rPr lang="es-CO" sz="800" u="none" strike="noStrike">
                          <a:effectLst/>
                        </a:rPr>
                        <a:t>MARDOQUEO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PUENTE NACIONAL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19087,6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17355,8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14904,3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12046,3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4716,2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4764,8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4813,9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4863,5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42039773"/>
                  </a:ext>
                </a:extLst>
              </a:tr>
              <a:tr h="94735">
                <a:tc>
                  <a:txBody>
                    <a:bodyPr vert="horz" wrap="square"/>
                    <a:lstStyle/>
                    <a:p>
                      <a:pPr algn="ctr" fontAlgn="ctr"/>
                      <a:r>
                        <a:rPr lang="es-CO" sz="800" u="none" strike="noStrike">
                          <a:effectLst/>
                        </a:rPr>
                        <a:t>PTAR 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PUENTE NACIONAL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87854,1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19597,4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25913,4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25913,4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87854,1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79883,1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68600,0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55445,3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25913,4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19597,4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19799,3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20003,2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20209,2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25913,4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72513631"/>
                  </a:ext>
                </a:extLst>
              </a:tr>
              <a:tr h="94735">
                <a:tc>
                  <a:txBody>
                    <a:bodyPr vert="horz" wrap="square"/>
                    <a:lstStyle/>
                    <a:p>
                      <a:pPr algn="ctr" fontAlgn="ctr"/>
                      <a:r>
                        <a:rPr lang="es-CO" sz="800" u="none" strike="noStrike">
                          <a:effectLst/>
                        </a:rPr>
                        <a:t>PTAR 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PUENTE NACIONAL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381,0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56119749"/>
                  </a:ext>
                </a:extLst>
              </a:tr>
              <a:tr h="94735">
                <a:tc>
                  <a:txBody>
                    <a:bodyPr vert="horz" wrap="square"/>
                    <a:lstStyle/>
                    <a:p>
                      <a:pPr algn="ctr" fontAlgn="ctr"/>
                      <a:r>
                        <a:rPr lang="es-CO" sz="800" u="none" strike="noStrike">
                          <a:effectLst/>
                        </a:rPr>
                        <a:t>SARAVITA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PUENTE NACIONAL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7838845"/>
                  </a:ext>
                </a:extLst>
              </a:tr>
            </a:tbl>
          </a:graphicData>
        </a:graphic>
      </p:graphicFrame>
    </p:spTree>
    <p:extLst>
      <p:ext uri="{BB962C8B-B14F-4D97-AF65-F5344CB8AC3E}">
        <p14:creationId xmlns:p14="http://schemas.microsoft.com/office/powerpoint/2010/main" val="1177649300"/>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3" name="Tabla 2">
            <a:extLst>
              <a:ext uri="{FF2B5EF4-FFF2-40B4-BE49-F238E27FC236}">
                <a16:creationId xmlns:a16="http://schemas.microsoft.com/office/drawing/2014/main" id="{E2FC9255-4688-4ABA-8587-9651C3B948B4}"/>
              </a:ext>
            </a:extLst>
          </p:cNvPr>
          <p:cNvGraphicFramePr>
            <a:graphicFrameLocks noGrp="1"/>
          </p:cNvGraphicFramePr>
          <p:nvPr>
            <p:extLst>
              <p:ext uri="{D42A27DB-BD31-4B8C-83A1-F6EECF244321}">
                <p14:modId xmlns:p14="http://schemas.microsoft.com/office/powerpoint/2010/main" val="2219150877"/>
              </p:ext>
            </p:extLst>
          </p:nvPr>
        </p:nvGraphicFramePr>
        <p:xfrm>
          <a:off x="305937" y="1169549"/>
          <a:ext cx="11390189" cy="5244900"/>
        </p:xfrm>
        <a:graphic>
          <a:graphicData uri="http://schemas.openxmlformats.org/drawingml/2006/table">
            <a:tbl>
              <a:tblPr>
                <a:tableStyleId>{BDBED569-4797-4DF1-A0F4-6AAB3CD982D8}</a:tableStyleId>
              </a:tblPr>
              <a:tblGrid>
                <a:gridCol w="2790832">
                  <a:extLst>
                    <a:ext uri="{9D8B030D-6E8A-4147-A177-3AD203B41FA5}">
                      <a16:colId xmlns:a16="http://schemas.microsoft.com/office/drawing/2014/main" val="1405580726"/>
                    </a:ext>
                  </a:extLst>
                </a:gridCol>
                <a:gridCol w="958814">
                  <a:extLst>
                    <a:ext uri="{9D8B030D-6E8A-4147-A177-3AD203B41FA5}">
                      <a16:colId xmlns:a16="http://schemas.microsoft.com/office/drawing/2014/main" val="1049562584"/>
                    </a:ext>
                  </a:extLst>
                </a:gridCol>
                <a:gridCol w="526491">
                  <a:extLst>
                    <a:ext uri="{9D8B030D-6E8A-4147-A177-3AD203B41FA5}">
                      <a16:colId xmlns:a16="http://schemas.microsoft.com/office/drawing/2014/main" val="1104560752"/>
                    </a:ext>
                  </a:extLst>
                </a:gridCol>
                <a:gridCol w="526491">
                  <a:extLst>
                    <a:ext uri="{9D8B030D-6E8A-4147-A177-3AD203B41FA5}">
                      <a16:colId xmlns:a16="http://schemas.microsoft.com/office/drawing/2014/main" val="3581347198"/>
                    </a:ext>
                  </a:extLst>
                </a:gridCol>
                <a:gridCol w="487967">
                  <a:extLst>
                    <a:ext uri="{9D8B030D-6E8A-4147-A177-3AD203B41FA5}">
                      <a16:colId xmlns:a16="http://schemas.microsoft.com/office/drawing/2014/main" val="2926594721"/>
                    </a:ext>
                  </a:extLst>
                </a:gridCol>
                <a:gridCol w="449444">
                  <a:extLst>
                    <a:ext uri="{9D8B030D-6E8A-4147-A177-3AD203B41FA5}">
                      <a16:colId xmlns:a16="http://schemas.microsoft.com/office/drawing/2014/main" val="2713014287"/>
                    </a:ext>
                  </a:extLst>
                </a:gridCol>
                <a:gridCol w="565015">
                  <a:extLst>
                    <a:ext uri="{9D8B030D-6E8A-4147-A177-3AD203B41FA5}">
                      <a16:colId xmlns:a16="http://schemas.microsoft.com/office/drawing/2014/main" val="498657318"/>
                    </a:ext>
                  </a:extLst>
                </a:gridCol>
                <a:gridCol w="565015">
                  <a:extLst>
                    <a:ext uri="{9D8B030D-6E8A-4147-A177-3AD203B41FA5}">
                      <a16:colId xmlns:a16="http://schemas.microsoft.com/office/drawing/2014/main" val="834060291"/>
                    </a:ext>
                  </a:extLst>
                </a:gridCol>
                <a:gridCol w="565015">
                  <a:extLst>
                    <a:ext uri="{9D8B030D-6E8A-4147-A177-3AD203B41FA5}">
                      <a16:colId xmlns:a16="http://schemas.microsoft.com/office/drawing/2014/main" val="910165650"/>
                    </a:ext>
                  </a:extLst>
                </a:gridCol>
                <a:gridCol w="565015">
                  <a:extLst>
                    <a:ext uri="{9D8B030D-6E8A-4147-A177-3AD203B41FA5}">
                      <a16:colId xmlns:a16="http://schemas.microsoft.com/office/drawing/2014/main" val="3894716038"/>
                    </a:ext>
                  </a:extLst>
                </a:gridCol>
                <a:gridCol w="565015">
                  <a:extLst>
                    <a:ext uri="{9D8B030D-6E8A-4147-A177-3AD203B41FA5}">
                      <a16:colId xmlns:a16="http://schemas.microsoft.com/office/drawing/2014/main" val="89764181"/>
                    </a:ext>
                  </a:extLst>
                </a:gridCol>
                <a:gridCol w="565015">
                  <a:extLst>
                    <a:ext uri="{9D8B030D-6E8A-4147-A177-3AD203B41FA5}">
                      <a16:colId xmlns:a16="http://schemas.microsoft.com/office/drawing/2014/main" val="2175674167"/>
                    </a:ext>
                  </a:extLst>
                </a:gridCol>
                <a:gridCol w="565015">
                  <a:extLst>
                    <a:ext uri="{9D8B030D-6E8A-4147-A177-3AD203B41FA5}">
                      <a16:colId xmlns:a16="http://schemas.microsoft.com/office/drawing/2014/main" val="3082744450"/>
                    </a:ext>
                  </a:extLst>
                </a:gridCol>
                <a:gridCol w="565015">
                  <a:extLst>
                    <a:ext uri="{9D8B030D-6E8A-4147-A177-3AD203B41FA5}">
                      <a16:colId xmlns:a16="http://schemas.microsoft.com/office/drawing/2014/main" val="4165009808"/>
                    </a:ext>
                  </a:extLst>
                </a:gridCol>
                <a:gridCol w="565015">
                  <a:extLst>
                    <a:ext uri="{9D8B030D-6E8A-4147-A177-3AD203B41FA5}">
                      <a16:colId xmlns:a16="http://schemas.microsoft.com/office/drawing/2014/main" val="4072732673"/>
                    </a:ext>
                  </a:extLst>
                </a:gridCol>
                <a:gridCol w="565015">
                  <a:extLst>
                    <a:ext uri="{9D8B030D-6E8A-4147-A177-3AD203B41FA5}">
                      <a16:colId xmlns:a16="http://schemas.microsoft.com/office/drawing/2014/main" val="835534056"/>
                    </a:ext>
                  </a:extLst>
                </a:gridCol>
              </a:tblGrid>
              <a:tr h="136758">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756508741"/>
                  </a:ext>
                </a:extLst>
              </a:tr>
              <a:tr h="136758">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962752681"/>
                  </a:ext>
                </a:extLst>
              </a:tr>
              <a:tr h="136758">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40756431"/>
                  </a:ext>
                </a:extLst>
              </a:tr>
              <a:tr h="136758">
                <a:tc gridSpan="16">
                  <a:txBody>
                    <a:bodyPr vert="horz" wrap="square"/>
                    <a:lstStyle/>
                    <a:p>
                      <a:pPr algn="ctr" fontAlgn="ctr"/>
                      <a:r>
                        <a:rPr lang="es-CO" sz="800" u="none" strike="noStrike">
                          <a:effectLst/>
                        </a:rPr>
                        <a:t>Río Suarez</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320037066"/>
                  </a:ext>
                </a:extLst>
              </a:tr>
              <a:tr h="136758">
                <a:tc>
                  <a:txBody>
                    <a:bodyPr vert="horz" wrap="square"/>
                    <a:lstStyle/>
                    <a:p>
                      <a:pPr algn="ctr" fontAlgn="ctr"/>
                      <a:r>
                        <a:rPr lang="es-CO" sz="800" u="none" strike="noStrike">
                          <a:effectLst/>
                        </a:rPr>
                        <a:t>2) VERTIMIENTO SAN BENITO NUEVO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BENITO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74588199"/>
                  </a:ext>
                </a:extLst>
              </a:tr>
              <a:tr h="136758">
                <a:tc>
                  <a:txBody>
                    <a:bodyPr vert="horz" wrap="square"/>
                    <a:lstStyle/>
                    <a:p>
                      <a:pPr algn="ctr" fontAlgn="ctr"/>
                      <a:r>
                        <a:rPr lang="es-CO" sz="800" u="none" strike="noStrike">
                          <a:effectLst/>
                        </a:rPr>
                        <a:t>1) VERTIMIENTO  PRINCIPAL CASCO URBANO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SAN BENITO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2910,5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2499,4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1045,6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542386338"/>
                  </a:ext>
                </a:extLst>
              </a:tr>
              <a:tr h="267183">
                <a:tc>
                  <a:txBody>
                    <a:bodyPr vert="horz" wrap="square"/>
                    <a:lstStyle/>
                    <a:p>
                      <a:pPr algn="ctr" fontAlgn="ctr"/>
                      <a:r>
                        <a:rPr lang="es-CO" sz="800" u="none" strike="noStrike">
                          <a:effectLst/>
                        </a:rPr>
                        <a:t>1- PUENTE PERROS</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SIMACOTA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5706,2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5188,5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4455,7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3763,0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3801,8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3880,5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6423,0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62164479"/>
                  </a:ext>
                </a:extLst>
              </a:tr>
              <a:tr h="267183">
                <a:tc>
                  <a:txBody>
                    <a:bodyPr vert="horz" wrap="square"/>
                    <a:lstStyle/>
                    <a:p>
                      <a:pPr algn="ctr" fontAlgn="ctr"/>
                      <a:r>
                        <a:rPr lang="es-CO" sz="800" u="none" strike="noStrike">
                          <a:effectLst/>
                        </a:rPr>
                        <a:t>2- SECTOR MATADERO MUNICIPAL</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SIMACOTA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6391,6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6485,7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6391,6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4990,8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4033,8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5437,2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6485,7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6552,5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6620,0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6688,2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5437,2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90620998"/>
                  </a:ext>
                </a:extLst>
              </a:tr>
              <a:tr h="136758">
                <a:tc>
                  <a:txBody>
                    <a:bodyPr vert="horz" wrap="square"/>
                    <a:lstStyle/>
                    <a:p>
                      <a:pPr algn="ctr" fontAlgn="ctr"/>
                      <a:r>
                        <a:rPr lang="es-CO" sz="800" u="none" strike="noStrike">
                          <a:effectLst/>
                        </a:rPr>
                        <a:t>4- LA CORRALA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SIMACOTA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4206,9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6176,3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5303,9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4286,8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4206,9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4294,0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3555,1</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46041340"/>
                  </a:ext>
                </a:extLst>
              </a:tr>
              <a:tr h="267183">
                <a:tc>
                  <a:txBody>
                    <a:bodyPr vert="horz" wrap="square"/>
                    <a:lstStyle/>
                    <a:p>
                      <a:pPr algn="ctr" fontAlgn="ctr"/>
                      <a:r>
                        <a:rPr lang="es-CO" sz="800" u="none" strike="noStrike">
                          <a:effectLst/>
                        </a:rPr>
                        <a:t>3- LA PRIMAVERA</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SIMACOTA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12706,0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11553,2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9921,4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8018,9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6273,6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7582,8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7660,9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7739,8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6273,6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12379625"/>
                  </a:ext>
                </a:extLst>
              </a:tr>
              <a:tr h="267183">
                <a:tc>
                  <a:txBody>
                    <a:bodyPr vert="horz" wrap="square"/>
                    <a:lstStyle/>
                    <a:p>
                      <a:pPr algn="ctr" fontAlgn="ctr"/>
                      <a:r>
                        <a:rPr lang="pt-BR" sz="800" u="none" strike="noStrike">
                          <a:effectLst/>
                        </a:rPr>
                        <a:t>PTO. 4 = CENTRO VADO REAL</a:t>
                      </a:r>
                      <a:br>
                        <a:rPr lang="pt-BR" sz="800" u="none" strike="noStrike">
                          <a:effectLst/>
                        </a:rPr>
                      </a:br>
                      <a:endParaRPr lang="pt-BR"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1846,1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1076,0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1098,3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1115,3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4338157"/>
                  </a:ext>
                </a:extLst>
              </a:tr>
              <a:tr h="267183">
                <a:tc>
                  <a:txBody>
                    <a:bodyPr vert="horz" wrap="square"/>
                    <a:lstStyle/>
                    <a:p>
                      <a:pPr algn="ctr" fontAlgn="ctr"/>
                      <a:r>
                        <a:rPr lang="es-CO" sz="800" u="none" strike="noStrike">
                          <a:effectLst/>
                        </a:rPr>
                        <a:t>PTO. 3=TOLOTA</a:t>
                      </a:r>
                      <a:br>
                        <a:rPr lang="es-CO" sz="800" u="none" strike="noStrike">
                          <a:effectLst/>
                        </a:rPr>
                      </a:b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298,7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01481104"/>
                  </a:ext>
                </a:extLst>
              </a:tr>
              <a:tr h="267183">
                <a:tc>
                  <a:txBody>
                    <a:bodyPr vert="horz" wrap="square"/>
                    <a:lstStyle/>
                    <a:p>
                      <a:pPr algn="ctr" fontAlgn="ctr"/>
                      <a:br>
                        <a:rPr lang="es-CO" sz="800" u="none" strike="noStrike">
                          <a:effectLst/>
                        </a:rPr>
                      </a:br>
                      <a:r>
                        <a:rPr lang="es-CO" sz="800" u="none" strike="noStrike">
                          <a:effectLst/>
                        </a:rPr>
                        <a:t>PTO. 2 =PRINCIPAL TOLOTA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2909,5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2645,5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1836,2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1568,8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1617,8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3943,4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533161242"/>
                  </a:ext>
                </a:extLst>
              </a:tr>
              <a:tr h="267183">
                <a:tc>
                  <a:txBody>
                    <a:bodyPr vert="horz" wrap="square"/>
                    <a:lstStyle/>
                    <a:p>
                      <a:pPr algn="ctr" fontAlgn="ctr"/>
                      <a:r>
                        <a:rPr lang="pt-BR" sz="800" u="none" strike="noStrike">
                          <a:effectLst/>
                        </a:rPr>
                        <a:t>PTO.1 = E.S.E. HOSPITAL</a:t>
                      </a:r>
                      <a:br>
                        <a:rPr lang="pt-BR" sz="800" u="none" strike="noStrike">
                          <a:effectLst/>
                        </a:rPr>
                      </a:br>
                      <a:endParaRPr lang="pt-BR"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910,9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1344,4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6211685"/>
                  </a:ext>
                </a:extLst>
              </a:tr>
              <a:tr h="267183">
                <a:tc>
                  <a:txBody>
                    <a:bodyPr vert="horz" wrap="square"/>
                    <a:lstStyle/>
                    <a:p>
                      <a:pPr algn="ctr" fontAlgn="ctr"/>
                      <a:r>
                        <a:rPr lang="es-MX" sz="800" u="none" strike="noStrike">
                          <a:effectLst/>
                        </a:rPr>
                        <a:t>VERTIMIENTO PUENTE HUERTAS- </a:t>
                      </a:r>
                      <a:br>
                        <a:rPr lang="es-MX" sz="800" u="none" strike="noStrike">
                          <a:effectLst/>
                        </a:rPr>
                      </a:br>
                      <a:r>
                        <a:rPr lang="es-MX" sz="800" u="none" strike="noStrike">
                          <a:effectLst/>
                        </a:rPr>
                        <a:t>CORREGIMIENTO DE VADO REAL</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6865,5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7134,2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6865,5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6242,6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5360,9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4361,7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7134,2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7207,7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7281,9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7356,9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4361,7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36447000"/>
                  </a:ext>
                </a:extLst>
              </a:tr>
              <a:tr h="267183">
                <a:tc>
                  <a:txBody>
                    <a:bodyPr vert="horz" wrap="square"/>
                    <a:lstStyle/>
                    <a:p>
                      <a:pPr algn="ctr" fontAlgn="ctr"/>
                      <a:r>
                        <a:rPr lang="es-CO" sz="800" u="none" strike="noStrike">
                          <a:effectLst/>
                        </a:rPr>
                        <a:t>VERTIMIENTO CORREGIMIENTO PUNTO </a:t>
                      </a:r>
                      <a:br>
                        <a:rPr lang="es-CO" sz="800" u="none" strike="noStrike">
                          <a:effectLst/>
                        </a:rPr>
                      </a:br>
                      <a:r>
                        <a:rPr lang="es-CO" sz="800" u="none" strike="noStrike">
                          <a:effectLst/>
                        </a:rPr>
                        <a:t>PRINCIPAL SAN JOSE DE 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5519,9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5519,9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5019,0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4310,1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3483,6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1932,9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1952,8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41298202"/>
                  </a:ext>
                </a:extLst>
              </a:tr>
              <a:tr h="267183">
                <a:tc>
                  <a:txBody>
                    <a:bodyPr vert="horz" wrap="square"/>
                    <a:lstStyle/>
                    <a:p>
                      <a:pPr algn="ctr" fontAlgn="ctr"/>
                      <a:r>
                        <a:rPr lang="es-CO" sz="800" u="none" strike="noStrike">
                          <a:effectLst/>
                        </a:rPr>
                        <a:t>VERTIMIENTO CORREGIMIENTO SAN</a:t>
                      </a:r>
                      <a:br>
                        <a:rPr lang="es-CO" sz="800" u="none" strike="noStrike">
                          <a:effectLst/>
                        </a:rPr>
                      </a:br>
                      <a:r>
                        <a:rPr lang="es-CO" sz="800" u="none" strike="noStrike">
                          <a:effectLst/>
                        </a:rPr>
                        <a:t> JOSE DE SUAITA-POMA ROSAL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413,3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288,8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50765256"/>
                  </a:ext>
                </a:extLst>
              </a:tr>
              <a:tr h="267183">
                <a:tc>
                  <a:txBody>
                    <a:bodyPr vert="horz" wrap="square"/>
                    <a:lstStyle/>
                    <a:p>
                      <a:pPr algn="ctr" fontAlgn="ctr"/>
                      <a:r>
                        <a:rPr lang="es-CO" sz="800" u="none" strike="noStrike">
                          <a:effectLst/>
                        </a:rPr>
                        <a:t>VERTIMIENTO RICAURTE CABECERA </a:t>
                      </a:r>
                      <a:br>
                        <a:rPr lang="es-CO" sz="800" u="none" strike="noStrike">
                          <a:effectLst/>
                        </a:rPr>
                      </a:br>
                      <a:r>
                        <a:rPr lang="es-CO" sz="800" u="none" strike="noStrike">
                          <a:effectLst/>
                        </a:rPr>
                        <a:t>MUNICIPAL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4003,2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4003,2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4949,8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4500,7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3865,0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3123,8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4003,2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2772,4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2829,8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4003,2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997752181"/>
                  </a:ext>
                </a:extLst>
              </a:tr>
              <a:tr h="267183">
                <a:tc>
                  <a:txBody>
                    <a:bodyPr vert="horz" wrap="square"/>
                    <a:lstStyle/>
                    <a:p>
                      <a:pPr algn="ctr" fontAlgn="ctr"/>
                      <a:r>
                        <a:rPr lang="es-CO" sz="800" u="none" strike="noStrike">
                          <a:effectLst/>
                        </a:rPr>
                        <a:t>VERTIMIENTO MACHIVITA CABECERA </a:t>
                      </a:r>
                      <a:br>
                        <a:rPr lang="es-CO" sz="800" u="none" strike="noStrike">
                          <a:effectLst/>
                        </a:rPr>
                      </a:br>
                      <a:r>
                        <a:rPr lang="es-CO" sz="800" u="none" strike="noStrike">
                          <a:effectLst/>
                        </a:rPr>
                        <a:t>MUNICIPAL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10605,5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5223,0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4749,1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4078,3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3296,3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10605,5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4588,6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4635,9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4683,6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10605,5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784142873"/>
                  </a:ext>
                </a:extLst>
              </a:tr>
              <a:tr h="267183">
                <a:tc>
                  <a:txBody>
                    <a:bodyPr vert="horz" wrap="square"/>
                    <a:lstStyle/>
                    <a:p>
                      <a:pPr algn="ctr" fontAlgn="ctr"/>
                      <a:r>
                        <a:rPr lang="es-CO" sz="800" u="none" strike="noStrike">
                          <a:effectLst/>
                        </a:rPr>
                        <a:t>VERTIMIENTO PRINCIPAL VADOREAL-</a:t>
                      </a:r>
                      <a:br>
                        <a:rPr lang="es-CO" sz="800" u="none" strike="noStrike">
                          <a:effectLst/>
                        </a:rPr>
                      </a:br>
                      <a:r>
                        <a:rPr lang="es-CO" sz="800" u="none" strike="noStrike">
                          <a:effectLst/>
                        </a:rPr>
                        <a:t> CORREGIMIENTO DE VADO REAL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5957,2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5337,6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5957,2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5416,7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4651,6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5337,6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6136,4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6199,6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6263,5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5337,6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717998756"/>
                  </a:ext>
                </a:extLst>
              </a:tr>
              <a:tr h="136758">
                <a:tc>
                  <a:txBody>
                    <a:bodyPr vert="horz" wrap="square"/>
                    <a:lstStyle/>
                    <a:p>
                      <a:pPr algn="ctr" fontAlgn="ctr"/>
                      <a:r>
                        <a:rPr lang="es-CO" sz="800" u="none" strike="noStrike">
                          <a:effectLst/>
                        </a:rPr>
                        <a:t>VERTIMIENTO LA ESPERANZA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076771095"/>
                  </a:ext>
                </a:extLst>
              </a:tr>
              <a:tr h="136758">
                <a:tc>
                  <a:txBody>
                    <a:bodyPr vert="horz" wrap="square"/>
                    <a:lstStyle/>
                    <a:p>
                      <a:pPr algn="ctr" fontAlgn="ctr"/>
                      <a:r>
                        <a:rPr lang="es-CO" sz="800" u="none" strike="noStrike">
                          <a:effectLst/>
                        </a:rPr>
                        <a:t>OLIVAL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SUAITA CP</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145913865"/>
                  </a:ext>
                </a:extLst>
              </a:tr>
              <a:tr h="136758">
                <a:tc>
                  <a:txBody>
                    <a:bodyPr vert="horz" wrap="square"/>
                    <a:lstStyle/>
                    <a:p>
                      <a:pPr algn="ctr" fontAlgn="ctr"/>
                      <a:r>
                        <a:rPr lang="es-MX" sz="800" u="none" strike="noStrike">
                          <a:effectLst/>
                        </a:rPr>
                        <a:t>PTO. 5 = PUENTE BLANCA 1</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2509,5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446,7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2509,5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32151287"/>
                  </a:ext>
                </a:extLst>
              </a:tr>
              <a:tr h="136758">
                <a:tc>
                  <a:txBody>
                    <a:bodyPr vert="horz" wrap="square"/>
                    <a:lstStyle/>
                    <a:p>
                      <a:pPr algn="ctr" fontAlgn="ctr"/>
                      <a:r>
                        <a:rPr lang="es-MX" sz="800" u="none" strike="noStrike">
                          <a:effectLst/>
                        </a:rPr>
                        <a:t>PTO. 6=PUENTE BLANCA 2</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1961,8</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602,8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609,0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1961,8</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162798706"/>
                  </a:ext>
                </a:extLst>
              </a:tr>
              <a:tr h="267183">
                <a:tc>
                  <a:txBody>
                    <a:bodyPr vert="horz" wrap="square"/>
                    <a:lstStyle/>
                    <a:p>
                      <a:pPr algn="ctr" fontAlgn="ctr"/>
                      <a:br>
                        <a:rPr lang="es-CO" sz="800" u="none" strike="noStrike">
                          <a:effectLst/>
                        </a:rPr>
                      </a:br>
                      <a:r>
                        <a:rPr lang="es-CO" sz="800" u="none" strike="noStrike">
                          <a:effectLst/>
                        </a:rPr>
                        <a:t>PTO.7 = BARRIO SAN LUIS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11124,2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11124,2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10114,9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8686,2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7020,6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4540,9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6652,4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6720,9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6860,1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4540,9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60201801"/>
                  </a:ext>
                </a:extLst>
              </a:tr>
            </a:tbl>
          </a:graphicData>
        </a:graphic>
      </p:graphicFrame>
    </p:spTree>
    <p:extLst>
      <p:ext uri="{BB962C8B-B14F-4D97-AF65-F5344CB8AC3E}">
        <p14:creationId xmlns:p14="http://schemas.microsoft.com/office/powerpoint/2010/main" val="3867696947"/>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3958"/>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371975" y="596652"/>
            <a:ext cx="782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ESTABLECIMIENTO DE METAS DE CARGAS CONTAMINANTE</a:t>
            </a:r>
            <a:endParaRPr lang="es-CO" sz="2400" b="1"/>
          </a:p>
        </p:txBody>
      </p:sp>
      <p:pic>
        <p:nvPicPr>
          <p:cNvPr id="7" name="Imagen 6">
            <a:extLst>
              <a:ext uri="{FF2B5EF4-FFF2-40B4-BE49-F238E27FC236}">
                <a16:creationId xmlns:a16="http://schemas.microsoft.com/office/drawing/2014/main" id="{264D2936-48B6-4DC6-89AE-A067410773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2" name="Tabla 1">
            <a:extLst>
              <a:ext uri="{FF2B5EF4-FFF2-40B4-BE49-F238E27FC236}">
                <a16:creationId xmlns:a16="http://schemas.microsoft.com/office/drawing/2014/main" id="{1F49CF9A-0227-4A36-860C-F2CEC9C13799}"/>
              </a:ext>
            </a:extLst>
          </p:cNvPr>
          <p:cNvGraphicFramePr>
            <a:graphicFrameLocks noGrp="1"/>
          </p:cNvGraphicFramePr>
          <p:nvPr>
            <p:extLst>
              <p:ext uri="{D42A27DB-BD31-4B8C-83A1-F6EECF244321}">
                <p14:modId xmlns:p14="http://schemas.microsoft.com/office/powerpoint/2010/main" val="3311620206"/>
              </p:ext>
            </p:extLst>
          </p:nvPr>
        </p:nvGraphicFramePr>
        <p:xfrm>
          <a:off x="578892" y="1388897"/>
          <a:ext cx="11062644" cy="4872442"/>
        </p:xfrm>
        <a:graphic>
          <a:graphicData uri="http://schemas.openxmlformats.org/drawingml/2006/table">
            <a:tbl>
              <a:tblPr>
                <a:tableStyleId>{BDBED569-4797-4DF1-A0F4-6AAB3CD982D8}</a:tableStyleId>
              </a:tblPr>
              <a:tblGrid>
                <a:gridCol w="2710576">
                  <a:extLst>
                    <a:ext uri="{9D8B030D-6E8A-4147-A177-3AD203B41FA5}">
                      <a16:colId xmlns:a16="http://schemas.microsoft.com/office/drawing/2014/main" val="3400319698"/>
                    </a:ext>
                  </a:extLst>
                </a:gridCol>
                <a:gridCol w="931241">
                  <a:extLst>
                    <a:ext uri="{9D8B030D-6E8A-4147-A177-3AD203B41FA5}">
                      <a16:colId xmlns:a16="http://schemas.microsoft.com/office/drawing/2014/main" val="545962372"/>
                    </a:ext>
                  </a:extLst>
                </a:gridCol>
                <a:gridCol w="511351">
                  <a:extLst>
                    <a:ext uri="{9D8B030D-6E8A-4147-A177-3AD203B41FA5}">
                      <a16:colId xmlns:a16="http://schemas.microsoft.com/office/drawing/2014/main" val="1085621387"/>
                    </a:ext>
                  </a:extLst>
                </a:gridCol>
                <a:gridCol w="511351">
                  <a:extLst>
                    <a:ext uri="{9D8B030D-6E8A-4147-A177-3AD203B41FA5}">
                      <a16:colId xmlns:a16="http://schemas.microsoft.com/office/drawing/2014/main" val="2727286095"/>
                    </a:ext>
                  </a:extLst>
                </a:gridCol>
                <a:gridCol w="473935">
                  <a:extLst>
                    <a:ext uri="{9D8B030D-6E8A-4147-A177-3AD203B41FA5}">
                      <a16:colId xmlns:a16="http://schemas.microsoft.com/office/drawing/2014/main" val="837280120"/>
                    </a:ext>
                  </a:extLst>
                </a:gridCol>
                <a:gridCol w="436520">
                  <a:extLst>
                    <a:ext uri="{9D8B030D-6E8A-4147-A177-3AD203B41FA5}">
                      <a16:colId xmlns:a16="http://schemas.microsoft.com/office/drawing/2014/main" val="889455932"/>
                    </a:ext>
                  </a:extLst>
                </a:gridCol>
                <a:gridCol w="548767">
                  <a:extLst>
                    <a:ext uri="{9D8B030D-6E8A-4147-A177-3AD203B41FA5}">
                      <a16:colId xmlns:a16="http://schemas.microsoft.com/office/drawing/2014/main" val="2758485971"/>
                    </a:ext>
                  </a:extLst>
                </a:gridCol>
                <a:gridCol w="548767">
                  <a:extLst>
                    <a:ext uri="{9D8B030D-6E8A-4147-A177-3AD203B41FA5}">
                      <a16:colId xmlns:a16="http://schemas.microsoft.com/office/drawing/2014/main" val="2701247206"/>
                    </a:ext>
                  </a:extLst>
                </a:gridCol>
                <a:gridCol w="548767">
                  <a:extLst>
                    <a:ext uri="{9D8B030D-6E8A-4147-A177-3AD203B41FA5}">
                      <a16:colId xmlns:a16="http://schemas.microsoft.com/office/drawing/2014/main" val="1139632531"/>
                    </a:ext>
                  </a:extLst>
                </a:gridCol>
                <a:gridCol w="548767">
                  <a:extLst>
                    <a:ext uri="{9D8B030D-6E8A-4147-A177-3AD203B41FA5}">
                      <a16:colId xmlns:a16="http://schemas.microsoft.com/office/drawing/2014/main" val="194994410"/>
                    </a:ext>
                  </a:extLst>
                </a:gridCol>
                <a:gridCol w="548767">
                  <a:extLst>
                    <a:ext uri="{9D8B030D-6E8A-4147-A177-3AD203B41FA5}">
                      <a16:colId xmlns:a16="http://schemas.microsoft.com/office/drawing/2014/main" val="3491625826"/>
                    </a:ext>
                  </a:extLst>
                </a:gridCol>
                <a:gridCol w="548767">
                  <a:extLst>
                    <a:ext uri="{9D8B030D-6E8A-4147-A177-3AD203B41FA5}">
                      <a16:colId xmlns:a16="http://schemas.microsoft.com/office/drawing/2014/main" val="2389949338"/>
                    </a:ext>
                  </a:extLst>
                </a:gridCol>
                <a:gridCol w="548767">
                  <a:extLst>
                    <a:ext uri="{9D8B030D-6E8A-4147-A177-3AD203B41FA5}">
                      <a16:colId xmlns:a16="http://schemas.microsoft.com/office/drawing/2014/main" val="2475225693"/>
                    </a:ext>
                  </a:extLst>
                </a:gridCol>
                <a:gridCol w="548767">
                  <a:extLst>
                    <a:ext uri="{9D8B030D-6E8A-4147-A177-3AD203B41FA5}">
                      <a16:colId xmlns:a16="http://schemas.microsoft.com/office/drawing/2014/main" val="3965941858"/>
                    </a:ext>
                  </a:extLst>
                </a:gridCol>
                <a:gridCol w="548767">
                  <a:extLst>
                    <a:ext uri="{9D8B030D-6E8A-4147-A177-3AD203B41FA5}">
                      <a16:colId xmlns:a16="http://schemas.microsoft.com/office/drawing/2014/main" val="1202038731"/>
                    </a:ext>
                  </a:extLst>
                </a:gridCol>
                <a:gridCol w="548767">
                  <a:extLst>
                    <a:ext uri="{9D8B030D-6E8A-4147-A177-3AD203B41FA5}">
                      <a16:colId xmlns:a16="http://schemas.microsoft.com/office/drawing/2014/main" val="512183641"/>
                    </a:ext>
                  </a:extLst>
                </a:gridCol>
              </a:tblGrid>
              <a:tr h="140702">
                <a:tc rowSpan="3">
                  <a:txBody>
                    <a:bodyPr vert="horz" wrap="square"/>
                    <a:lstStyle/>
                    <a:p>
                      <a:pPr algn="ctr" fontAlgn="ctr"/>
                      <a:r>
                        <a:rPr lang="es-CO" sz="800" u="none" strike="noStrike">
                          <a:effectLst/>
                        </a:rPr>
                        <a:t>Usuario </a:t>
                      </a:r>
                      <a:endParaRPr lang="es-CO" sz="800" b="1" i="0" u="none" strike="noStrike">
                        <a:solidFill>
                          <a:srgbClr val="000000"/>
                        </a:solidFill>
                        <a:effectLst/>
                        <a:latin typeface="Arial" panose="020b0604020202020204" pitchFamily="34" charset="0"/>
                      </a:endParaRPr>
                    </a:p>
                  </a:txBody>
                  <a:tcPr marL="5921" marR="5921" marT="5921" marB="0" anchor="ctr"/>
                </a:tc>
                <a:tc rowSpan="3">
                  <a:txBody>
                    <a:bodyPr vert="horz" wrap="square"/>
                    <a:lstStyle/>
                    <a:p>
                      <a:pPr algn="ctr" fontAlgn="ctr"/>
                      <a:r>
                        <a:rPr lang="es-CO" sz="800" u="none" strike="noStrike">
                          <a:effectLst/>
                        </a:rPr>
                        <a:t>Municipio </a:t>
                      </a:r>
                      <a:endParaRPr lang="es-CO" sz="800" b="1" i="0" u="none" strike="noStrike">
                        <a:solidFill>
                          <a:srgbClr val="000000"/>
                        </a:solidFill>
                        <a:effectLst/>
                        <a:latin typeface="Arial" panose="020b0604020202020204" pitchFamily="34" charset="0"/>
                      </a:endParaRPr>
                    </a:p>
                  </a:txBody>
                  <a:tcPr marL="5921" marR="5921" marT="5921" marB="0" anchor="ctr"/>
                </a:tc>
                <a:tc rowSpan="2" gridSpan="2">
                  <a:txBody>
                    <a:bodyPr vert="horz" wrap="square"/>
                    <a:lstStyle/>
                    <a:p>
                      <a:pPr algn="ctr" fontAlgn="ctr"/>
                      <a:r>
                        <a:rPr lang="it-IT" sz="800" u="none" strike="noStrike">
                          <a:effectLst/>
                        </a:rPr>
                        <a:t>Linea Base 2025 </a:t>
                      </a:r>
                      <a:br>
                        <a:rPr lang="it-IT" sz="800" u="none" strike="noStrike">
                          <a:effectLst/>
                        </a:rPr>
                      </a:br>
                      <a:r>
                        <a:rPr lang="it-IT" sz="800" u="none" strike="noStrike">
                          <a:effectLst/>
                        </a:rPr>
                        <a:t>[kg/año]</a:t>
                      </a:r>
                      <a:endParaRPr lang="it-IT"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rowSpan="2" gridSpan="2">
                  <a:txBody>
                    <a:bodyPr vert="horz" wrap="square"/>
                    <a:lstStyle/>
                    <a:p>
                      <a:pPr algn="ctr" fontAlgn="ctr"/>
                      <a:r>
                        <a:rPr lang="es-MX" sz="800" u="none" strike="noStrike">
                          <a:effectLst/>
                        </a:rPr>
                        <a:t>Carga Meta 2029 </a:t>
                      </a:r>
                      <a:br>
                        <a:rPr lang="es-MX" sz="800" u="none" strike="noStrike">
                          <a:effectLst/>
                        </a:rPr>
                      </a:br>
                      <a:r>
                        <a:rPr lang="es-MX" sz="800" u="none" strike="noStrike">
                          <a:effectLst/>
                        </a:rPr>
                        <a:t>[kg/año]</a:t>
                      </a:r>
                      <a:endParaRPr lang="es-MX" sz="800" b="1" i="0" u="none" strike="noStrike">
                        <a:solidFill>
                          <a:srgbClr val="000000"/>
                        </a:solidFill>
                        <a:effectLst/>
                        <a:latin typeface="Arial" panose="020b0604020202020204" pitchFamily="34" charset="0"/>
                      </a:endParaRPr>
                    </a:p>
                  </a:txBody>
                  <a:tcPr marL="5921" marR="5921" marT="5921" marB="0" anchor="ctr"/>
                </a:tc>
                <a:tc rowSpan="2" hMerge="1">
                  <a:txBody>
                    <a:bodyPr vert="horz" wrap="square"/>
                    <a:lstStyle/>
                    <a:p>
                      <a:endParaRPr lang="es-CO"/>
                    </a:p>
                  </a:txBody>
                  <a:tcPr/>
                </a:tc>
                <a:tc gridSpan="10">
                  <a:txBody>
                    <a:bodyPr vert="horz" wrap="square"/>
                    <a:lstStyle/>
                    <a:p>
                      <a:pPr algn="ctr" fontAlgn="ctr"/>
                      <a:r>
                        <a:rPr lang="es-MX" sz="800" u="none" strike="noStrike">
                          <a:effectLst/>
                        </a:rPr>
                        <a:t>Carga Meta Periodo 2025 - 2029 [kg/año]</a:t>
                      </a:r>
                      <a:endParaRPr lang="es-MX"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3062829033"/>
                  </a:ext>
                </a:extLst>
              </a:tr>
              <a:tr h="140702">
                <a:tc vMerge="1">
                  <a:txBody>
                    <a:bodyPr vert="horz" wrap="square"/>
                    <a:lstStyle/>
                    <a:p>
                      <a:endParaRPr lang="es-CO"/>
                    </a:p>
                  </a:txBody>
                  <a:tcPr/>
                </a:tc>
                <a:tc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2" vMerge="1">
                  <a:txBody>
                    <a:bodyPr vert="horz" wrap="square"/>
                    <a:lstStyle/>
                    <a:p>
                      <a:endParaRPr lang="es-CO"/>
                    </a:p>
                  </a:txBody>
                  <a:tcPr/>
                </a:tc>
                <a:tc hMerge="1" vMerge="1">
                  <a:txBody>
                    <a:bodyPr vert="horz" wrap="square"/>
                    <a:lstStyle/>
                    <a:p>
                      <a:endParaRPr lang="es-CO"/>
                    </a:p>
                  </a:txBody>
                  <a:tcPr/>
                </a:tc>
                <a:tc gridSpan="5">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gridSpan="5">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304317495"/>
                  </a:ext>
                </a:extLst>
              </a:tr>
              <a:tr h="140702">
                <a:tc vMerge="1">
                  <a:txBody>
                    <a:bodyPr vert="horz" wrap="square"/>
                    <a:lstStyle/>
                    <a:p>
                      <a:endParaRPr lang="es-CO"/>
                    </a:p>
                  </a:txBody>
                  <a:tcPr/>
                </a:tc>
                <a:tc vMerge="1">
                  <a:txBody>
                    <a:bodyPr vert="horz" wrap="square"/>
                    <a:lstStyle/>
                    <a:p>
                      <a:endParaRPr lang="es-CO"/>
                    </a:p>
                  </a:txBody>
                  <a:tcP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DBO5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SST</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2025</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2026</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2028</a:t>
                      </a:r>
                      <a:endParaRPr lang="es-CO" sz="800" b="1"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2029</a:t>
                      </a:r>
                      <a:endParaRPr lang="es-CO" sz="800" b="1" i="0" u="none" strike="noStrike">
                        <a:solidFill>
                          <a:srgbClr val="0000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584030470"/>
                  </a:ext>
                </a:extLst>
              </a:tr>
              <a:tr h="140702">
                <a:tc gridSpan="16">
                  <a:txBody>
                    <a:bodyPr vert="horz" wrap="square"/>
                    <a:lstStyle/>
                    <a:p>
                      <a:pPr algn="ctr" fontAlgn="ctr"/>
                      <a:r>
                        <a:rPr lang="es-CO" sz="800" u="none" strike="noStrike">
                          <a:effectLst/>
                        </a:rPr>
                        <a:t>Río Suarez</a:t>
                      </a:r>
                      <a:endParaRPr lang="es-CO" sz="800" b="1" i="0" u="none" strike="noStrike">
                        <a:solidFill>
                          <a:srgbClr val="000000"/>
                        </a:solidFill>
                        <a:effectLst/>
                        <a:latin typeface="Arial" panose="020b0604020202020204" pitchFamily="34" charset="0"/>
                      </a:endParaRPr>
                    </a:p>
                  </a:txBody>
                  <a:tcPr marL="5921" marR="5921" marT="5921" marB="0" anchor="ct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tc hMerge="1">
                  <a:txBody>
                    <a:bodyPr vert="horz" wrap="square"/>
                    <a:lstStyle/>
                    <a:p>
                      <a:endParaRPr lang="es-CO"/>
                    </a:p>
                  </a:txBody>
                  <a:tcPr/>
                </a:tc>
                <a:extLst>
                  <a:ext uri="{0D108BD9-81ED-4DB2-BD59-A6C34878D82A}">
                    <a16:rowId xmlns:a16="http://schemas.microsoft.com/office/drawing/2014/main" val="2794761993"/>
                  </a:ext>
                </a:extLst>
              </a:tr>
              <a:tr h="140702">
                <a:tc>
                  <a:txBody>
                    <a:bodyPr vert="horz" wrap="square"/>
                    <a:lstStyle/>
                    <a:p>
                      <a:pPr algn="ctr" fontAlgn="ctr"/>
                      <a:r>
                        <a:rPr lang="es-CO" sz="800" u="none" strike="noStrike">
                          <a:effectLst/>
                        </a:rPr>
                        <a:t>PTO.1 = ARMANDO GONZALEZ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23041,0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19055,6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13184,6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13184,6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23041,0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20950,5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17991,4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14541,3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13184,6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19055,6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19251,9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19650,5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13184,6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31619033"/>
                  </a:ext>
                </a:extLst>
              </a:tr>
              <a:tr h="140702">
                <a:tc>
                  <a:txBody>
                    <a:bodyPr vert="horz" wrap="square"/>
                    <a:lstStyle/>
                    <a:p>
                      <a:pPr algn="ctr" fontAlgn="ctr"/>
                      <a:r>
                        <a:rPr lang="es-CO" sz="800" u="none" strike="noStrike">
                          <a:effectLst/>
                        </a:rPr>
                        <a:t>PTO. 2 = BONCES 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50768,4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50407,7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50768,4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46162,2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39642,0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32040,3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14439,3</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50407,7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50926,9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51451,4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51981,4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14439,3</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19399565"/>
                  </a:ext>
                </a:extLst>
              </a:tr>
              <a:tr h="140702">
                <a:tc>
                  <a:txBody>
                    <a:bodyPr vert="horz" wrap="square"/>
                    <a:lstStyle/>
                    <a:p>
                      <a:pPr algn="ctr" fontAlgn="ctr"/>
                      <a:r>
                        <a:rPr lang="es-CO" sz="800" u="none" strike="noStrike">
                          <a:effectLst/>
                        </a:rPr>
                        <a:t>PTO. 3= GUAQUIN ARIZA 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253,9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965,9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914949133"/>
                  </a:ext>
                </a:extLst>
              </a:tr>
              <a:tr h="140702">
                <a:tc>
                  <a:txBody>
                    <a:bodyPr vert="horz" wrap="square"/>
                    <a:lstStyle/>
                    <a:p>
                      <a:pPr algn="ctr" fontAlgn="ctr"/>
                      <a:r>
                        <a:rPr lang="es-CO" sz="800" u="none" strike="noStrike">
                          <a:effectLst/>
                        </a:rPr>
                        <a:t>PTO. 4 = EMISARIO FINAL</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61289,0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53953,4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61289,0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55728,2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47856,9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38679,8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53953,4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52135,7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52672,7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53215,3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53763,4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53953,4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03579514"/>
                  </a:ext>
                </a:extLst>
              </a:tr>
              <a:tr h="274888">
                <a:tc>
                  <a:txBody>
                    <a:bodyPr vert="horz" wrap="square"/>
                    <a:lstStyle/>
                    <a:p>
                      <a:pPr algn="ctr" fontAlgn="ctr"/>
                      <a:br>
                        <a:rPr lang="pt-BR" sz="800" u="none" strike="noStrike">
                          <a:effectLst/>
                        </a:rPr>
                      </a:br>
                      <a:r>
                        <a:rPr lang="pt-BR" sz="800" u="none" strike="noStrike">
                          <a:effectLst/>
                        </a:rPr>
                        <a:t>PTO. 8 = CASA DE GUADUA</a:t>
                      </a:r>
                      <a:endParaRPr lang="pt-BR"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26971,6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72525,4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72525,4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16207,2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14736,7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12655,2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10228,5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72525,4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26971,6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27249,4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27530,1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27813,6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72525,4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297262469"/>
                  </a:ext>
                </a:extLst>
              </a:tr>
              <a:tr h="274888">
                <a:tc>
                  <a:txBody>
                    <a:bodyPr vert="horz" wrap="square"/>
                    <a:lstStyle/>
                    <a:p>
                      <a:pPr algn="ctr" fontAlgn="ctr"/>
                      <a:br>
                        <a:rPr lang="es-CO" sz="800" u="none" strike="noStrike">
                          <a:effectLst/>
                        </a:rPr>
                      </a:br>
                      <a:r>
                        <a:rPr lang="es-CO" sz="800" u="none" strike="noStrike">
                          <a:effectLst/>
                        </a:rPr>
                        <a:t>PTO. 11=SAGRADA FAMILIA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1350,7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1159,9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937,5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1704,4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1739,7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1195,0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99941337"/>
                  </a:ext>
                </a:extLst>
              </a:tr>
              <a:tr h="140702">
                <a:tc>
                  <a:txBody>
                    <a:bodyPr vert="horz" wrap="square"/>
                    <a:lstStyle/>
                    <a:p>
                      <a:pPr algn="ctr" fontAlgn="ctr"/>
                      <a:r>
                        <a:rPr lang="es-CO" sz="800" u="none" strike="noStrike">
                          <a:effectLst/>
                        </a:rPr>
                        <a:t>COLEGIO UNIVERSITARIO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8216,4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8216,4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7471,0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6415,7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5185,4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2808,2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4133,1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4175,7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4218,7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2808,2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30614887"/>
                  </a:ext>
                </a:extLst>
              </a:tr>
              <a:tr h="140702">
                <a:tc>
                  <a:txBody>
                    <a:bodyPr vert="horz" wrap="square"/>
                    <a:lstStyle/>
                    <a:p>
                      <a:pPr algn="ctr" fontAlgn="ctr"/>
                      <a:r>
                        <a:rPr lang="es-CO" sz="800" u="none" strike="noStrike">
                          <a:effectLst/>
                        </a:rPr>
                        <a:t>SAN ANDRESITO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VELEZ</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2340,2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940,0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734,0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2340,2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875,0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884,0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893,1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2340,2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46136088"/>
                  </a:ext>
                </a:extLst>
              </a:tr>
              <a:tr h="140702">
                <a:tc>
                  <a:txBody>
                    <a:bodyPr vert="horz" wrap="square"/>
                    <a:lstStyle/>
                    <a:p>
                      <a:pPr algn="ctr" fontAlgn="ctr"/>
                      <a:r>
                        <a:rPr lang="es-MX" sz="800" u="none" strike="noStrike">
                          <a:effectLst/>
                        </a:rPr>
                        <a:t>CALLE 12 CIN CARRERA 10 BARRIO EL PRADO</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VILLANUEVA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4687,3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4687,3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4262,0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3660,1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2958,2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966,5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986,5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776,7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242088897"/>
                  </a:ext>
                </a:extLst>
              </a:tr>
              <a:tr h="140702">
                <a:tc>
                  <a:txBody>
                    <a:bodyPr vert="horz" wrap="square"/>
                    <a:lstStyle/>
                    <a:p>
                      <a:pPr algn="ctr" fontAlgn="ctr"/>
                      <a:r>
                        <a:rPr lang="es-CO" sz="800" u="none" strike="noStrike">
                          <a:effectLst/>
                        </a:rPr>
                        <a:t>QUEBRDA LAS BURRAS</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VILLANUEVA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56231,4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9583,7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56231,4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51129,5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43907,7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35488,0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9583,7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16612,7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16783,8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16956,7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17131,3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9583,7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668954080"/>
                  </a:ext>
                </a:extLst>
              </a:tr>
              <a:tr h="140702">
                <a:tc>
                  <a:txBody>
                    <a:bodyPr vert="horz" wrap="square"/>
                    <a:lstStyle/>
                    <a:p>
                      <a:pPr algn="ctr" fontAlgn="ctr"/>
                      <a:r>
                        <a:rPr lang="es-CO" sz="800" u="none" strike="noStrike">
                          <a:effectLst/>
                        </a:rPr>
                        <a:t>QUEBRADA LA CARRIZALEÑA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VILLANUEVA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35984,5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8329,2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8006,4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8006,4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35984,5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32719,6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28098,1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22710,0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8006,4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8329,2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8415,0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8501,7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8589,2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8006,4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486566436"/>
                  </a:ext>
                </a:extLst>
              </a:tr>
              <a:tr h="140702">
                <a:tc>
                  <a:txBody>
                    <a:bodyPr vert="horz" wrap="square"/>
                    <a:lstStyle/>
                    <a:p>
                      <a:pPr algn="ctr" fontAlgn="ctr"/>
                      <a:r>
                        <a:rPr lang="es-CO" sz="800" u="none" strike="noStrike">
                          <a:effectLst/>
                        </a:rPr>
                        <a:t>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VILLANUEVA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5891,1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5891,1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5356,6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4600,0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3717,9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1322,4</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2387,1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2411,7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2436,6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2461,7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1322,4</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690972638"/>
                  </a:ext>
                </a:extLst>
              </a:tr>
              <a:tr h="140702">
                <a:tc>
                  <a:txBody>
                    <a:bodyPr vert="horz" wrap="square"/>
                    <a:lstStyle/>
                    <a:p>
                      <a:pPr algn="ctr" fontAlgn="ctr"/>
                      <a:r>
                        <a:rPr lang="es-CO" sz="800" u="none" strike="noStrike">
                          <a:effectLst/>
                        </a:rPr>
                        <a:t>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ZAPATOCA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124373,8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124373,8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22032,5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22032,5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124373,8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113089,3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97116,0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78493,1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22032,5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124373,8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125654,8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126949,0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128256,6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22032,5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297030578"/>
                  </a:ext>
                </a:extLst>
              </a:tr>
              <a:tr h="140702">
                <a:tc>
                  <a:txBody>
                    <a:bodyPr vert="horz" wrap="square"/>
                    <a:lstStyle/>
                    <a:p>
                      <a:pPr algn="ctr" fontAlgn="ctr"/>
                      <a:r>
                        <a:rPr lang="es-CO" sz="800" u="none" strike="noStrike">
                          <a:effectLst/>
                        </a:rPr>
                        <a:t>UNIVERSIDAD INDUSTRIAL DE SANTANDER</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862820387"/>
                  </a:ext>
                </a:extLst>
              </a:tr>
              <a:tr h="543260">
                <a:tc>
                  <a:txBody>
                    <a:bodyPr vert="horz" wrap="square"/>
                    <a:lstStyle/>
                    <a:p>
                      <a:pPr algn="ctr" fontAlgn="ctr"/>
                      <a:r>
                        <a:rPr lang="es-MX" sz="800" u="none" strike="noStrike">
                          <a:effectLst/>
                        </a:rPr>
                        <a:t>CAJA DE COMPENSACION FAMILIAR COMFENALCO SANTANDER </a:t>
                      </a:r>
                      <a:br>
                        <a:rPr lang="es-MX" sz="800" u="none" strike="noStrike">
                          <a:effectLst/>
                        </a:rPr>
                      </a:br>
                      <a:br>
                        <a:rPr lang="es-MX" sz="800" u="none" strike="noStrike">
                          <a:effectLst/>
                        </a:rPr>
                      </a:br>
                      <a:r>
                        <a:rPr lang="es-MX" sz="800" u="none" strike="noStrike">
                          <a:effectLst/>
                        </a:rPr>
                        <a:t>HOTEL PUERTA DE SANTANDER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BARBOSA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621,9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565,5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485,6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392,5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643,8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650,4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251678538"/>
                  </a:ext>
                </a:extLst>
              </a:tr>
              <a:tr h="140702">
                <a:tc>
                  <a:txBody>
                    <a:bodyPr vert="horz" wrap="square"/>
                    <a:lstStyle/>
                    <a:p>
                      <a:pPr algn="ctr" fontAlgn="ctr"/>
                      <a:r>
                        <a:rPr lang="es-CO" sz="800" u="none" strike="noStrike">
                          <a:effectLst/>
                        </a:rPr>
                        <a:t>ALCALDIA MUNICIPAL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CABRERA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6370,4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5792,4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4974,2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4020,4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1428,0</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4064,0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4105,9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4148,2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4190,9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1428,0</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919736519"/>
                  </a:ext>
                </a:extLst>
              </a:tr>
              <a:tr h="140702">
                <a:tc>
                  <a:txBody>
                    <a:bodyPr vert="horz" wrap="square"/>
                    <a:lstStyle/>
                    <a:p>
                      <a:pPr algn="ctr" fontAlgn="ctr"/>
                      <a:r>
                        <a:rPr lang="es-CO" sz="800" u="none" strike="noStrike">
                          <a:effectLst/>
                        </a:rPr>
                        <a:t>EDS LA MAGDALENA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GUEPSA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869,8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790,8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679,1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548,9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2940,4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2970,7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3001,3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3032,2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2091,2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039851655"/>
                  </a:ext>
                </a:extLst>
              </a:tr>
              <a:tr h="140702">
                <a:tc>
                  <a:txBody>
                    <a:bodyPr vert="horz" wrap="square"/>
                    <a:lstStyle/>
                    <a:p>
                      <a:pPr algn="ctr" fontAlgn="ctr"/>
                      <a:r>
                        <a:rPr lang="es-CO" sz="800" u="none" strike="noStrike">
                          <a:effectLst/>
                        </a:rPr>
                        <a:t>ALCALDIA MUNICIPAL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OIBA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4931,1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2459,4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2236,3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1920,4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1552,2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4931,1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4981,9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5033,2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5085,0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5795,7</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125910643"/>
                  </a:ext>
                </a:extLst>
              </a:tr>
              <a:tr h="543260">
                <a:tc>
                  <a:txBody>
                    <a:bodyPr vert="horz" wrap="square"/>
                    <a:lstStyle/>
                    <a:p>
                      <a:pPr algn="ctr" fontAlgn="ctr"/>
                      <a:r>
                        <a:rPr lang="es-MX" sz="800" u="none" strike="noStrike">
                          <a:effectLst/>
                        </a:rPr>
                        <a:t>ASOCIACION JUNTA ADMINISTRADORA DEL ACUEDUCTO Y SANEAMIENTO BASICO DE LA VEREDA SEMISA </a:t>
                      </a:r>
                      <a:br>
                        <a:rPr lang="es-MX" sz="800" u="none" strike="noStrike">
                          <a:effectLst/>
                        </a:rPr>
                      </a:br>
                      <a:r>
                        <a:rPr lang="es-MX" sz="800" u="none" strike="noStrike">
                          <a:effectLst/>
                        </a:rPr>
                        <a:t>ASOVESEMISA </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PUENTE NACIONAL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126,1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114,7</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98,5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79,6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1305,6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1319,0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1332,6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1346,4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5974,9</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3031919906"/>
                  </a:ext>
                </a:extLst>
              </a:tr>
              <a:tr h="140702">
                <a:tc>
                  <a:txBody>
                    <a:bodyPr vert="horz" wrap="square"/>
                    <a:lstStyle/>
                    <a:p>
                      <a:pPr algn="ctr" fontAlgn="ctr"/>
                      <a:r>
                        <a:rPr lang="es-MX" sz="800" u="none" strike="noStrike">
                          <a:effectLst/>
                        </a:rPr>
                        <a:t>INVERSIONES EL DORADO S.A.S.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SIMACOTA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259,0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202,3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163,5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203,0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205,1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209,4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461976206"/>
                  </a:ext>
                </a:extLst>
              </a:tr>
              <a:tr h="140702">
                <a:tc>
                  <a:txBody>
                    <a:bodyPr vert="horz" wrap="square"/>
                    <a:lstStyle/>
                    <a:p>
                      <a:pPr algn="ctr" fontAlgn="ctr"/>
                      <a:r>
                        <a:rPr lang="es-MX" sz="800" u="none" strike="noStrike">
                          <a:effectLst/>
                        </a:rPr>
                        <a:t>INVERSIONES EL DORADO S.A.S.</a:t>
                      </a:r>
                      <a:endParaRPr lang="es-MX"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SIMACOTA </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238,0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216,4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185,9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150,2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189,0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192,9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194,9</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331,6</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1771762011"/>
                  </a:ext>
                </a:extLst>
              </a:tr>
              <a:tr h="140702">
                <a:tc>
                  <a:txBody>
                    <a:bodyPr vert="horz" wrap="square"/>
                    <a:lstStyle/>
                    <a:p>
                      <a:pPr algn="ctr" fontAlgn="ctr"/>
                      <a:r>
                        <a:rPr lang="es-CO" sz="800" u="none" strike="noStrike">
                          <a:effectLst/>
                        </a:rPr>
                        <a:t>MUNICIPIO DE VILLANUEVA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VILLA NUEVA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4205,0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3823,5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3283,4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2653,8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3525,2</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1711,8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1729,4</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1747,2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1765,2</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3525,2</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832347563"/>
                  </a:ext>
                </a:extLst>
              </a:tr>
              <a:tr h="140702">
                <a:tc>
                  <a:txBody>
                    <a:bodyPr vert="horz" wrap="square"/>
                    <a:lstStyle/>
                    <a:p>
                      <a:pPr algn="ctr" fontAlgn="ctr"/>
                      <a:r>
                        <a:rPr lang="es-CO" sz="800" u="none" strike="noStrike">
                          <a:effectLst/>
                        </a:rPr>
                        <a:t>Jose Vicente Camacho</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GUEPSA</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929,1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844,8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725,5</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586,3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a:t>
                      </a:r>
                      <a:endParaRPr lang="es-CO" sz="800" b="0" i="0" u="none" strike="noStrike">
                        <a:solidFill>
                          <a:srgbClr val="0061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495,8</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501,0</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506,1</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511,3</a:t>
                      </a:r>
                      <a:endParaRPr lang="es-CO" sz="800" b="0" i="0" u="none" strike="noStrike">
                        <a:solidFill>
                          <a:srgbClr val="000000"/>
                        </a:solidFill>
                        <a:effectLst/>
                        <a:latin typeface="Arial" panose="020b0604020202020204" pitchFamily="34" charset="0"/>
                      </a:endParaRPr>
                    </a:p>
                  </a:txBody>
                  <a:tcPr marL="5921" marR="5921" marT="5921" marB="0" anchor="ctr"/>
                </a:tc>
                <a:tc>
                  <a:txBody>
                    <a:bodyPr vert="horz" wrap="square"/>
                    <a:lstStyle/>
                    <a:p>
                      <a:pPr algn="ctr" fontAlgn="ctr"/>
                      <a:r>
                        <a:rPr lang="es-CO" sz="800" u="none" strike="noStrike">
                          <a:effectLst/>
                        </a:rPr>
                        <a:t>585,5</a:t>
                      </a:r>
                      <a:endParaRPr lang="es-CO" sz="800" b="0" i="0" u="none" strike="noStrike">
                        <a:solidFill>
                          <a:srgbClr val="006100"/>
                        </a:solidFill>
                        <a:effectLst/>
                        <a:latin typeface="Arial" panose="020b0604020202020204" pitchFamily="34" charset="0"/>
                      </a:endParaRPr>
                    </a:p>
                  </a:txBody>
                  <a:tcPr marL="5921" marR="5921" marT="5921" marB="0" anchor="ctr"/>
                </a:tc>
                <a:extLst>
                  <a:ext uri="{0D108BD9-81ED-4DB2-BD59-A6C34878D82A}">
                    <a16:rowId xmlns:a16="http://schemas.microsoft.com/office/drawing/2014/main" val="675187177"/>
                  </a:ext>
                </a:extLst>
              </a:tr>
            </a:tbl>
          </a:graphicData>
        </a:graphic>
      </p:graphicFrame>
    </p:spTree>
    <p:extLst>
      <p:ext uri="{BB962C8B-B14F-4D97-AF65-F5344CB8AC3E}">
        <p14:creationId xmlns:p14="http://schemas.microsoft.com/office/powerpoint/2010/main" val="1287854239"/>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730512" y="715803"/>
            <a:ext cx="7685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000" b="1"/>
              <a:t>META PARA LAS EMPRESAS DEL ALCANTARILLADO PÚBLICO (E.S.P)</a:t>
            </a:r>
            <a:endParaRPr lang="es-CO" sz="2000" b="1"/>
          </a:p>
        </p:txBody>
      </p:sp>
      <p:graphicFrame>
        <p:nvGraphicFramePr>
          <p:cNvPr id="10" name="Diagrama 9">
            <a:extLst>
              <a:ext uri="{FF2B5EF4-FFF2-40B4-BE49-F238E27FC236}">
                <a16:creationId xmlns:a16="http://schemas.microsoft.com/office/drawing/2014/main" id="{EB7282C6-54D2-488D-A952-CF50B8BA4872}"/>
              </a:ext>
            </a:extLst>
          </p:cNvPr>
          <p:cNvGraphicFramePr/>
          <p:nvPr>
            <p:extLst>
              <p:ext uri="{D42A27DB-BD31-4B8C-83A1-F6EECF244321}">
                <p14:modId xmlns:p14="http://schemas.microsoft.com/office/powerpoint/2010/main" val="1796721629"/>
              </p:ext>
            </p:extLst>
          </p:nvPr>
        </p:nvGraphicFramePr>
        <p:xfrm>
          <a:off x="1408367" y="1249761"/>
          <a:ext cx="9982200" cy="1384995"/>
        </p:xfrm>
        <a:graphic>
          <a:graphicData uri="http://schemas.openxmlformats.org/drawingml/2006/diagram">
            <dgm:relIds xmlns:dgm="http://schemas.openxmlformats.org/drawingml/2006/diagram" r:dm="rId5" r:lo="rId6" r:qs="rId7" r:cs="rId8"/>
          </a:graphicData>
        </a:graphic>
      </p:graphicFrame>
      <p:sp>
        <p:nvSpPr>
          <p:cNvPr id="6" name="Rectángulo 5">
            <a:extLst>
              <a:ext uri="{FF2B5EF4-FFF2-40B4-BE49-F238E27FC236}">
                <a16:creationId xmlns:a16="http://schemas.microsoft.com/office/drawing/2014/main" id="{4A03F75D-D124-4427-83CC-A05170FFD7DC}"/>
              </a:ext>
            </a:extLst>
          </p:cNvPr>
          <p:cNvSpPr/>
          <p:nvPr/>
        </p:nvSpPr>
        <p:spPr>
          <a:xfrm>
            <a:off x="3924300" y="3429000"/>
            <a:ext cx="6096000" cy="95410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es-MX" b="1"/>
              <a:t>Meta individual contenida en el PSMV</a:t>
            </a:r>
          </a:p>
          <a:p>
            <a:pPr marL="285750" indent="-285750" algn="just">
              <a:buFont typeface="Arial" panose="020b0604020202020204" pitchFamily="34" charset="0"/>
              <a:buChar char="•"/>
            </a:pPr>
            <a:r>
              <a:rPr lang="es-MX"/>
              <a:t>Indicadores de Seguimiento: Indicador de número de vertimientos puntuales eliminados por cuerpo de agua (para ajuste del factor regional)</a:t>
            </a:r>
            <a:endParaRPr lang="es-CO"/>
          </a:p>
        </p:txBody>
      </p:sp>
      <p:sp>
        <p:nvSpPr>
          <p:cNvPr id="8" name="Rectángulo 7">
            <a:extLst>
              <a:ext uri="{FF2B5EF4-FFF2-40B4-BE49-F238E27FC236}">
                <a16:creationId xmlns:a16="http://schemas.microsoft.com/office/drawing/2014/main" id="{5AAED7D9-BB5A-42AA-872E-D39600181B47}"/>
              </a:ext>
            </a:extLst>
          </p:cNvPr>
          <p:cNvSpPr/>
          <p:nvPr/>
        </p:nvSpPr>
        <p:spPr>
          <a:xfrm>
            <a:off x="3924300" y="4895418"/>
            <a:ext cx="6096000" cy="16004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es-MX" b="1"/>
              <a:t>Usuario Presenta Propuesta (parágrafo 1 Art 2.2.9.7.3.3) </a:t>
            </a:r>
          </a:p>
          <a:p>
            <a:pPr marL="285750" indent="-285750" algn="just">
              <a:buFont typeface="Arial" panose="020b0604020202020204" pitchFamily="34" charset="0"/>
              <a:buChar char="•"/>
            </a:pPr>
            <a:r>
              <a:rPr lang="es-MX"/>
              <a:t>Meta individual de carga contaminante para el quinquenio </a:t>
            </a:r>
          </a:p>
          <a:p>
            <a:pPr marL="285750" indent="-285750" algn="just">
              <a:buFont typeface="Arial" panose="020b0604020202020204" pitchFamily="34" charset="0"/>
              <a:buChar char="•"/>
            </a:pPr>
            <a:r>
              <a:rPr lang="es-MX"/>
              <a:t>Indicador de número de vertimientos puntuales a eliminar por cuerpo de agua (anual)</a:t>
            </a:r>
          </a:p>
          <a:p>
            <a:pPr marL="285750" indent="-285750" algn="just">
              <a:buFont typeface="Arial" panose="020b0604020202020204" pitchFamily="34" charset="0"/>
              <a:buChar char="•"/>
            </a:pPr>
            <a:r>
              <a:rPr lang="es-CO"/>
              <a:t>Usuario No Presenta Propuesta (parágrafo 2 Art 2.2.9.7.3.3) , la AAC define la meta.</a:t>
            </a:r>
          </a:p>
          <a:p>
            <a:endParaRPr lang="es-CO"/>
          </a:p>
        </p:txBody>
      </p:sp>
      <p:sp>
        <p:nvSpPr>
          <p:cNvPr id="12" name="Flecha: hacia abajo 11">
            <a:extLst>
              <a:ext uri="{FF2B5EF4-FFF2-40B4-BE49-F238E27FC236}">
                <a16:creationId xmlns:a16="http://schemas.microsoft.com/office/drawing/2014/main" id="{5DDC21DE-53BA-4372-A49E-F80BA6EACFE9}"/>
              </a:ext>
            </a:extLst>
          </p:cNvPr>
          <p:cNvSpPr/>
          <p:nvPr/>
        </p:nvSpPr>
        <p:spPr>
          <a:xfrm>
            <a:off x="628650" y="1415078"/>
            <a:ext cx="571500" cy="1054359"/>
          </a:xfrm>
          <a:prstGeom prst="downArrow">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s-CO"/>
              <a:t>EPSD</a:t>
            </a:r>
          </a:p>
        </p:txBody>
      </p:sp>
      <p:sp>
        <p:nvSpPr>
          <p:cNvPr id="11" name="Flecha: a la derecha 10">
            <a:extLst>
              <a:ext uri="{FF2B5EF4-FFF2-40B4-BE49-F238E27FC236}">
                <a16:creationId xmlns:a16="http://schemas.microsoft.com/office/drawing/2014/main" id="{FC311833-1A62-4C0A-A9A2-65545BF3FA3B}"/>
              </a:ext>
            </a:extLst>
          </p:cNvPr>
          <p:cNvSpPr/>
          <p:nvPr/>
        </p:nvSpPr>
        <p:spPr>
          <a:xfrm>
            <a:off x="1066800" y="5150028"/>
            <a:ext cx="2406396" cy="585788"/>
          </a:xfrm>
          <a:prstGeom prst="rightArrow">
            <a:avLst/>
          </a:prstGeom>
          <a:no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CO"/>
              <a:t>SIN PSMV APROVADO</a:t>
            </a:r>
          </a:p>
        </p:txBody>
      </p:sp>
      <p:sp>
        <p:nvSpPr>
          <p:cNvPr id="15" name="Flecha: a la derecha 14">
            <a:extLst>
              <a:ext uri="{FF2B5EF4-FFF2-40B4-BE49-F238E27FC236}">
                <a16:creationId xmlns:a16="http://schemas.microsoft.com/office/drawing/2014/main" id="{D7413C3A-A0DD-4AA3-B06B-DBBB2DC3AC2D}"/>
              </a:ext>
            </a:extLst>
          </p:cNvPr>
          <p:cNvSpPr/>
          <p:nvPr/>
        </p:nvSpPr>
        <p:spPr>
          <a:xfrm>
            <a:off x="1066800" y="3624593"/>
            <a:ext cx="2406396" cy="585788"/>
          </a:xfrm>
          <a:prstGeom prst="rightArrow">
            <a:avLst/>
          </a:prstGeom>
          <a:no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CO"/>
              <a:t>CON PSMV APROVADO</a:t>
            </a:r>
          </a:p>
        </p:txBody>
      </p:sp>
      <p:pic>
        <p:nvPicPr>
          <p:cNvPr id="16" name="Imagen 15">
            <a:extLst>
              <a:ext uri="{FF2B5EF4-FFF2-40B4-BE49-F238E27FC236}">
                <a16:creationId xmlns:a16="http://schemas.microsoft.com/office/drawing/2014/main" id="{A2C87509-2AE9-4E66-AC8B-CE7F23C813B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778157999"/>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PROCEDIMIENTO PARA EL ESTABLECIMIENTO DE LA META GLOBAL DE CARGA CONTAMINANTE (Art.2.2.9.7.3.5)</a:t>
            </a:r>
            <a:endParaRPr lang="es-CO" sz="2400" b="1"/>
          </a:p>
        </p:txBody>
      </p:sp>
      <p:graphicFrame>
        <p:nvGraphicFramePr>
          <p:cNvPr id="11" name="Diagrama 10">
            <a:extLst>
              <a:ext uri="{FF2B5EF4-FFF2-40B4-BE49-F238E27FC236}">
                <a16:creationId xmlns:a16="http://schemas.microsoft.com/office/drawing/2014/main" id="{B3083DE5-AFC9-4C36-8D71-9AA2B5A01D71}"/>
              </a:ext>
            </a:extLst>
          </p:cNvPr>
          <p:cNvGraphicFramePr/>
          <p:nvPr>
            <p:extLst>
              <p:ext uri="{D42A27DB-BD31-4B8C-83A1-F6EECF244321}">
                <p14:modId xmlns:p14="http://schemas.microsoft.com/office/powerpoint/2010/main" val="4078700418"/>
              </p:ext>
            </p:extLst>
          </p:nvPr>
        </p:nvGraphicFramePr>
        <p:xfrm>
          <a:off x="496888" y="1449171"/>
          <a:ext cx="10461626" cy="5185468"/>
        </p:xfrm>
        <a:graphic>
          <a:graphicData uri="http://schemas.openxmlformats.org/drawingml/2006/diagram">
            <dgm:relIds xmlns:dgm="http://schemas.openxmlformats.org/drawingml/2006/diagram" r:dm="rId5" r:lo="rId6" r:qs="rId7" r:cs="rId8"/>
          </a:graphicData>
        </a:graphic>
      </p:graphicFrame>
      <p:pic>
        <p:nvPicPr>
          <p:cNvPr id="14" name="Imagen 13">
            <a:extLst>
              <a:ext uri="{FF2B5EF4-FFF2-40B4-BE49-F238E27FC236}">
                <a16:creationId xmlns:a16="http://schemas.microsoft.com/office/drawing/2014/main" id="{61CCB0B9-902A-47C1-B064-7E112BA5FE0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415789468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6" name="9 CuadroTexto">
            <a:extLst>
              <a:ext uri="{FF2B5EF4-FFF2-40B4-BE49-F238E27FC236}">
                <a16:creationId xmlns:a16="http://schemas.microsoft.com/office/drawing/2014/main" id="{D0A7C259-B5F3-4AAE-BBC0-3BAAE1179699}"/>
              </a:ext>
            </a:extLst>
          </p:cNvPr>
          <p:cNvSpPr txBox="1">
            <a:spLocks noChangeArrowheads="1"/>
          </p:cNvSpPr>
          <p:nvPr/>
        </p:nvSpPr>
        <p:spPr bwMode="auto">
          <a:xfrm>
            <a:off x="734219" y="1078616"/>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CONTENIDO DEL DECRETO 2667 de 2012 – CAPITULO 7 DUR 1076 DE 2015</a:t>
            </a:r>
            <a:endParaRPr lang="es-CO" sz="2800" b="1"/>
          </a:p>
        </p:txBody>
      </p:sp>
      <p:graphicFrame>
        <p:nvGraphicFramePr>
          <p:cNvPr id="7" name="Diagrama 6">
            <a:extLst>
              <a:ext uri="{FF2B5EF4-FFF2-40B4-BE49-F238E27FC236}">
                <a16:creationId xmlns:a16="http://schemas.microsoft.com/office/drawing/2014/main" id="{48E2D956-08CE-49B3-A6E3-4531A8832DD9}"/>
              </a:ext>
            </a:extLst>
          </p:cNvPr>
          <p:cNvGraphicFramePr/>
          <p:nvPr>
            <p:extLst>
              <p:ext uri="{D42A27DB-BD31-4B8C-83A1-F6EECF244321}">
                <p14:modId xmlns:p14="http://schemas.microsoft.com/office/powerpoint/2010/main" val="3470325443"/>
              </p:ext>
            </p:extLst>
          </p:nvPr>
        </p:nvGraphicFramePr>
        <p:xfrm>
          <a:off x="914401" y="2043113"/>
          <a:ext cx="10158412" cy="4286250"/>
        </p:xfrm>
        <a:graphic>
          <a:graphicData uri="http://schemas.openxmlformats.org/drawingml/2006/diagram">
            <dgm:relIds xmlns:dgm="http://schemas.openxmlformats.org/drawingml/2006/diagram" r:dm="rId5" r:lo="rId6" r:qs="rId7" r:cs="rId8"/>
          </a:graphicData>
        </a:graphic>
      </p:graphicFrame>
      <p:pic>
        <p:nvPicPr>
          <p:cNvPr id="9" name="Imagen 8">
            <a:extLst>
              <a:ext uri="{FF2B5EF4-FFF2-40B4-BE49-F238E27FC236}">
                <a16:creationId xmlns:a16="http://schemas.microsoft.com/office/drawing/2014/main" id="{47C8B085-A7E5-4F69-B61B-CC988BEEADB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181295556"/>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4" name="Rectángulo 3">
            <a:extLst>
              <a:ext uri="{FF2B5EF4-FFF2-40B4-BE49-F238E27FC236}">
                <a16:creationId xmlns:a16="http://schemas.microsoft.com/office/drawing/2014/main" id="{CD265769-2F5A-4C7B-ABC8-B7E2C1407EA6}"/>
              </a:ext>
            </a:extLst>
          </p:cNvPr>
          <p:cNvSpPr/>
          <p:nvPr/>
        </p:nvSpPr>
        <p:spPr>
          <a:xfrm>
            <a:off x="2559153" y="1509928"/>
            <a:ext cx="8783846" cy="4401205"/>
          </a:xfrm>
          <a:prstGeom prst="rect">
            <a:avLst/>
          </a:prstGeom>
        </p:spPr>
        <p:txBody>
          <a:bodyPr wrap="square">
            <a:spAutoFit/>
          </a:bodyPr>
          <a:lstStyle/>
          <a:p>
            <a:pPr algn="just"/>
            <a:endParaRPr lang="es-MX"/>
          </a:p>
          <a:p>
            <a:pPr marL="342900" indent="-342900" algn="just">
              <a:buAutoNum type="alphaLcParenR"/>
            </a:pPr>
            <a:r>
              <a:rPr lang="es-MX"/>
              <a:t>Inicio: Expedición de Acto Administrativo (RESOLUCIÓN No.XXX de octubre xxx del 2024)  anexar pantallazo de la resolución </a:t>
            </a:r>
          </a:p>
          <a:p>
            <a:pPr marL="342900" indent="-342900" algn="just">
              <a:buAutoNum type="alphaLcParenR"/>
            </a:pPr>
            <a:endParaRPr lang="es-MX"/>
          </a:p>
          <a:p>
            <a:pPr algn="just"/>
            <a:endParaRPr lang="es-CO"/>
          </a:p>
          <a:p>
            <a:pPr algn="just"/>
            <a:endParaRPr lang="es-MX"/>
          </a:p>
          <a:p>
            <a:pPr marL="285750" indent="-285750" algn="just">
              <a:buFont typeface="Arial" panose="020b0604020202020204" pitchFamily="34" charset="0"/>
              <a:buChar char="•"/>
            </a:pPr>
            <a:r>
              <a:rPr lang="es-MX"/>
              <a:t>Duración, personas que pueden presentarlas, plazos, mecanismos de participación, forma de acceso a la documentación sobre la calidad de los cuerpos de agua o tramos y dependencia de la AAC encargada de la información.</a:t>
            </a:r>
          </a:p>
          <a:p>
            <a:pPr marL="285750" indent="-285750" algn="just">
              <a:buFont typeface="Arial" panose="020b0604020202020204" pitchFamily="34" charset="0"/>
              <a:buChar char="•"/>
            </a:pPr>
            <a:r>
              <a:rPr lang="es-MX"/>
              <a:t>Información técnica sobre la calidad del cuerpo de agua o tramo y de línea base: debe publicarse en los medios de comunicación disponibles y/o en la página web de la AAC (ponerla a disposición de los usuarios y la comunidad) por un término no inferior a quince (15) días hábiles anteriores a la fecha señalada para la presentación de las propuestas.</a:t>
            </a:r>
          </a:p>
          <a:p>
            <a:pPr algn="just"/>
            <a:endParaRPr lang="es-MX"/>
          </a:p>
          <a:p>
            <a:pPr algn="just"/>
            <a:r>
              <a:rPr lang="es-CO"/>
              <a:t>b) Presentar escenarios de metas </a:t>
            </a:r>
          </a:p>
          <a:p>
            <a:pPr marL="285750" indent="-285750" algn="just">
              <a:buFont typeface="Arial" panose="020b0604020202020204" pitchFamily="34" charset="0"/>
              <a:buChar char="•"/>
            </a:pPr>
            <a:r>
              <a:rPr lang="es-MX"/>
              <a:t>AAC presenta escenarios de metas (con base en objetivo de calidad vigente al final del quinquenio y la capacidad de carga del tramo - evaluaciones y/o modelaciones de calidad ). </a:t>
            </a:r>
          </a:p>
          <a:p>
            <a:pPr marL="285750" indent="-285750" algn="just">
              <a:buFont typeface="Arial" panose="020b0604020202020204" pitchFamily="34" charset="0"/>
              <a:buChar char="•"/>
            </a:pPr>
            <a:r>
              <a:rPr lang="es-MX"/>
              <a:t>Los usuarios sujetos al pago de la tasa y la comunidad podrán presentar a la AAC propuestas escritas de metas de carga contaminante con la debida justificación técnica.</a:t>
            </a:r>
          </a:p>
          <a:p>
            <a:pPr algn="just"/>
            <a:endParaRPr lang="es-CO"/>
          </a:p>
        </p:txBody>
      </p:sp>
      <p:sp>
        <p:nvSpPr>
          <p:cNvPr id="6" name="Rectángulo 5">
            <a:extLst>
              <a:ext uri="{FF2B5EF4-FFF2-40B4-BE49-F238E27FC236}">
                <a16:creationId xmlns:a16="http://schemas.microsoft.com/office/drawing/2014/main" id="{8789FDD2-EA35-41FF-A946-DE54BDC00102}"/>
              </a:ext>
            </a:extLst>
          </p:cNvPr>
          <p:cNvSpPr/>
          <p:nvPr/>
        </p:nvSpPr>
        <p:spPr>
          <a:xfrm>
            <a:off x="3048000" y="4320511"/>
            <a:ext cx="6096000" cy="307777"/>
          </a:xfrm>
          <a:prstGeom prst="rect">
            <a:avLst/>
          </a:prstGeom>
        </p:spPr>
        <p:txBody>
          <a:bodyPr>
            <a:spAutoFit/>
          </a:bodyPr>
          <a:lstStyle/>
          <a:p>
            <a:r>
              <a:rPr lang="es-MX"/>
              <a:t>.</a:t>
            </a:r>
            <a:endParaRPr lang="es-CO"/>
          </a:p>
        </p:txBody>
      </p:sp>
      <p:sp>
        <p:nvSpPr>
          <p:cNvPr id="8" name="9 CuadroTexto">
            <a:extLst>
              <a:ext uri="{FF2B5EF4-FFF2-40B4-BE49-F238E27FC236}">
                <a16:creationId xmlns:a16="http://schemas.microsoft.com/office/drawing/2014/main" id="{D8FAE7B9-9BC1-46C5-965F-27BA5025B5EA}"/>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PROCEDIMIENTO PARA EL ESTABLECIMIENTO DE LA META GLOBAL DE CARGA CONTAMINANTE (Art.2.2.9.7.3.5)</a:t>
            </a:r>
            <a:endParaRPr lang="es-CO" sz="2400" b="1"/>
          </a:p>
        </p:txBody>
      </p:sp>
      <p:graphicFrame>
        <p:nvGraphicFramePr>
          <p:cNvPr id="7" name="Diagrama 6">
            <a:extLst>
              <a:ext uri="{FF2B5EF4-FFF2-40B4-BE49-F238E27FC236}">
                <a16:creationId xmlns:a16="http://schemas.microsoft.com/office/drawing/2014/main" id="{AEE4AF8F-6369-4CA5-AE54-211DA6706856}"/>
              </a:ext>
            </a:extLst>
          </p:cNvPr>
          <p:cNvGraphicFramePr/>
          <p:nvPr>
            <p:extLst>
              <p:ext uri="{D42A27DB-BD31-4B8C-83A1-F6EECF244321}">
                <p14:modId xmlns:p14="http://schemas.microsoft.com/office/powerpoint/2010/main" val="1439945796"/>
              </p:ext>
            </p:extLst>
          </p:nvPr>
        </p:nvGraphicFramePr>
        <p:xfrm>
          <a:off x="1" y="3295033"/>
          <a:ext cx="2698230" cy="830997"/>
        </p:xfrm>
        <a:graphic>
          <a:graphicData uri="http://schemas.openxmlformats.org/drawingml/2006/diagram">
            <dgm:relIds xmlns:dgm="http://schemas.openxmlformats.org/drawingml/2006/diagram" r:dm="rId5" r:lo="rId6" r:qs="rId7" r:cs="rId8"/>
          </a:graphicData>
        </a:graphic>
      </p:graphicFrame>
      <p:pic>
        <p:nvPicPr>
          <p:cNvPr id="10" name="Imagen 9">
            <a:extLst>
              <a:ext uri="{FF2B5EF4-FFF2-40B4-BE49-F238E27FC236}">
                <a16:creationId xmlns:a16="http://schemas.microsoft.com/office/drawing/2014/main" id="{46235136-E8D2-4122-8B1E-6568C123599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1792342662"/>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9" name="Rectángulo 8">
            <a:extLst>
              <a:ext uri="{FF2B5EF4-FFF2-40B4-BE49-F238E27FC236}">
                <a16:creationId xmlns:a16="http://schemas.microsoft.com/office/drawing/2014/main" id="{A3A370DC-1F40-44CF-AAEA-1F1D03AE7391}"/>
              </a:ext>
            </a:extLst>
          </p:cNvPr>
          <p:cNvSpPr/>
          <p:nvPr/>
        </p:nvSpPr>
        <p:spPr>
          <a:xfrm>
            <a:off x="3287844" y="1277720"/>
            <a:ext cx="7924800" cy="2246769"/>
          </a:xfrm>
          <a:prstGeom prst="rect">
            <a:avLst/>
          </a:prstGeom>
        </p:spPr>
        <p:txBody>
          <a:bodyPr wrap="square">
            <a:spAutoFit/>
          </a:bodyPr>
          <a:lstStyle/>
          <a:p>
            <a:pPr marL="342900" indent="-342900" algn="just">
              <a:buAutoNum type="alphaLcParenR"/>
            </a:pPr>
            <a:r>
              <a:rPr lang="es-MX"/>
              <a:t>La AAC teniendo en cuenta el estado del recurso hídrico, su objetivo de calidad, las propuestas remitidas por los usuarios sujetos al pago de la tasa retributiva y la comunidad, </a:t>
            </a:r>
            <a:r>
              <a:rPr lang="es-MX" b="1"/>
              <a:t>elaborará una propuesta de meta global de carga contaminante y de metas individuales y grupales con sus respectivos cronogramas de cumplimiento. </a:t>
            </a:r>
          </a:p>
          <a:p>
            <a:pPr algn="just"/>
            <a:endParaRPr lang="es-MX" b="1"/>
          </a:p>
          <a:p>
            <a:pPr algn="just"/>
            <a:r>
              <a:rPr lang="es-MX"/>
              <a:t>b)  La propuesta de metas de carga resultante</a:t>
            </a:r>
            <a:r>
              <a:rPr lang="es-MX" b="1"/>
              <a:t>, será sometida a consulta pública y comentarios por un término mínimo de quince (15) días calendario y máximo de 30 días calendario. </a:t>
            </a:r>
            <a:r>
              <a:rPr lang="es-MX"/>
              <a:t>Los comentarios serán tenidos en cuenta para la elaboración de la propuesta definitiva.</a:t>
            </a:r>
            <a:endParaRPr lang="es-CO"/>
          </a:p>
          <a:p>
            <a:pPr marL="342900" indent="-342900">
              <a:buAutoNum type="alphaLcParenR"/>
            </a:pPr>
            <a:endParaRPr lang="es-CO"/>
          </a:p>
        </p:txBody>
      </p:sp>
      <p:sp>
        <p:nvSpPr>
          <p:cNvPr id="13" name="9 CuadroTexto">
            <a:extLst>
              <a:ext uri="{FF2B5EF4-FFF2-40B4-BE49-F238E27FC236}">
                <a16:creationId xmlns:a16="http://schemas.microsoft.com/office/drawing/2014/main" id="{9C2AD86E-8736-4F6B-B918-5AB671061112}"/>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PROCEDIMIENTO PARA EL ESTABLECIMIENTO DE LA META GLOBAL DE CARGA CONTAMINANTE (Art.2.2.9.7.3.5)</a:t>
            </a:r>
            <a:endParaRPr lang="es-CO" sz="2400" b="1"/>
          </a:p>
        </p:txBody>
      </p:sp>
      <p:grpSp>
        <p:nvGrpSpPr>
          <p:cNvPr id="14" name="Grupo 13">
            <a:extLst>
              <a:ext uri="{FF2B5EF4-FFF2-40B4-BE49-F238E27FC236}">
                <a16:creationId xmlns:a16="http://schemas.microsoft.com/office/drawing/2014/main" id="{C7D8DA4B-0FA9-4AB0-972E-0C94995E1336}"/>
              </a:ext>
            </a:extLst>
          </p:cNvPr>
          <p:cNvGrpSpPr/>
          <p:nvPr/>
        </p:nvGrpSpPr>
        <p:grpSpPr>
          <a:xfrm>
            <a:off x="1" y="1767006"/>
            <a:ext cx="3117954" cy="830997"/>
            <a:chOff x="1898" y="0"/>
            <a:chExt cx="3885317" cy="830997"/>
          </a:xfrm>
          <a:scene3d>
            <a:camera prst="orthographicFront"/>
            <a:lightRig rig="flat" dir="t"/>
          </a:scene3d>
        </p:grpSpPr>
        <p:sp>
          <p:nvSpPr>
            <p:cNvPr id="15" name="Flecha: pentágono 14">
              <a:extLst>
                <a:ext uri="{FF2B5EF4-FFF2-40B4-BE49-F238E27FC236}">
                  <a16:creationId xmlns:a16="http://schemas.microsoft.com/office/drawing/2014/main" id="{7F6CD9D2-54AD-4FB6-8A84-40C25E05FFD1}"/>
                </a:ext>
              </a:extLst>
            </p:cNvPr>
            <p:cNvSpPr/>
            <p:nvPr/>
          </p:nvSpPr>
          <p:spPr>
            <a:xfrm>
              <a:off x="1898" y="0"/>
              <a:ext cx="3885317" cy="830997"/>
            </a:xfrm>
            <a:prstGeom prst="homePlat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s-CO"/>
            </a:p>
          </p:txBody>
        </p:sp>
        <p:sp>
          <p:nvSpPr>
            <p:cNvPr id="16" name="Flecha: pentágono 4">
              <a:extLst>
                <a:ext uri="{FF2B5EF4-FFF2-40B4-BE49-F238E27FC236}">
                  <a16:creationId xmlns:a16="http://schemas.microsoft.com/office/drawing/2014/main" id="{D5F8FB5C-785F-4EE4-87E7-F60E80C8802D}"/>
                </a:ext>
              </a:extLst>
            </p:cNvPr>
            <p:cNvSpPr txBox="1"/>
            <p:nvPr/>
          </p:nvSpPr>
          <p:spPr>
            <a:xfrm>
              <a:off x="1898" y="0"/>
              <a:ext cx="3677568" cy="830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CO" sz="1800" kern="1200"/>
                <a:t>PROPUESTA META GLOBAL</a:t>
              </a:r>
            </a:p>
          </p:txBody>
        </p:sp>
      </p:grpSp>
      <p:grpSp>
        <p:nvGrpSpPr>
          <p:cNvPr id="18" name="Grupo 17">
            <a:extLst>
              <a:ext uri="{FF2B5EF4-FFF2-40B4-BE49-F238E27FC236}">
                <a16:creationId xmlns:a16="http://schemas.microsoft.com/office/drawing/2014/main" id="{37E1C436-5333-4A2B-AF6A-55A2DAF2A5E5}"/>
              </a:ext>
            </a:extLst>
          </p:cNvPr>
          <p:cNvGrpSpPr/>
          <p:nvPr/>
        </p:nvGrpSpPr>
        <p:grpSpPr>
          <a:xfrm>
            <a:off x="0" y="3478335"/>
            <a:ext cx="3117954" cy="830997"/>
            <a:chOff x="1898" y="0"/>
            <a:chExt cx="3885317" cy="830997"/>
          </a:xfrm>
          <a:scene3d>
            <a:camera prst="orthographicFront"/>
            <a:lightRig rig="flat" dir="t"/>
          </a:scene3d>
        </p:grpSpPr>
        <p:sp>
          <p:nvSpPr>
            <p:cNvPr id="19" name="Flecha: pentágono 18">
              <a:extLst>
                <a:ext uri="{FF2B5EF4-FFF2-40B4-BE49-F238E27FC236}">
                  <a16:creationId xmlns:a16="http://schemas.microsoft.com/office/drawing/2014/main" id="{18754E33-DCE9-49B4-BF1B-0A4435A9189B}"/>
                </a:ext>
              </a:extLst>
            </p:cNvPr>
            <p:cNvSpPr/>
            <p:nvPr/>
          </p:nvSpPr>
          <p:spPr>
            <a:xfrm>
              <a:off x="1898" y="0"/>
              <a:ext cx="3885317" cy="830997"/>
            </a:xfrm>
            <a:prstGeom prst="homePlat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s-CO"/>
            </a:p>
          </p:txBody>
        </p:sp>
        <p:sp>
          <p:nvSpPr>
            <p:cNvPr id="20" name="Flecha: pentágono 4">
              <a:extLst>
                <a:ext uri="{FF2B5EF4-FFF2-40B4-BE49-F238E27FC236}">
                  <a16:creationId xmlns:a16="http://schemas.microsoft.com/office/drawing/2014/main" id="{E122AE48-B063-4AB0-B123-E7E93ABAD71E}"/>
                </a:ext>
              </a:extLst>
            </p:cNvPr>
            <p:cNvSpPr txBox="1"/>
            <p:nvPr/>
          </p:nvSpPr>
          <p:spPr>
            <a:xfrm>
              <a:off x="1898" y="0"/>
              <a:ext cx="3677568" cy="830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CO" sz="1800" kern="1200"/>
                <a:t>PROPUESTA META DEFINITIVA</a:t>
              </a:r>
            </a:p>
          </p:txBody>
        </p:sp>
      </p:grpSp>
      <p:sp>
        <p:nvSpPr>
          <p:cNvPr id="17" name="Rectángulo 16">
            <a:extLst>
              <a:ext uri="{FF2B5EF4-FFF2-40B4-BE49-F238E27FC236}">
                <a16:creationId xmlns:a16="http://schemas.microsoft.com/office/drawing/2014/main" id="{2E0B62EC-FF1D-405A-8445-4EB024938E7D}"/>
              </a:ext>
            </a:extLst>
          </p:cNvPr>
          <p:cNvSpPr/>
          <p:nvPr/>
        </p:nvSpPr>
        <p:spPr>
          <a:xfrm>
            <a:off x="3287844" y="3524489"/>
            <a:ext cx="7924800" cy="738664"/>
          </a:xfrm>
          <a:prstGeom prst="rect">
            <a:avLst/>
          </a:prstGeom>
        </p:spPr>
        <p:txBody>
          <a:bodyPr wrap="square">
            <a:spAutoFit/>
          </a:bodyPr>
          <a:lstStyle/>
          <a:p>
            <a:pPr algn="just"/>
            <a:r>
              <a:rPr lang="es-MX"/>
              <a:t>El Director General de la AAC presentará al Consejo Directivo, un informe con la propuesta definitiva de meta global de carga y las metas individuales y grupales. Reportar sobre propuestas recibidas, evaluación de las mismas y las razones que fundamentan la propuesta definitiva</a:t>
            </a:r>
            <a:endParaRPr lang="es-CO"/>
          </a:p>
        </p:txBody>
      </p:sp>
      <p:grpSp>
        <p:nvGrpSpPr>
          <p:cNvPr id="22" name="Grupo 21">
            <a:extLst>
              <a:ext uri="{FF2B5EF4-FFF2-40B4-BE49-F238E27FC236}">
                <a16:creationId xmlns:a16="http://schemas.microsoft.com/office/drawing/2014/main" id="{0CD0280D-11EC-4E99-B367-E297860FFBC5}"/>
              </a:ext>
            </a:extLst>
          </p:cNvPr>
          <p:cNvGrpSpPr/>
          <p:nvPr/>
        </p:nvGrpSpPr>
        <p:grpSpPr>
          <a:xfrm>
            <a:off x="0" y="5189664"/>
            <a:ext cx="3117954" cy="830997"/>
            <a:chOff x="1898" y="0"/>
            <a:chExt cx="3885317" cy="830997"/>
          </a:xfrm>
          <a:scene3d>
            <a:camera prst="orthographicFront"/>
            <a:lightRig rig="flat" dir="t"/>
          </a:scene3d>
        </p:grpSpPr>
        <p:sp>
          <p:nvSpPr>
            <p:cNvPr id="23" name="Flecha: pentágono 22">
              <a:extLst>
                <a:ext uri="{FF2B5EF4-FFF2-40B4-BE49-F238E27FC236}">
                  <a16:creationId xmlns:a16="http://schemas.microsoft.com/office/drawing/2014/main" id="{CA3603CF-9791-44EA-8975-CF285BBF12D0}"/>
                </a:ext>
              </a:extLst>
            </p:cNvPr>
            <p:cNvSpPr/>
            <p:nvPr/>
          </p:nvSpPr>
          <p:spPr>
            <a:xfrm>
              <a:off x="1898" y="0"/>
              <a:ext cx="3885317" cy="830997"/>
            </a:xfrm>
            <a:prstGeom prst="homePlat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s-CO"/>
            </a:p>
          </p:txBody>
        </p:sp>
        <p:sp>
          <p:nvSpPr>
            <p:cNvPr id="24" name="Flecha: pentágono 4">
              <a:extLst>
                <a:ext uri="{FF2B5EF4-FFF2-40B4-BE49-F238E27FC236}">
                  <a16:creationId xmlns:a16="http://schemas.microsoft.com/office/drawing/2014/main" id="{7708CB75-4019-46C0-B42D-3302AC5E08F0}"/>
                </a:ext>
              </a:extLst>
            </p:cNvPr>
            <p:cNvSpPr txBox="1"/>
            <p:nvPr/>
          </p:nvSpPr>
          <p:spPr>
            <a:xfrm>
              <a:off x="1898" y="0"/>
              <a:ext cx="3677568" cy="830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CO" sz="1800" kern="1200"/>
                <a:t>DEFINICIÓN DE METAS CARGAS CONTAMINANTES</a:t>
              </a:r>
            </a:p>
          </p:txBody>
        </p:sp>
      </p:grpSp>
      <p:sp>
        <p:nvSpPr>
          <p:cNvPr id="21" name="Rectángulo 20">
            <a:extLst>
              <a:ext uri="{FF2B5EF4-FFF2-40B4-BE49-F238E27FC236}">
                <a16:creationId xmlns:a16="http://schemas.microsoft.com/office/drawing/2014/main" id="{78D8655D-123A-434B-AA20-EB23088AB846}"/>
              </a:ext>
            </a:extLst>
          </p:cNvPr>
          <p:cNvSpPr/>
          <p:nvPr/>
        </p:nvSpPr>
        <p:spPr>
          <a:xfrm>
            <a:off x="3287843" y="4678605"/>
            <a:ext cx="7924799" cy="1815882"/>
          </a:xfrm>
          <a:prstGeom prst="rect">
            <a:avLst/>
          </a:prstGeom>
        </p:spPr>
        <p:txBody>
          <a:bodyPr wrap="square">
            <a:spAutoFit/>
          </a:bodyPr>
          <a:lstStyle/>
          <a:p>
            <a:pPr marL="342900" indent="-342900">
              <a:buAutoNum type="alphaLcParenR"/>
            </a:pPr>
            <a:r>
              <a:rPr lang="es-MX"/>
              <a:t>Consejo Directivo cuenta con 45 días calendario, a partir del momento de la presentación del informe para definir las metas de Cc para cada elemento, sustancia o parámetro objeto del cobro de la tasa.</a:t>
            </a:r>
          </a:p>
          <a:p>
            <a:endParaRPr lang="es-MX"/>
          </a:p>
          <a:p>
            <a:r>
              <a:rPr lang="es-MX"/>
              <a:t>b) Consejo Directivo no define la meta: el Director General de la AAC la establecerá mediante acto administrativo motivado dentro de los 15 días calendario, siguientes al vencimiento del plazo anterior… presentará al Consejo Directivo un informe con la propuesta definitiva de meta global de carga y las metas individuales y grupales.</a:t>
            </a:r>
            <a:endParaRPr lang="es-CO"/>
          </a:p>
        </p:txBody>
      </p:sp>
      <p:pic>
        <p:nvPicPr>
          <p:cNvPr id="26" name="Imagen 25">
            <a:extLst>
              <a:ext uri="{FF2B5EF4-FFF2-40B4-BE49-F238E27FC236}">
                <a16:creationId xmlns:a16="http://schemas.microsoft.com/office/drawing/2014/main" id="{D30B39EF-EF45-4E74-8A06-65380862D3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1303932949"/>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4">
            <a:alphaModFix amt="50000"/>
          </a:blip>
          <a:stretch>
            <a:fillRect/>
          </a:stretch>
        </p:blipFill>
        <p:spPr>
          <a:xfrm>
            <a:off x="0" y="-1"/>
            <a:ext cx="12192000" cy="1054359"/>
          </a:xfrm>
          <a:prstGeom prst="rect">
            <a:avLst/>
          </a:prstGeom>
          <a:noFill/>
          <a:ln>
            <a:noFill/>
          </a:ln>
        </p:spPr>
      </p:pic>
      <p:sp>
        <p:nvSpPr>
          <p:cNvPr id="13" name="9 CuadroTexto">
            <a:extLst>
              <a:ext uri="{FF2B5EF4-FFF2-40B4-BE49-F238E27FC236}">
                <a16:creationId xmlns:a16="http://schemas.microsoft.com/office/drawing/2014/main" id="{79252D7B-3C59-41F0-8F64-81DAA7A9168F}"/>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PROCEDIMIENTO PARA EL ESTABLECIMIENTO DE LA META GLOBAL DE CARGA CONTAMINANTE (Art.2.2.9.7.3.5)</a:t>
            </a:r>
            <a:endParaRPr lang="es-CO" sz="2400" b="1"/>
          </a:p>
        </p:txBody>
      </p:sp>
      <p:grpSp>
        <p:nvGrpSpPr>
          <p:cNvPr id="14" name="Grupo 13">
            <a:extLst>
              <a:ext uri="{FF2B5EF4-FFF2-40B4-BE49-F238E27FC236}">
                <a16:creationId xmlns:a16="http://schemas.microsoft.com/office/drawing/2014/main" id="{8544F1B7-7857-4C50-9EC9-1EE24E19B32B}"/>
              </a:ext>
            </a:extLst>
          </p:cNvPr>
          <p:cNvGrpSpPr/>
          <p:nvPr/>
        </p:nvGrpSpPr>
        <p:grpSpPr>
          <a:xfrm>
            <a:off x="0" y="1582340"/>
            <a:ext cx="3117954" cy="830997"/>
            <a:chOff x="1898" y="0"/>
            <a:chExt cx="3885317" cy="830997"/>
          </a:xfrm>
          <a:scene3d>
            <a:camera prst="orthographicFront"/>
            <a:lightRig rig="flat" dir="t"/>
          </a:scene3d>
        </p:grpSpPr>
        <p:sp>
          <p:nvSpPr>
            <p:cNvPr id="15" name="Flecha: pentágono 14">
              <a:extLst>
                <a:ext uri="{FF2B5EF4-FFF2-40B4-BE49-F238E27FC236}">
                  <a16:creationId xmlns:a16="http://schemas.microsoft.com/office/drawing/2014/main" id="{7AFE1B46-B3E7-4207-9E15-14C5B13D313C}"/>
                </a:ext>
              </a:extLst>
            </p:cNvPr>
            <p:cNvSpPr/>
            <p:nvPr/>
          </p:nvSpPr>
          <p:spPr>
            <a:xfrm>
              <a:off x="1898" y="0"/>
              <a:ext cx="3885317" cy="830997"/>
            </a:xfrm>
            <a:prstGeom prst="homePlat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s-CO"/>
            </a:p>
          </p:txBody>
        </p:sp>
        <p:sp>
          <p:nvSpPr>
            <p:cNvPr id="16" name="Flecha: pentágono 4">
              <a:extLst>
                <a:ext uri="{FF2B5EF4-FFF2-40B4-BE49-F238E27FC236}">
                  <a16:creationId xmlns:a16="http://schemas.microsoft.com/office/drawing/2014/main" id="{176B0637-3F16-4476-B0B4-36C254F5AC5C}"/>
                </a:ext>
              </a:extLst>
            </p:cNvPr>
            <p:cNvSpPr txBox="1"/>
            <p:nvPr/>
          </p:nvSpPr>
          <p:spPr>
            <a:xfrm>
              <a:off x="1898" y="0"/>
              <a:ext cx="3677568" cy="830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CO" sz="1800" kern="1200"/>
                <a:t>DEFINICIÓN DE METAS CARGAS CONTAMINANTES</a:t>
              </a:r>
            </a:p>
          </p:txBody>
        </p:sp>
      </p:grpSp>
      <p:sp>
        <p:nvSpPr>
          <p:cNvPr id="12" name="Rectángulo 11">
            <a:extLst>
              <a:ext uri="{FF2B5EF4-FFF2-40B4-BE49-F238E27FC236}">
                <a16:creationId xmlns:a16="http://schemas.microsoft.com/office/drawing/2014/main" id="{6FBA32D2-CA4D-431E-BEF4-68FC12F31973}"/>
              </a:ext>
            </a:extLst>
          </p:cNvPr>
          <p:cNvSpPr/>
          <p:nvPr/>
        </p:nvSpPr>
        <p:spPr>
          <a:xfrm>
            <a:off x="3227882" y="1206325"/>
            <a:ext cx="7744918" cy="1815882"/>
          </a:xfrm>
          <a:prstGeom prst="rect">
            <a:avLst/>
          </a:prstGeom>
        </p:spPr>
        <p:txBody>
          <a:bodyPr wrap="square">
            <a:spAutoFit/>
          </a:bodyPr>
          <a:lstStyle/>
          <a:p>
            <a:pPr algn="just"/>
            <a:r>
              <a:rPr lang="es-MX"/>
              <a:t>Parágrafo Art. 2.2.9.7.3.5. “El acto administrativo que defina las metas de carga contaminante, deberá establecer la meta global y las metas individuales y/o grupales de carga contaminante para cada cuerpo de agua o tramo del mismo e incluirá también el término de las metas, línea base de carga contaminante, carga proyectada al final del quinquenio, objetivos de calidad y los periodos de facturación.” Para las ESP: relacionar el N° de vertimientos puntuales a eliminar anualmente por cuerpo de agua o tramo durante el quinquenio respectivo; el total de carga esperada para cada año del quinquenio (debe concordar con la información contenida en los PSMV).</a:t>
            </a:r>
            <a:endParaRPr lang="es-CO"/>
          </a:p>
        </p:txBody>
      </p:sp>
      <p:pic>
        <p:nvPicPr>
          <p:cNvPr id="18" name="Imagen 17">
            <a:extLst>
              <a:ext uri="{FF2B5EF4-FFF2-40B4-BE49-F238E27FC236}">
                <a16:creationId xmlns:a16="http://schemas.microsoft.com/office/drawing/2014/main" id="{B825838E-CE02-4D39-A26F-55A7DCE8C1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403756145"/>
      </p:ext>
    </p:extLst>
  </p:cSld>
  <p:clrMapOvr>
    <a:masterClrMapping/>
  </p:clrMapOvr>
  <p:transition/>
  <p:timing/>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4">
            <a:alphaModFix amt="50000"/>
          </a:blip>
          <a:stretch>
            <a:fillRect/>
          </a:stretch>
        </p:blipFill>
        <p:spPr>
          <a:xfrm>
            <a:off x="0" y="-1"/>
            <a:ext cx="12192000" cy="1054359"/>
          </a:xfrm>
          <a:prstGeom prst="rect">
            <a:avLst/>
          </a:prstGeom>
          <a:noFill/>
          <a:ln>
            <a:noFill/>
          </a:ln>
        </p:spPr>
      </p:pic>
      <p:sp>
        <p:nvSpPr>
          <p:cNvPr id="13" name="9 CuadroTexto">
            <a:extLst>
              <a:ext uri="{FF2B5EF4-FFF2-40B4-BE49-F238E27FC236}">
                <a16:creationId xmlns:a16="http://schemas.microsoft.com/office/drawing/2014/main" id="{79252D7B-3C59-41F0-8F64-81DAA7A9168F}"/>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CRONOGRAMA PARA E ESTABLECIMIENTO DE LA METAGLOBAL DE CONTAMINACIÓN</a:t>
            </a:r>
            <a:endParaRPr lang="es-CO" sz="2400" b="1"/>
          </a:p>
        </p:txBody>
      </p:sp>
      <p:sp>
        <p:nvSpPr>
          <p:cNvPr id="12" name="Rectángulo 11">
            <a:extLst>
              <a:ext uri="{FF2B5EF4-FFF2-40B4-BE49-F238E27FC236}">
                <a16:creationId xmlns:a16="http://schemas.microsoft.com/office/drawing/2014/main" id="{6FBA32D2-CA4D-431E-BEF4-68FC12F31973}"/>
              </a:ext>
            </a:extLst>
          </p:cNvPr>
          <p:cNvSpPr/>
          <p:nvPr/>
        </p:nvSpPr>
        <p:spPr>
          <a:xfrm>
            <a:off x="1417320" y="1506320"/>
            <a:ext cx="9144000" cy="2246769"/>
          </a:xfrm>
          <a:prstGeom prst="rect">
            <a:avLst/>
          </a:prstGeom>
        </p:spPr>
        <p:txBody>
          <a:bodyPr wrap="square">
            <a:spAutoFit/>
          </a:bodyPr>
          <a:lstStyle/>
          <a:p>
            <a:pPr fontAlgn="ctr"/>
            <a:endParaRPr lang="es-CO"/>
          </a:p>
          <a:p>
            <a:pPr lvl="0" algn="just" defTabSz="457200">
              <a:defRPr/>
            </a:pPr>
            <a:r>
              <a:rPr lang="es-CO"/>
              <a:t>A Continuación se presenta el cronograma definido mediante la Resolución DGL No. XXX DE 2024 por medio de la cual se da inicio al establecimiento de la meta global de contaminación para la implementación de la Tasa Retributiva en la jurisdicción de la CAS para el quinquenio 2025-2029 como puede observarse en dicho cronograma, la fecha límite para la presentación de la propuesta de meta de carga contaminante por parte de los usuarios de tasa retributiva, es el 11 de noviembre de 2024.</a:t>
            </a:r>
          </a:p>
          <a:p>
            <a:pPr lvl="0" algn="just" defTabSz="457200">
              <a:defRPr/>
            </a:pPr>
            <a:endParaRPr lang="es-CO"/>
          </a:p>
          <a:p>
            <a:pPr lvl="0" algn="just" defTabSz="457200">
              <a:defRPr/>
            </a:pPr>
            <a:r>
              <a:rPr lang="es-CO"/>
              <a:t>Para la presentación de la propuesta, el USUARIO podrá hacer el uso del FORMULARIO DE METAS DE CARGA CONTAMINANTE diseñado para el proceso y que se encuentra disponible en la página web de la CAS (</a:t>
            </a:r>
            <a:r>
              <a:rPr lang="es-CO">
                <a:hlinkClick r:id="rId5"/>
              </a:rPr>
              <a:t>www.cas.gov.co</a:t>
            </a:r>
            <a:r>
              <a:rPr lang="es-CO"/>
              <a:t> en el link TASA RETRIBUTIVA).</a:t>
            </a:r>
          </a:p>
        </p:txBody>
      </p:sp>
      <p:pic>
        <p:nvPicPr>
          <p:cNvPr id="18" name="Imagen 17">
            <a:extLst>
              <a:ext uri="{FF2B5EF4-FFF2-40B4-BE49-F238E27FC236}">
                <a16:creationId xmlns:a16="http://schemas.microsoft.com/office/drawing/2014/main" id="{B825838E-CE02-4D39-A26F-55A7DCE8C10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4156278294"/>
      </p:ext>
    </p:extLst>
  </p:cSld>
  <p:clrMapOvr>
    <a:masterClrMapping/>
  </p:clrMapOvr>
  <p:transition/>
  <p:timing/>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pic>
        <p:nvPicPr>
          <p:cNvPr id="18" name="Imagen 17">
            <a:extLst>
              <a:ext uri="{FF2B5EF4-FFF2-40B4-BE49-F238E27FC236}">
                <a16:creationId xmlns:a16="http://schemas.microsoft.com/office/drawing/2014/main" id="{B825838E-CE02-4D39-A26F-55A7DCE8C10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
        <p:nvSpPr>
          <p:cNvPr id="6" name="9 CuadroTexto">
            <a:extLst>
              <a:ext uri="{FF2B5EF4-FFF2-40B4-BE49-F238E27FC236}">
                <a16:creationId xmlns:a16="http://schemas.microsoft.com/office/drawing/2014/main" id="{69AD14E2-1047-4B2C-B5DA-B1D7B2852ABA}"/>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CRONOGRAMA PARA E ESTABLECIMIENTO DE LA METAGLOBAL DE CONTAMINACIÓN</a:t>
            </a:r>
            <a:endParaRPr lang="es-CO" sz="2400" b="1"/>
          </a:p>
        </p:txBody>
      </p:sp>
      <p:graphicFrame>
        <p:nvGraphicFramePr>
          <p:cNvPr id="2" name="Tabla 1">
            <a:extLst>
              <a:ext uri="{FF2B5EF4-FFF2-40B4-BE49-F238E27FC236}">
                <a16:creationId xmlns:a16="http://schemas.microsoft.com/office/drawing/2014/main" id="{A7B47C91-4E49-43E8-9751-AC4470DF1C39}"/>
              </a:ext>
            </a:extLst>
          </p:cNvPr>
          <p:cNvGraphicFramePr>
            <a:graphicFrameLocks noGrp="1"/>
          </p:cNvGraphicFramePr>
          <p:nvPr>
            <p:extLst>
              <p:ext uri="{D42A27DB-BD31-4B8C-83A1-F6EECF244321}">
                <p14:modId xmlns:p14="http://schemas.microsoft.com/office/powerpoint/2010/main" val="3426993291"/>
              </p:ext>
            </p:extLst>
          </p:nvPr>
        </p:nvGraphicFramePr>
        <p:xfrm>
          <a:off x="2800351" y="1277719"/>
          <a:ext cx="6229352" cy="4678477"/>
        </p:xfrm>
        <a:graphic>
          <a:graphicData uri="http://schemas.openxmlformats.org/drawingml/2006/table">
            <a:tbl>
              <a:tblPr bandRow="1">
                <a:tableStyleId>{5C22544A-7EE6-4342-B048-85BDC9FD1C3A}</a:tableStyleId>
              </a:tblPr>
              <a:tblGrid>
                <a:gridCol w="2802140">
                  <a:extLst>
                    <a:ext uri="{9D8B030D-6E8A-4147-A177-3AD203B41FA5}">
                      <a16:colId xmlns:a16="http://schemas.microsoft.com/office/drawing/2014/main" val="764285442"/>
                    </a:ext>
                  </a:extLst>
                </a:gridCol>
                <a:gridCol w="1440706">
                  <a:extLst>
                    <a:ext uri="{9D8B030D-6E8A-4147-A177-3AD203B41FA5}">
                      <a16:colId xmlns:a16="http://schemas.microsoft.com/office/drawing/2014/main" val="4122805789"/>
                    </a:ext>
                  </a:extLst>
                </a:gridCol>
                <a:gridCol w="1986506">
                  <a:extLst>
                    <a:ext uri="{9D8B030D-6E8A-4147-A177-3AD203B41FA5}">
                      <a16:colId xmlns:a16="http://schemas.microsoft.com/office/drawing/2014/main" val="3417440012"/>
                    </a:ext>
                  </a:extLst>
                </a:gridCol>
              </a:tblGrid>
              <a:tr h="306592">
                <a:tc>
                  <a:txBody>
                    <a:bodyPr vert="horz" wrap="square"/>
                    <a:lstStyle/>
                    <a:p>
                      <a:pPr algn="ctr">
                        <a:lnSpc>
                          <a:spcPct val="107000"/>
                        </a:lnSpc>
                        <a:spcBef>
                          <a:spcPts val="600"/>
                        </a:spcBef>
                        <a:spcAft>
                          <a:spcPts val="800"/>
                        </a:spcAft>
                      </a:pPr>
                      <a:r>
                        <a:rPr lang="es-CO" sz="1200" b="1">
                          <a:effectLst/>
                        </a:rPr>
                        <a:t>ACTIVIDAD</a:t>
                      </a:r>
                      <a:endParaRPr lang="es-CO" sz="1200" b="1">
                        <a:effectLst/>
                        <a:latin typeface="Arial" panose="020b0604020202020204" pitchFamily="34" charset="0"/>
                        <a:ea typeface="Arial" panose="020b0604020202020204" pitchFamily="34" charset="0"/>
                      </a:endParaRPr>
                    </a:p>
                  </a:txBody>
                  <a:tcPr marL="35249" marR="35249" marT="0" marB="0" anchor="ctr"/>
                </a:tc>
                <a:tc>
                  <a:txBody>
                    <a:bodyPr vert="horz" wrap="square"/>
                    <a:lstStyle/>
                    <a:p>
                      <a:pPr algn="ctr">
                        <a:lnSpc>
                          <a:spcPct val="107000"/>
                        </a:lnSpc>
                        <a:spcBef>
                          <a:spcPts val="600"/>
                        </a:spcBef>
                        <a:spcAft>
                          <a:spcPts val="800"/>
                        </a:spcAft>
                      </a:pPr>
                      <a:r>
                        <a:rPr lang="es-CO" sz="1200" b="1">
                          <a:effectLst/>
                        </a:rPr>
                        <a:t>FECHA</a:t>
                      </a:r>
                      <a:endParaRPr lang="es-CO" sz="1200" b="1">
                        <a:effectLst/>
                        <a:latin typeface="Arial" panose="020b0604020202020204" pitchFamily="34" charset="0"/>
                        <a:ea typeface="Arial" panose="020b0604020202020204" pitchFamily="34" charset="0"/>
                      </a:endParaRPr>
                    </a:p>
                  </a:txBody>
                  <a:tcPr marL="35249" marR="35249" marT="0" marB="0" anchor="ctr"/>
                </a:tc>
                <a:tc>
                  <a:txBody>
                    <a:bodyPr vert="horz" wrap="square"/>
                    <a:lstStyle/>
                    <a:p>
                      <a:pPr algn="ctr">
                        <a:lnSpc>
                          <a:spcPct val="107000"/>
                        </a:lnSpc>
                        <a:spcBef>
                          <a:spcPts val="600"/>
                        </a:spcBef>
                        <a:spcAft>
                          <a:spcPts val="800"/>
                        </a:spcAft>
                      </a:pPr>
                      <a:r>
                        <a:rPr lang="es-CO" sz="1200" b="1">
                          <a:effectLst/>
                        </a:rPr>
                        <a:t>LUGAR / SITIO DE PUBLICACIÓN DE INFORMACIÓN / OBSERVACIÓN</a:t>
                      </a:r>
                      <a:endParaRPr lang="es-CO" sz="1200" b="1">
                        <a:effectLst/>
                        <a:latin typeface="Arial" panose="020b0604020202020204" pitchFamily="34" charset="0"/>
                        <a:ea typeface="Arial" panose="020b0604020202020204" pitchFamily="34" charset="0"/>
                      </a:endParaRPr>
                    </a:p>
                  </a:txBody>
                  <a:tcPr marL="35249" marR="35249" marT="0" marB="0" anchor="ctr"/>
                </a:tc>
                <a:extLst>
                  <a:ext uri="{0D108BD9-81ED-4DB2-BD59-A6C34878D82A}">
                    <a16:rowId xmlns:a16="http://schemas.microsoft.com/office/drawing/2014/main" val="2065928491"/>
                  </a:ext>
                </a:extLst>
              </a:tr>
              <a:tr h="558929">
                <a:tc>
                  <a:txBody>
                    <a:bodyPr vert="horz" wrap="square"/>
                    <a:lstStyle/>
                    <a:p>
                      <a:pPr algn="just">
                        <a:lnSpc>
                          <a:spcPct val="107000"/>
                        </a:lnSpc>
                        <a:spcBef>
                          <a:spcPts val="600"/>
                        </a:spcBef>
                        <a:spcAft>
                          <a:spcPts val="800"/>
                        </a:spcAft>
                      </a:pPr>
                      <a:r>
                        <a:rPr lang="es-CO" sz="1200">
                          <a:effectLst/>
                        </a:rPr>
                        <a:t>Invitación (oficio CAS) talleres de socialización del proceso.</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18 de octubre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Página web.</a:t>
                      </a:r>
                    </a:p>
                    <a:p>
                      <a:pPr algn="just">
                        <a:lnSpc>
                          <a:spcPct val="107000"/>
                        </a:lnSpc>
                        <a:spcBef>
                          <a:spcPts val="600"/>
                        </a:spcBef>
                        <a:spcAft>
                          <a:spcPts val="800"/>
                        </a:spcAft>
                      </a:pPr>
                      <a:r>
                        <a:rPr lang="es-CO" sz="1200">
                          <a:effectLst/>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475641208"/>
                  </a:ext>
                </a:extLst>
              </a:tr>
              <a:tr h="658241">
                <a:tc>
                  <a:txBody>
                    <a:bodyPr vert="horz" wrap="square"/>
                    <a:lstStyle/>
                    <a:p>
                      <a:pPr algn="just">
                        <a:lnSpc>
                          <a:spcPct val="107000"/>
                        </a:lnSpc>
                        <a:spcBef>
                          <a:spcPts val="600"/>
                        </a:spcBef>
                        <a:spcAft>
                          <a:spcPts val="800"/>
                        </a:spcAft>
                      </a:pPr>
                      <a:r>
                        <a:rPr lang="es-CO" sz="1200">
                          <a:effectLst/>
                        </a:rPr>
                        <a:t>Publicación del Acto Administrativo por el cual se da inicio al proceso de consulta de meta global de carga contaminante vertida a los cuerpos de agua de la jurisdicción de la CAS para el quinquenio comprendido entre 2025-2029.</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18 de octubre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Cartelera y página web CAS</a:t>
                      </a:r>
                    </a:p>
                    <a:p>
                      <a:pPr algn="just">
                        <a:lnSpc>
                          <a:spcPct val="107000"/>
                        </a:lnSpc>
                        <a:spcBef>
                          <a:spcPts val="600"/>
                        </a:spcBef>
                        <a:spcAft>
                          <a:spcPts val="800"/>
                        </a:spcAft>
                      </a:pPr>
                      <a:r>
                        <a:rPr lang="es-CO" sz="1200">
                          <a:effectLst/>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372482589"/>
                  </a:ext>
                </a:extLst>
              </a:tr>
              <a:tr h="308655">
                <a:tc>
                  <a:txBody>
                    <a:bodyPr vert="horz" wrap="square"/>
                    <a:lstStyle/>
                    <a:p>
                      <a:pPr algn="just">
                        <a:lnSpc>
                          <a:spcPct val="107000"/>
                        </a:lnSpc>
                        <a:spcBef>
                          <a:spcPts val="600"/>
                        </a:spcBef>
                        <a:spcAft>
                          <a:spcPts val="800"/>
                        </a:spcAft>
                      </a:pPr>
                      <a:r>
                        <a:rPr lang="es-CO" sz="1200">
                          <a:effectLst/>
                        </a:rPr>
                        <a:t>Publicación información requerida en el proceso</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18 de octubre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Página web CAS </a:t>
                      </a:r>
                      <a:r>
                        <a:rPr lang="es-CO" sz="1200" u="sng">
                          <a:effectLst/>
                          <a:hlinkClick r:id="rId6"/>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3162433548"/>
                  </a:ext>
                </a:extLst>
              </a:tr>
              <a:tr h="778235">
                <a:tc>
                  <a:txBody>
                    <a:bodyPr vert="horz" wrap="square"/>
                    <a:lstStyle/>
                    <a:p>
                      <a:pPr algn="just">
                        <a:lnSpc>
                          <a:spcPct val="107000"/>
                        </a:lnSpc>
                        <a:spcBef>
                          <a:spcPts val="600"/>
                        </a:spcBef>
                        <a:spcAft>
                          <a:spcPts val="800"/>
                        </a:spcAft>
                      </a:pPr>
                      <a:r>
                        <a:rPr lang="es-CO" sz="1200">
                          <a:effectLst/>
                        </a:rPr>
                        <a:t>Taller de socialización del proceso de establecimiento de la meta global de carga contaminante. Se realizarán seis (6) talleres en los municipios de Bucaramanga, Barrancabermeja, Málaga, San Gil, Vélez, Socorro y Barbosa cubriendo la jurisdicción de la CAS.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25 de octubre al 01 de noviembre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just">
                        <a:lnSpc>
                          <a:spcPct val="107000"/>
                        </a:lnSpc>
                        <a:spcBef>
                          <a:spcPts val="600"/>
                        </a:spcBef>
                        <a:spcAft>
                          <a:spcPts val="800"/>
                        </a:spcAft>
                      </a:pPr>
                      <a:r>
                        <a:rPr lang="es-CO" sz="1200">
                          <a:effectLst/>
                        </a:rPr>
                        <a:t> </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562462526"/>
                  </a:ext>
                </a:extLst>
              </a:tr>
            </a:tbl>
          </a:graphicData>
        </a:graphic>
      </p:graphicFrame>
    </p:spTree>
    <p:extLst>
      <p:ext uri="{BB962C8B-B14F-4D97-AF65-F5344CB8AC3E}">
        <p14:creationId xmlns:p14="http://schemas.microsoft.com/office/powerpoint/2010/main" val="2819629174"/>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pic>
        <p:nvPicPr>
          <p:cNvPr id="18" name="Imagen 17">
            <a:extLst>
              <a:ext uri="{FF2B5EF4-FFF2-40B4-BE49-F238E27FC236}">
                <a16:creationId xmlns:a16="http://schemas.microsoft.com/office/drawing/2014/main" id="{B825838E-CE02-4D39-A26F-55A7DCE8C10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
        <p:nvSpPr>
          <p:cNvPr id="6" name="9 CuadroTexto">
            <a:extLst>
              <a:ext uri="{FF2B5EF4-FFF2-40B4-BE49-F238E27FC236}">
                <a16:creationId xmlns:a16="http://schemas.microsoft.com/office/drawing/2014/main" id="{69AD14E2-1047-4B2C-B5DA-B1D7B2852ABA}"/>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CRONOGRAMA PARA E ESTABLECIMIENTO DE LA METAGLOBAL DE CONTAMINACIÓN</a:t>
            </a:r>
            <a:endParaRPr lang="es-CO" sz="2400" b="1"/>
          </a:p>
        </p:txBody>
      </p:sp>
      <p:graphicFrame>
        <p:nvGraphicFramePr>
          <p:cNvPr id="2" name="Tabla 1">
            <a:extLst>
              <a:ext uri="{FF2B5EF4-FFF2-40B4-BE49-F238E27FC236}">
                <a16:creationId xmlns:a16="http://schemas.microsoft.com/office/drawing/2014/main" id="{A7B47C91-4E49-43E8-9751-AC4470DF1C39}"/>
              </a:ext>
            </a:extLst>
          </p:cNvPr>
          <p:cNvGraphicFramePr>
            <a:graphicFrameLocks noGrp="1"/>
          </p:cNvGraphicFramePr>
          <p:nvPr>
            <p:extLst>
              <p:ext uri="{D42A27DB-BD31-4B8C-83A1-F6EECF244321}">
                <p14:modId xmlns:p14="http://schemas.microsoft.com/office/powerpoint/2010/main" val="439274662"/>
              </p:ext>
            </p:extLst>
          </p:nvPr>
        </p:nvGraphicFramePr>
        <p:xfrm>
          <a:off x="2714625" y="1277719"/>
          <a:ext cx="6315077" cy="5283403"/>
        </p:xfrm>
        <a:graphic>
          <a:graphicData uri="http://schemas.openxmlformats.org/drawingml/2006/table">
            <a:tbl>
              <a:tblPr bandRow="1">
                <a:tableStyleId>{5C22544A-7EE6-4342-B048-85BDC9FD1C3A}</a:tableStyleId>
              </a:tblPr>
              <a:tblGrid>
                <a:gridCol w="2937211">
                  <a:extLst>
                    <a:ext uri="{9D8B030D-6E8A-4147-A177-3AD203B41FA5}">
                      <a16:colId xmlns:a16="http://schemas.microsoft.com/office/drawing/2014/main" val="764285442"/>
                    </a:ext>
                  </a:extLst>
                </a:gridCol>
                <a:gridCol w="1419962">
                  <a:extLst>
                    <a:ext uri="{9D8B030D-6E8A-4147-A177-3AD203B41FA5}">
                      <a16:colId xmlns:a16="http://schemas.microsoft.com/office/drawing/2014/main" val="4122805789"/>
                    </a:ext>
                  </a:extLst>
                </a:gridCol>
                <a:gridCol w="1957904">
                  <a:extLst>
                    <a:ext uri="{9D8B030D-6E8A-4147-A177-3AD203B41FA5}">
                      <a16:colId xmlns:a16="http://schemas.microsoft.com/office/drawing/2014/main" val="3417440012"/>
                    </a:ext>
                  </a:extLst>
                </a:gridCol>
              </a:tblGrid>
              <a:tr h="306592">
                <a:tc>
                  <a:txBody>
                    <a:bodyPr vert="horz" wrap="square"/>
                    <a:lstStyle/>
                    <a:p>
                      <a:pPr algn="ctr">
                        <a:lnSpc>
                          <a:spcPct val="107000"/>
                        </a:lnSpc>
                        <a:spcBef>
                          <a:spcPts val="600"/>
                        </a:spcBef>
                        <a:spcAft>
                          <a:spcPts val="800"/>
                        </a:spcAft>
                      </a:pPr>
                      <a:r>
                        <a:rPr lang="es-CO" sz="1200" b="1">
                          <a:effectLst/>
                        </a:rPr>
                        <a:t>ACTIVIDAD</a:t>
                      </a:r>
                      <a:endParaRPr lang="es-CO" sz="1200" b="1">
                        <a:effectLst/>
                        <a:latin typeface="Arial" panose="020b0604020202020204" pitchFamily="34" charset="0"/>
                        <a:ea typeface="Arial" panose="020b0604020202020204" pitchFamily="34" charset="0"/>
                      </a:endParaRPr>
                    </a:p>
                  </a:txBody>
                  <a:tcPr marL="35249" marR="35249" marT="0" marB="0" anchor="ctr"/>
                </a:tc>
                <a:tc>
                  <a:txBody>
                    <a:bodyPr vert="horz" wrap="square"/>
                    <a:lstStyle/>
                    <a:p>
                      <a:pPr algn="ctr">
                        <a:lnSpc>
                          <a:spcPct val="107000"/>
                        </a:lnSpc>
                        <a:spcBef>
                          <a:spcPts val="600"/>
                        </a:spcBef>
                        <a:spcAft>
                          <a:spcPts val="800"/>
                        </a:spcAft>
                      </a:pPr>
                      <a:r>
                        <a:rPr lang="es-CO" sz="1200" b="1">
                          <a:effectLst/>
                        </a:rPr>
                        <a:t>FECHA</a:t>
                      </a:r>
                      <a:endParaRPr lang="es-CO" sz="1200" b="1">
                        <a:effectLst/>
                        <a:latin typeface="Arial" panose="020b0604020202020204" pitchFamily="34" charset="0"/>
                        <a:ea typeface="Arial" panose="020b0604020202020204" pitchFamily="34" charset="0"/>
                      </a:endParaRPr>
                    </a:p>
                  </a:txBody>
                  <a:tcPr marL="35249" marR="35249" marT="0" marB="0" anchor="ctr"/>
                </a:tc>
                <a:tc>
                  <a:txBody>
                    <a:bodyPr vert="horz" wrap="square"/>
                    <a:lstStyle/>
                    <a:p>
                      <a:pPr algn="ctr">
                        <a:lnSpc>
                          <a:spcPct val="107000"/>
                        </a:lnSpc>
                        <a:spcBef>
                          <a:spcPts val="600"/>
                        </a:spcBef>
                        <a:spcAft>
                          <a:spcPts val="800"/>
                        </a:spcAft>
                      </a:pPr>
                      <a:r>
                        <a:rPr lang="es-CO" sz="1200" b="1">
                          <a:effectLst/>
                        </a:rPr>
                        <a:t>LUGAR / SITIO DE PUBLICACIÓN DE INFORMACIÓN / OBSERVACIÓN</a:t>
                      </a:r>
                      <a:endParaRPr lang="es-CO" sz="1200" b="1">
                        <a:effectLst/>
                        <a:latin typeface="Arial" panose="020b0604020202020204" pitchFamily="34" charset="0"/>
                        <a:ea typeface="Arial" panose="020b0604020202020204" pitchFamily="34" charset="0"/>
                      </a:endParaRPr>
                    </a:p>
                  </a:txBody>
                  <a:tcPr marL="35249" marR="35249" marT="0" marB="0" anchor="ctr"/>
                </a:tc>
                <a:extLst>
                  <a:ext uri="{0D108BD9-81ED-4DB2-BD59-A6C34878D82A}">
                    <a16:rowId xmlns:a16="http://schemas.microsoft.com/office/drawing/2014/main" val="2065928491"/>
                  </a:ext>
                </a:extLst>
              </a:tr>
              <a:tr h="468804">
                <a:tc>
                  <a:txBody>
                    <a:bodyPr vert="horz" wrap="square"/>
                    <a:lstStyle/>
                    <a:p>
                      <a:pPr algn="just">
                        <a:lnSpc>
                          <a:spcPct val="107000"/>
                        </a:lnSpc>
                        <a:spcBef>
                          <a:spcPts val="600"/>
                        </a:spcBef>
                        <a:spcAft>
                          <a:spcPts val="800"/>
                        </a:spcAft>
                      </a:pPr>
                      <a:r>
                        <a:rPr lang="es-CO" sz="1200">
                          <a:effectLst/>
                        </a:rPr>
                        <a:t>Fecha límite de recepción de las propuestas de metas de carga contaminante.</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11 de noviembre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Página web CAS </a:t>
                      </a:r>
                      <a:r>
                        <a:rPr lang="es-CO" sz="1200" u="sng">
                          <a:effectLst/>
                          <a:hlinkClick r:id="rId6"/>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139698012"/>
                  </a:ext>
                </a:extLst>
              </a:tr>
              <a:tr h="468804">
                <a:tc>
                  <a:txBody>
                    <a:bodyPr vert="horz" wrap="square"/>
                    <a:lstStyle/>
                    <a:p>
                      <a:pPr algn="just">
                        <a:lnSpc>
                          <a:spcPct val="107000"/>
                        </a:lnSpc>
                        <a:spcBef>
                          <a:spcPts val="600"/>
                        </a:spcBef>
                        <a:spcAft>
                          <a:spcPts val="800"/>
                        </a:spcAft>
                      </a:pPr>
                      <a:r>
                        <a:rPr lang="es-CO" sz="1200">
                          <a:effectLst/>
                        </a:rPr>
                        <a:t>Publicación propuesta de meta global de carga contaminante y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15 de noviembre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Página web CAS </a:t>
                      </a:r>
                      <a:r>
                        <a:rPr lang="es-CO" sz="1200" u="sng">
                          <a:effectLst/>
                          <a:hlinkClick r:id="rId6"/>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3511832619"/>
                  </a:ext>
                </a:extLst>
              </a:tr>
              <a:tr h="468804">
                <a:tc>
                  <a:txBody>
                    <a:bodyPr vert="horz" wrap="square"/>
                    <a:lstStyle/>
                    <a:p>
                      <a:pPr algn="just">
                        <a:lnSpc>
                          <a:spcPct val="107000"/>
                        </a:lnSpc>
                        <a:spcBef>
                          <a:spcPts val="600"/>
                        </a:spcBef>
                        <a:spcAft>
                          <a:spcPts val="800"/>
                        </a:spcAft>
                      </a:pPr>
                      <a:r>
                        <a:rPr lang="es-CO" sz="1200">
                          <a:effectLst/>
                        </a:rPr>
                        <a:t>Consulta pública de la propuesta de meta global de carga contaminante y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15 al 29 de noviembre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Página web CAS </a:t>
                      </a:r>
                      <a:r>
                        <a:rPr lang="es-CO" sz="1200" u="sng">
                          <a:effectLst/>
                          <a:hlinkClick r:id="rId6"/>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199204023"/>
                  </a:ext>
                </a:extLst>
              </a:tr>
              <a:tr h="616195">
                <a:tc>
                  <a:txBody>
                    <a:bodyPr vert="horz" wrap="square"/>
                    <a:lstStyle/>
                    <a:p>
                      <a:pPr algn="just">
                        <a:lnSpc>
                          <a:spcPct val="107000"/>
                        </a:lnSpc>
                        <a:spcBef>
                          <a:spcPts val="600"/>
                        </a:spcBef>
                        <a:spcAft>
                          <a:spcPts val="800"/>
                        </a:spcAft>
                      </a:pPr>
                      <a:r>
                        <a:rPr lang="es-CO" sz="1200">
                          <a:effectLst/>
                        </a:rPr>
                        <a:t>Taller de socialización de la propuesta de meta global, en los mismos municipios donde se realizó el primer taller. No hay oficio de invitación para este segundo taller, la información se publicará en la página web de la Entidad.</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18 al 25 noviembre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Página web CAS </a:t>
                      </a:r>
                      <a:r>
                        <a:rPr lang="es-CO" sz="1200" u="sng">
                          <a:effectLst/>
                          <a:hlinkClick r:id="rId6"/>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4238738297"/>
                  </a:ext>
                </a:extLst>
              </a:tr>
              <a:tr h="374935">
                <a:tc>
                  <a:txBody>
                    <a:bodyPr vert="horz" wrap="square"/>
                    <a:lstStyle/>
                    <a:p>
                      <a:pPr algn="just">
                        <a:lnSpc>
                          <a:spcPct val="107000"/>
                        </a:lnSpc>
                        <a:spcBef>
                          <a:spcPts val="600"/>
                        </a:spcBef>
                        <a:spcAft>
                          <a:spcPts val="800"/>
                        </a:spcAft>
                      </a:pPr>
                      <a:r>
                        <a:rPr lang="es-CO" sz="1200">
                          <a:effectLst/>
                        </a:rPr>
                        <a:t>Fecha límite para presentar observaciones y comentarios a la propuesta de meta global de carga contaminante y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29 de noviembre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Página web CAS </a:t>
                      </a:r>
                      <a:r>
                        <a:rPr lang="es-CO" sz="1200" u="sng">
                          <a:effectLst/>
                          <a:hlinkClick r:id="rId6"/>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4012629978"/>
                  </a:ext>
                </a:extLst>
              </a:tr>
              <a:tr h="348724">
                <a:tc>
                  <a:txBody>
                    <a:bodyPr vert="horz" wrap="square"/>
                    <a:lstStyle/>
                    <a:p>
                      <a:pPr algn="just">
                        <a:lnSpc>
                          <a:spcPct val="107000"/>
                        </a:lnSpc>
                        <a:spcBef>
                          <a:spcPts val="600"/>
                        </a:spcBef>
                        <a:spcAft>
                          <a:spcPts val="800"/>
                        </a:spcAft>
                      </a:pPr>
                      <a:r>
                        <a:rPr lang="es-CO" sz="1200">
                          <a:effectLst/>
                        </a:rPr>
                        <a:t>Elaboración de la propuesta definitiva de meta global de carga contaminante y las metas individuales y grupales</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5 de diciembre de 2024</a:t>
                      </a:r>
                      <a:endParaRPr lang="es-CO" sz="1200">
                        <a:effectLst/>
                        <a:latin typeface="Arial" panose="020b0604020202020204" pitchFamily="34" charset="0"/>
                        <a:ea typeface="Arial" panose="020b0604020202020204" pitchFamily="34" charset="0"/>
                      </a:endParaRPr>
                    </a:p>
                  </a:txBody>
                  <a:tcPr marL="35249" marR="35249" marT="0" marB="0"/>
                </a:tc>
                <a:tc>
                  <a:txBody>
                    <a:bodyPr vert="horz" wrap="square"/>
                    <a:lstStyle/>
                    <a:p>
                      <a:pPr algn="ctr">
                        <a:lnSpc>
                          <a:spcPct val="107000"/>
                        </a:lnSpc>
                        <a:spcBef>
                          <a:spcPts val="600"/>
                        </a:spcBef>
                        <a:spcAft>
                          <a:spcPts val="800"/>
                        </a:spcAft>
                      </a:pPr>
                      <a:r>
                        <a:rPr lang="es-CO" sz="1200">
                          <a:effectLst/>
                        </a:rPr>
                        <a:t>Página web CAS </a:t>
                      </a:r>
                      <a:r>
                        <a:rPr lang="es-CO" sz="1200" u="sng">
                          <a:effectLst/>
                          <a:hlinkClick r:id="rId6"/>
                        </a:rPr>
                        <a:t>https://cas.gov.co</a:t>
                      </a:r>
                      <a:endParaRPr lang="es-CO" sz="1200">
                        <a:effectLst/>
                        <a:latin typeface="Arial" panose="020b0604020202020204" pitchFamily="34" charset="0"/>
                        <a:ea typeface="Arial" panose="020b0604020202020204" pitchFamily="34" charset="0"/>
                      </a:endParaRPr>
                    </a:p>
                  </a:txBody>
                  <a:tcPr marL="35249" marR="35249" marT="0" marB="0"/>
                </a:tc>
                <a:extLst>
                  <a:ext uri="{0D108BD9-81ED-4DB2-BD59-A6C34878D82A}">
                    <a16:rowId xmlns:a16="http://schemas.microsoft.com/office/drawing/2014/main" val="2836210347"/>
                  </a:ext>
                </a:extLst>
              </a:tr>
            </a:tbl>
          </a:graphicData>
        </a:graphic>
      </p:graphicFrame>
    </p:spTree>
    <p:extLst>
      <p:ext uri="{BB962C8B-B14F-4D97-AF65-F5344CB8AC3E}">
        <p14:creationId xmlns:p14="http://schemas.microsoft.com/office/powerpoint/2010/main" val="1678323459"/>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4">
            <a:alphaModFix amt="50000"/>
          </a:blip>
          <a:stretch>
            <a:fillRect/>
          </a:stretch>
        </p:blipFill>
        <p:spPr>
          <a:xfrm>
            <a:off x="0" y="-1"/>
            <a:ext cx="12192000" cy="1054359"/>
          </a:xfrm>
          <a:prstGeom prst="rect">
            <a:avLst/>
          </a:prstGeom>
          <a:noFill/>
          <a:ln>
            <a:noFill/>
          </a:ln>
        </p:spPr>
      </p:pic>
      <p:pic>
        <p:nvPicPr>
          <p:cNvPr id="18" name="Imagen 17">
            <a:extLst>
              <a:ext uri="{FF2B5EF4-FFF2-40B4-BE49-F238E27FC236}">
                <a16:creationId xmlns:a16="http://schemas.microsoft.com/office/drawing/2014/main" id="{B825838E-CE02-4D39-A26F-55A7DCE8C1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
        <p:nvSpPr>
          <p:cNvPr id="6" name="9 CuadroTexto">
            <a:extLst>
              <a:ext uri="{FF2B5EF4-FFF2-40B4-BE49-F238E27FC236}">
                <a16:creationId xmlns:a16="http://schemas.microsoft.com/office/drawing/2014/main" id="{69AD14E2-1047-4B2C-B5DA-B1D7B2852ABA}"/>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CRONOGRAMA PARA E ESTABLECIMIENTO DE LA METAGLOBAL DE CONTAMINACIÓN</a:t>
            </a:r>
            <a:endParaRPr lang="es-CO" sz="2400" b="1"/>
          </a:p>
        </p:txBody>
      </p:sp>
      <p:sp>
        <p:nvSpPr>
          <p:cNvPr id="3" name="Rectángulo 2">
            <a:extLst>
              <a:ext uri="{FF2B5EF4-FFF2-40B4-BE49-F238E27FC236}">
                <a16:creationId xmlns:a16="http://schemas.microsoft.com/office/drawing/2014/main" id="{0B9CDBAF-C23C-46B5-BCA6-DC561C42F795}"/>
              </a:ext>
            </a:extLst>
          </p:cNvPr>
          <p:cNvSpPr/>
          <p:nvPr/>
        </p:nvSpPr>
        <p:spPr>
          <a:xfrm>
            <a:off x="1601549" y="1859340"/>
            <a:ext cx="8428276" cy="2893100"/>
          </a:xfrm>
          <a:prstGeom prst="rect">
            <a:avLst/>
          </a:prstGeom>
        </p:spPr>
        <p:txBody>
          <a:bodyPr wrap="square">
            <a:spAutoFit/>
          </a:bodyPr>
          <a:lstStyle/>
          <a:p>
            <a:pPr algn="ctr" fontAlgn="ctr"/>
            <a:r>
              <a:rPr lang="es-CO" b="1"/>
              <a:t>PROPUESTA DE META DE CARGA CONTAMINA</a:t>
            </a:r>
          </a:p>
          <a:p>
            <a:pPr algn="ctr" fontAlgn="ctr"/>
            <a:endParaRPr lang="es-CO" b="1"/>
          </a:p>
          <a:p>
            <a:pPr fontAlgn="ctr"/>
            <a:endParaRPr lang="es-CO"/>
          </a:p>
          <a:p>
            <a:pPr lvl="0" algn="just" defTabSz="457200">
              <a:defRPr/>
            </a:pPr>
            <a:r>
              <a:rPr lang="es-CO"/>
              <a:t>El Usuario de TASA RETRIBUTIVA presentará a la Autoridad Ambiental la propuesta de meta individual de carga contaminante para el quinquenio 2024 – 2029, debidamente anualizada; la fecha limite para su presentación es el 29 de noviembre de 2024 y podrán hacer uso del FORMULARIO DE METAS DE CARGA CONTAMINANTE que se encuentra disponible en la página web de la CAS (</a:t>
            </a:r>
            <a:r>
              <a:rPr lang="es-CO">
                <a:hlinkClick r:id="rId7"/>
              </a:rPr>
              <a:t>www.cas.gov.co</a:t>
            </a:r>
            <a:r>
              <a:rPr lang="es-CO"/>
              <a:t> en el link TASA RETRIBUTIVA).</a:t>
            </a:r>
          </a:p>
          <a:p>
            <a:pPr lvl="0" algn="just" defTabSz="457200">
              <a:defRPr/>
            </a:pPr>
            <a:endParaRPr lang="es-CO"/>
          </a:p>
          <a:p>
            <a:pPr lvl="0" algn="just" defTabSz="457200">
              <a:defRPr/>
            </a:pPr>
            <a:r>
              <a:rPr lang="es-CO"/>
              <a:t>Las propuestas serán presentadas en medio físico mediante radicado en las oficinas de la CAS en San Gil, o mediante correo electrónico al correo electrónico </a:t>
            </a:r>
            <a:r>
              <a:rPr lang="es-CO">
                <a:hlinkClick r:id="rId8"/>
              </a:rPr>
              <a:t>tasa.retributiva@cas.gov.co</a:t>
            </a:r>
            <a:r>
              <a:rPr lang="es-CO"/>
              <a:t>, adjuntado el formulario escaneado y en medio magnético, autorizando el envío de información del proceso de tasa retributiva por el mismo medio.</a:t>
            </a:r>
          </a:p>
        </p:txBody>
      </p:sp>
    </p:spTree>
    <p:extLst>
      <p:ext uri="{BB962C8B-B14F-4D97-AF65-F5344CB8AC3E}">
        <p14:creationId xmlns:p14="http://schemas.microsoft.com/office/powerpoint/2010/main" val="1998961118"/>
      </p:ext>
    </p:extLst>
  </p:cSld>
  <p:clrMapOvr>
    <a:masterClrMapping/>
  </p:clrMapOvr>
  <p:transition/>
  <p:timing/>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4">
            <a:alphaModFix amt="50000"/>
          </a:blip>
          <a:stretch>
            <a:fillRect/>
          </a:stretch>
        </p:blipFill>
        <p:spPr>
          <a:xfrm>
            <a:off x="0" y="-1"/>
            <a:ext cx="12192000" cy="1054359"/>
          </a:xfrm>
          <a:prstGeom prst="rect">
            <a:avLst/>
          </a:prstGeom>
          <a:noFill/>
          <a:ln>
            <a:noFill/>
          </a:ln>
        </p:spPr>
      </p:pic>
      <p:pic>
        <p:nvPicPr>
          <p:cNvPr id="18" name="Imagen 17">
            <a:extLst>
              <a:ext uri="{FF2B5EF4-FFF2-40B4-BE49-F238E27FC236}">
                <a16:creationId xmlns:a16="http://schemas.microsoft.com/office/drawing/2014/main" id="{B825838E-CE02-4D39-A26F-55A7DCE8C1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
        <p:nvSpPr>
          <p:cNvPr id="6" name="9 CuadroTexto">
            <a:extLst>
              <a:ext uri="{FF2B5EF4-FFF2-40B4-BE49-F238E27FC236}">
                <a16:creationId xmlns:a16="http://schemas.microsoft.com/office/drawing/2014/main" id="{69AD14E2-1047-4B2C-B5DA-B1D7B2852ABA}"/>
              </a:ext>
            </a:extLst>
          </p:cNvPr>
          <p:cNvSpPr txBox="1">
            <a:spLocks noChangeArrowheads="1"/>
          </p:cNvSpPr>
          <p:nvPr/>
        </p:nvSpPr>
        <p:spPr bwMode="auto">
          <a:xfrm>
            <a:off x="4649549" y="223361"/>
            <a:ext cx="754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CRONOGRAMA PARA E ESTABLECIMIENTO DE LA METAGLOBAL DE CONTAMINACIÓN</a:t>
            </a:r>
            <a:endParaRPr lang="es-CO" sz="2400" b="1"/>
          </a:p>
        </p:txBody>
      </p:sp>
      <p:sp>
        <p:nvSpPr>
          <p:cNvPr id="3" name="Rectángulo 2">
            <a:extLst>
              <a:ext uri="{FF2B5EF4-FFF2-40B4-BE49-F238E27FC236}">
                <a16:creationId xmlns:a16="http://schemas.microsoft.com/office/drawing/2014/main" id="{0B9CDBAF-C23C-46B5-BCA6-DC561C42F795}"/>
              </a:ext>
            </a:extLst>
          </p:cNvPr>
          <p:cNvSpPr/>
          <p:nvPr/>
        </p:nvSpPr>
        <p:spPr>
          <a:xfrm>
            <a:off x="1601549" y="1859340"/>
            <a:ext cx="8428276" cy="1908215"/>
          </a:xfrm>
          <a:prstGeom prst="rect">
            <a:avLst/>
          </a:prstGeom>
        </p:spPr>
        <p:txBody>
          <a:bodyPr wrap="square">
            <a:spAutoFit/>
          </a:bodyPr>
          <a:lstStyle/>
          <a:p>
            <a:pPr algn="ctr" fontAlgn="ctr"/>
            <a:r>
              <a:rPr lang="es-CO" sz="1600" b="1"/>
              <a:t>EVALUACIÓN DE LAS PROPUESTAS DE METAS</a:t>
            </a:r>
          </a:p>
          <a:p>
            <a:pPr fontAlgn="ctr"/>
            <a:endParaRPr lang="es-CO"/>
          </a:p>
          <a:p>
            <a:pPr lvl="0" algn="just" defTabSz="457200">
              <a:defRPr/>
            </a:pPr>
            <a:r>
              <a:rPr lang="es-CO"/>
              <a:t>Las PROPUESTAS DE METAS DE CARGA CONTAMINANTE presentadas por los usuarios de tasa retributiva (definidos en la línea base), serán evaluadas por la Autoridad Ambiental, de acuerdo con los lineamientos definidos en el documento de </a:t>
            </a:r>
            <a:r>
              <a:rPr lang="es-CO" b="1" u="sng"/>
              <a:t>Metodología de evaluación de propuestas</a:t>
            </a:r>
            <a:r>
              <a:rPr lang="es-CO"/>
              <a:t> disponible en la página Web de las CAS (</a:t>
            </a:r>
            <a:r>
              <a:rPr lang="es-CO">
                <a:hlinkClick r:id="rId7"/>
              </a:rPr>
              <a:t>www.cas.gov-co</a:t>
            </a:r>
            <a:r>
              <a:rPr lang="es-CO"/>
              <a:t> link Tasa Retributiva); para la elaboración de la propuesta de meta global que será presentada a los usuarios de tasa retributiva y la comunidad, para su consulta y presentación de observaciones.</a:t>
            </a:r>
          </a:p>
        </p:txBody>
      </p:sp>
    </p:spTree>
    <p:extLst>
      <p:ext uri="{BB962C8B-B14F-4D97-AF65-F5344CB8AC3E}">
        <p14:creationId xmlns:p14="http://schemas.microsoft.com/office/powerpoint/2010/main" val="149955734"/>
      </p:ext>
    </p:extLst>
  </p:cSld>
  <p:clrMapOvr>
    <a:masterClrMapping/>
  </p:clrMapOvr>
  <p:transition/>
  <p:timing/>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572849" y="1054358"/>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2800" b="1">
                <a:latin typeface="Arial" panose="020b0604020202020204" pitchFamily="34" charset="0"/>
                <a:cs typeface="Arial" panose="020b0604020202020204" pitchFamily="34" charset="0"/>
              </a:rPr>
              <a:t>TARIFA DE LA TASA RETRIBUTIVA (</a:t>
            </a:r>
            <a:r>
              <a:rPr lang="es-CO" sz="2800" i="1">
                <a:latin typeface="Arial" panose="020b0604020202020204" pitchFamily="34" charset="0"/>
                <a:cs typeface="Arial" panose="020b0604020202020204" pitchFamily="34" charset="0"/>
              </a:rPr>
              <a:t>Art. 2.2.9.7.4.1)</a:t>
            </a:r>
            <a:endParaRPr lang="es-CO" sz="1800" i="1">
              <a:latin typeface="Arial" pitchFamily="34" charset="0"/>
              <a:cs typeface="Arial" pitchFamily="34" charset="0"/>
            </a:endParaRPr>
          </a:p>
        </p:txBody>
      </p:sp>
      <p:sp>
        <p:nvSpPr>
          <p:cNvPr id="9" name="9 CuadroTexto">
            <a:extLst>
              <a:ext uri="{FF2B5EF4-FFF2-40B4-BE49-F238E27FC236}">
                <a16:creationId xmlns:a16="http://schemas.microsoft.com/office/drawing/2014/main" id="{63319B9C-DC10-4B41-916E-4B469C58E80B}"/>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graphicFrame>
        <p:nvGraphicFramePr>
          <p:cNvPr id="4" name="Diagrama 3">
            <a:extLst>
              <a:ext uri="{FF2B5EF4-FFF2-40B4-BE49-F238E27FC236}">
                <a16:creationId xmlns:a16="http://schemas.microsoft.com/office/drawing/2014/main" id="{6F0DB8B9-A547-4333-8B5A-24F08DD162BE}"/>
              </a:ext>
            </a:extLst>
          </p:cNvPr>
          <p:cNvGraphicFramePr/>
          <p:nvPr>
            <p:extLst>
              <p:ext uri="{D42A27DB-BD31-4B8C-83A1-F6EECF244321}">
                <p14:modId xmlns:p14="http://schemas.microsoft.com/office/powerpoint/2010/main" val="2646470454"/>
              </p:ext>
            </p:extLst>
          </p:nvPr>
        </p:nvGraphicFramePr>
        <p:xfrm>
          <a:off x="1912078" y="1429644"/>
          <a:ext cx="8128000" cy="1973695"/>
        </p:xfrm>
        <a:graphic>
          <a:graphicData uri="http://schemas.openxmlformats.org/drawingml/2006/diagram">
            <dgm:relIds xmlns:dgm="http://schemas.openxmlformats.org/drawingml/2006/diagram" r:dm="rId5" r:lo="rId6" r:qs="rId7" r:cs="rId8"/>
          </a:graphicData>
        </a:graphic>
      </p:graphicFrame>
      <p:sp>
        <p:nvSpPr>
          <p:cNvPr id="12" name="9 CuadroTexto">
            <a:extLst>
              <a:ext uri="{FF2B5EF4-FFF2-40B4-BE49-F238E27FC236}">
                <a16:creationId xmlns:a16="http://schemas.microsoft.com/office/drawing/2014/main" id="{5053A087-F101-4465-8409-C8AEB71D4E26}"/>
              </a:ext>
            </a:extLst>
          </p:cNvPr>
          <p:cNvSpPr txBox="1">
            <a:spLocks noChangeArrowheads="1"/>
          </p:cNvSpPr>
          <p:nvPr/>
        </p:nvSpPr>
        <p:spPr bwMode="auto">
          <a:xfrm>
            <a:off x="452927" y="3586625"/>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2800" b="1">
                <a:latin typeface="Arial" panose="020b0604020202020204" pitchFamily="34" charset="0"/>
                <a:cs typeface="Arial" panose="020b0604020202020204" pitchFamily="34" charset="0"/>
              </a:rPr>
              <a:t>FACTOR REGIONAL (</a:t>
            </a:r>
            <a:r>
              <a:rPr lang="es-CO" sz="2800" i="1">
                <a:latin typeface="Arial" panose="020b0604020202020204" pitchFamily="34" charset="0"/>
                <a:cs typeface="Arial" panose="020b0604020202020204" pitchFamily="34" charset="0"/>
              </a:rPr>
              <a:t>Art. 2.2.9.7.4.3)</a:t>
            </a:r>
            <a:endParaRPr lang="es-CO" sz="1800" i="1">
              <a:latin typeface="Arial" panose="020b0604020202020204" pitchFamily="34" charset="0"/>
              <a:cs typeface="Arial" panose="020b0604020202020204" pitchFamily="34" charset="0"/>
            </a:endParaRPr>
          </a:p>
        </p:txBody>
      </p:sp>
      <p:graphicFrame>
        <p:nvGraphicFramePr>
          <p:cNvPr id="13" name="Diagrama 12">
            <a:extLst>
              <a:ext uri="{FF2B5EF4-FFF2-40B4-BE49-F238E27FC236}">
                <a16:creationId xmlns:a16="http://schemas.microsoft.com/office/drawing/2014/main" id="{E2C038EF-0741-4C84-82B3-B331EFB32462}"/>
              </a:ext>
            </a:extLst>
          </p:cNvPr>
          <p:cNvGraphicFramePr/>
          <p:nvPr>
            <p:extLst>
              <p:ext uri="{D42A27DB-BD31-4B8C-83A1-F6EECF244321}">
                <p14:modId xmlns:p14="http://schemas.microsoft.com/office/powerpoint/2010/main" val="4153782087"/>
              </p:ext>
            </p:extLst>
          </p:nvPr>
        </p:nvGraphicFramePr>
        <p:xfrm>
          <a:off x="1912078" y="4109845"/>
          <a:ext cx="8128000" cy="2509989"/>
        </p:xfrm>
        <a:graphic>
          <a:graphicData uri="http://schemas.openxmlformats.org/drawingml/2006/diagram">
            <dgm:relIds xmlns:dgm="http://schemas.openxmlformats.org/drawingml/2006/diagram" r:dm="rId10" r:lo="rId11" r:qs="rId12" r:cs="rId13"/>
          </a:graphicData>
        </a:graphic>
      </p:graphicFrame>
      <p:pic>
        <p:nvPicPr>
          <p:cNvPr id="15" name="Imagen 14">
            <a:extLst>
              <a:ext uri="{FF2B5EF4-FFF2-40B4-BE49-F238E27FC236}">
                <a16:creationId xmlns:a16="http://schemas.microsoft.com/office/drawing/2014/main" id="{4ED0814D-40BE-4419-9CA2-D2C1EE4B8BCE}"/>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1879913598"/>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4" name="9 CuadroTexto">
            <a:extLst>
              <a:ext uri="{FF2B5EF4-FFF2-40B4-BE49-F238E27FC236}">
                <a16:creationId xmlns:a16="http://schemas.microsoft.com/office/drawing/2014/main" id="{9175100C-4717-4C8D-8E46-6C7B94DE9F81}"/>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sp>
        <p:nvSpPr>
          <p:cNvPr id="17" name="9 CuadroTexto">
            <a:extLst>
              <a:ext uri="{FF2B5EF4-FFF2-40B4-BE49-F238E27FC236}">
                <a16:creationId xmlns:a16="http://schemas.microsoft.com/office/drawing/2014/main" id="{E777A2F0-A80D-4A5A-8092-C8613B40A334}"/>
              </a:ext>
            </a:extLst>
          </p:cNvPr>
          <p:cNvSpPr txBox="1">
            <a:spLocks noChangeArrowheads="1"/>
          </p:cNvSpPr>
          <p:nvPr/>
        </p:nvSpPr>
        <p:spPr bwMode="auto">
          <a:xfrm>
            <a:off x="572849" y="1179345"/>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APLICACIÓN FR CUERPO DE AGUA O TRAMO DEL MISMO</a:t>
            </a:r>
            <a:endParaRPr lang="es-CO" sz="2800" b="1"/>
          </a:p>
        </p:txBody>
      </p:sp>
      <p:sp>
        <p:nvSpPr>
          <p:cNvPr id="16" name="Rectángulo 15">
            <a:extLst>
              <a:ext uri="{FF2B5EF4-FFF2-40B4-BE49-F238E27FC236}">
                <a16:creationId xmlns:a16="http://schemas.microsoft.com/office/drawing/2014/main" id="{90C09F6C-C5DD-4A7E-A725-F50342AB482C}"/>
              </a:ext>
            </a:extLst>
          </p:cNvPr>
          <p:cNvSpPr/>
          <p:nvPr/>
        </p:nvSpPr>
        <p:spPr>
          <a:xfrm>
            <a:off x="1888761" y="1827552"/>
            <a:ext cx="8364511" cy="1384995"/>
          </a:xfrm>
          <a:prstGeom prst="rect">
            <a:avLst/>
          </a:prstGeom>
        </p:spPr>
        <p:txBody>
          <a:bodyPr wrap="square">
            <a:spAutoFit/>
          </a:bodyPr>
          <a:lstStyle/>
          <a:p>
            <a:r>
              <a:rPr lang="es-MX"/>
              <a:t>Ajuste Anual a partir de finalizar el primer año cuando no se cumpla con la Carga Meta (Cm) del cuerpo de agua o tramo del mismo.</a:t>
            </a:r>
          </a:p>
          <a:p>
            <a:endParaRPr lang="es-MX"/>
          </a:p>
          <a:p>
            <a:endParaRPr lang="es-MX"/>
          </a:p>
          <a:p>
            <a:endParaRPr lang="es-MX"/>
          </a:p>
          <a:p>
            <a:endParaRPr lang="es-CO"/>
          </a:p>
        </p:txBody>
      </p:sp>
      <p:graphicFrame>
        <p:nvGraphicFramePr>
          <p:cNvPr id="20" name="Diagrama 19">
            <a:extLst>
              <a:ext uri="{FF2B5EF4-FFF2-40B4-BE49-F238E27FC236}">
                <a16:creationId xmlns:a16="http://schemas.microsoft.com/office/drawing/2014/main" id="{6C093FF5-68C0-4D33-8481-AF306E6AC296}"/>
              </a:ext>
            </a:extLst>
          </p:cNvPr>
          <p:cNvGraphicFramePr/>
          <p:nvPr>
            <p:extLst>
              <p:ext uri="{D42A27DB-BD31-4B8C-83A1-F6EECF244321}">
                <p14:modId xmlns:p14="http://schemas.microsoft.com/office/powerpoint/2010/main" val="4278017922"/>
              </p:ext>
            </p:extLst>
          </p:nvPr>
        </p:nvGraphicFramePr>
        <p:xfrm>
          <a:off x="2577035" y="2469201"/>
          <a:ext cx="6753122" cy="3740593"/>
        </p:xfrm>
        <a:graphic>
          <a:graphicData uri="http://schemas.openxmlformats.org/drawingml/2006/diagram">
            <dgm:relIds xmlns:dgm="http://schemas.openxmlformats.org/drawingml/2006/diagram" r:dm="rId5" r:lo="rId6" r:qs="rId7" r:cs="rId8"/>
          </a:graphicData>
        </a:graphic>
      </p:graphicFrame>
      <p:pic>
        <p:nvPicPr>
          <p:cNvPr id="22" name="Imagen 21">
            <a:extLst>
              <a:ext uri="{FF2B5EF4-FFF2-40B4-BE49-F238E27FC236}">
                <a16:creationId xmlns:a16="http://schemas.microsoft.com/office/drawing/2014/main" id="{0C7429A6-77F9-4D20-934C-9A701986B86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395864691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4812983" y="594242"/>
            <a:ext cx="73790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SECCION 1. OBJETO Y AMBITO DE APLICACIÓN</a:t>
            </a:r>
            <a:endParaRPr lang="es-CO" sz="2800" b="1"/>
          </a:p>
        </p:txBody>
      </p:sp>
      <p:graphicFrame>
        <p:nvGraphicFramePr>
          <p:cNvPr id="7" name="Diagrama 6">
            <a:extLst>
              <a:ext uri="{FF2B5EF4-FFF2-40B4-BE49-F238E27FC236}">
                <a16:creationId xmlns:a16="http://schemas.microsoft.com/office/drawing/2014/main" id="{0702890F-95E8-4E6F-B272-CD425BF76BF9}"/>
              </a:ext>
            </a:extLst>
          </p:cNvPr>
          <p:cNvGraphicFramePr/>
          <p:nvPr>
            <p:extLst>
              <p:ext uri="{D42A27DB-BD31-4B8C-83A1-F6EECF244321}">
                <p14:modId xmlns:p14="http://schemas.microsoft.com/office/powerpoint/2010/main" val="1603254324"/>
              </p:ext>
            </p:extLst>
          </p:nvPr>
        </p:nvGraphicFramePr>
        <p:xfrm>
          <a:off x="2042636" y="1268450"/>
          <a:ext cx="7379018" cy="1998225"/>
        </p:xfrm>
        <a:graphic>
          <a:graphicData uri="http://schemas.openxmlformats.org/drawingml/2006/diagram">
            <dgm:relIds xmlns:dgm="http://schemas.openxmlformats.org/drawingml/2006/diagram" r:dm="rId5" r:lo="rId6" r:qs="rId7" r:cs="rId8"/>
          </a:graphicData>
        </a:graphic>
      </p:graphicFrame>
      <p:graphicFrame>
        <p:nvGraphicFramePr>
          <p:cNvPr id="8" name="Diagrama 7">
            <a:extLst>
              <a:ext uri="{FF2B5EF4-FFF2-40B4-BE49-F238E27FC236}">
                <a16:creationId xmlns:a16="http://schemas.microsoft.com/office/drawing/2014/main" id="{FEFF39C5-763F-4B5C-90E3-471B84373474}"/>
              </a:ext>
            </a:extLst>
          </p:cNvPr>
          <p:cNvGraphicFramePr/>
          <p:nvPr>
            <p:extLst>
              <p:ext uri="{D42A27DB-BD31-4B8C-83A1-F6EECF244321}">
                <p14:modId xmlns:p14="http://schemas.microsoft.com/office/powerpoint/2010/main" val="1414719756"/>
              </p:ext>
            </p:extLst>
          </p:nvPr>
        </p:nvGraphicFramePr>
        <p:xfrm>
          <a:off x="5384482" y="5011788"/>
          <a:ext cx="6096000" cy="1535191"/>
        </p:xfrm>
        <a:graphic>
          <a:graphicData uri="http://schemas.openxmlformats.org/drawingml/2006/diagram">
            <dgm:relIds xmlns:dgm="http://schemas.openxmlformats.org/drawingml/2006/diagram" r:dm="rId10" r:lo="rId11" r:qs="rId12" r:cs="rId13"/>
          </a:graphicData>
        </a:graphic>
      </p:graphicFrame>
      <p:graphicFrame>
        <p:nvGraphicFramePr>
          <p:cNvPr id="10" name="Diagrama 9">
            <a:extLst>
              <a:ext uri="{FF2B5EF4-FFF2-40B4-BE49-F238E27FC236}">
                <a16:creationId xmlns:a16="http://schemas.microsoft.com/office/drawing/2014/main" id="{E0D6A7F6-22C5-40A5-A154-916D814FD7CB}"/>
              </a:ext>
            </a:extLst>
          </p:cNvPr>
          <p:cNvGraphicFramePr/>
          <p:nvPr>
            <p:extLst>
              <p:ext uri="{D42A27DB-BD31-4B8C-83A1-F6EECF244321}">
                <p14:modId xmlns:p14="http://schemas.microsoft.com/office/powerpoint/2010/main" val="150809318"/>
              </p:ext>
            </p:extLst>
          </p:nvPr>
        </p:nvGraphicFramePr>
        <p:xfrm>
          <a:off x="876298" y="3480768"/>
          <a:ext cx="7067551" cy="1054358"/>
        </p:xfrm>
        <a:graphic>
          <a:graphicData uri="http://schemas.openxmlformats.org/drawingml/2006/diagram">
            <dgm:relIds xmlns:dgm="http://schemas.openxmlformats.org/drawingml/2006/diagram" r:dm="rId15" r:lo="rId16" r:qs="rId17" r:cs="rId18"/>
          </a:graphicData>
        </a:graphic>
      </p:graphicFrame>
      <p:sp>
        <p:nvSpPr>
          <p:cNvPr id="11" name="Flecha: hacia abajo 10">
            <a:extLst>
              <a:ext uri="{FF2B5EF4-FFF2-40B4-BE49-F238E27FC236}">
                <a16:creationId xmlns:a16="http://schemas.microsoft.com/office/drawing/2014/main" id="{BDBDE1BD-B113-4ED2-85EE-F0864A04EF75}"/>
              </a:ext>
            </a:extLst>
          </p:cNvPr>
          <p:cNvSpPr/>
          <p:nvPr/>
        </p:nvSpPr>
        <p:spPr>
          <a:xfrm>
            <a:off x="5829300" y="4535126"/>
            <a:ext cx="414338" cy="41355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13" name="Imagen 12">
            <a:extLst>
              <a:ext uri="{FF2B5EF4-FFF2-40B4-BE49-F238E27FC236}">
                <a16:creationId xmlns:a16="http://schemas.microsoft.com/office/drawing/2014/main" id="{CC33FC76-56B8-486F-AA3A-C10E0FAE1F9A}"/>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700666577"/>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4" name="9 CuadroTexto">
            <a:extLst>
              <a:ext uri="{FF2B5EF4-FFF2-40B4-BE49-F238E27FC236}">
                <a16:creationId xmlns:a16="http://schemas.microsoft.com/office/drawing/2014/main" id="{9175100C-4717-4C8D-8E46-6C7B94DE9F81}"/>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sp>
        <p:nvSpPr>
          <p:cNvPr id="17" name="9 CuadroTexto">
            <a:extLst>
              <a:ext uri="{FF2B5EF4-FFF2-40B4-BE49-F238E27FC236}">
                <a16:creationId xmlns:a16="http://schemas.microsoft.com/office/drawing/2014/main" id="{E777A2F0-A80D-4A5A-8092-C8613B40A334}"/>
              </a:ext>
            </a:extLst>
          </p:cNvPr>
          <p:cNvSpPr txBox="1">
            <a:spLocks noChangeArrowheads="1"/>
          </p:cNvSpPr>
          <p:nvPr/>
        </p:nvSpPr>
        <p:spPr bwMode="auto">
          <a:xfrm>
            <a:off x="547865" y="1248819"/>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VALOR, APLICACIÓN Y AJUSTE DEL FACTOR REGIONAL (Art. 2.2.9.7.4.4)</a:t>
            </a:r>
            <a:endParaRPr lang="es-CO" sz="2800" b="1"/>
          </a:p>
        </p:txBody>
      </p:sp>
      <p:graphicFrame>
        <p:nvGraphicFramePr>
          <p:cNvPr id="20" name="Diagrama 19">
            <a:extLst>
              <a:ext uri="{FF2B5EF4-FFF2-40B4-BE49-F238E27FC236}">
                <a16:creationId xmlns:a16="http://schemas.microsoft.com/office/drawing/2014/main" id="{6C093FF5-68C0-4D33-8481-AF306E6AC296}"/>
              </a:ext>
            </a:extLst>
          </p:cNvPr>
          <p:cNvGraphicFramePr/>
          <p:nvPr>
            <p:extLst>
              <p:ext uri="{D42A27DB-BD31-4B8C-83A1-F6EECF244321}">
                <p14:modId xmlns:p14="http://schemas.microsoft.com/office/powerpoint/2010/main" val="2065271723"/>
              </p:ext>
            </p:extLst>
          </p:nvPr>
        </p:nvGraphicFramePr>
        <p:xfrm>
          <a:off x="934387" y="2387862"/>
          <a:ext cx="5812460" cy="2926660"/>
        </p:xfrm>
        <a:graphic>
          <a:graphicData uri="http://schemas.openxmlformats.org/drawingml/2006/diagram">
            <dgm:relIds xmlns:dgm="http://schemas.openxmlformats.org/drawingml/2006/diagram" r:dm="rId5" r:lo="rId6" r:qs="rId7" r:cs="rId8"/>
          </a:graphicData>
        </a:graphic>
      </p:graphicFrame>
      <p:sp>
        <p:nvSpPr>
          <p:cNvPr id="4" name="Rectángulo 3">
            <a:extLst>
              <a:ext uri="{FF2B5EF4-FFF2-40B4-BE49-F238E27FC236}">
                <a16:creationId xmlns:a16="http://schemas.microsoft.com/office/drawing/2014/main" id="{4193AB9B-A8CE-4324-848B-3A5AAD376903}"/>
              </a:ext>
            </a:extLst>
          </p:cNvPr>
          <p:cNvSpPr/>
          <p:nvPr/>
        </p:nvSpPr>
        <p:spPr>
          <a:xfrm>
            <a:off x="7762989" y="3275111"/>
            <a:ext cx="234360" cy="307777"/>
          </a:xfrm>
          <a:prstGeom prst="rect">
            <a:avLst/>
          </a:prstGeom>
        </p:spPr>
        <p:txBody>
          <a:bodyPr wrap="none">
            <a:spAutoFit/>
          </a:bodyPr>
          <a:lstStyle/>
          <a:p>
            <a:r>
              <a:rPr lang="es-MX"/>
              <a:t>:</a:t>
            </a:r>
            <a:endParaRPr lang="es-CO"/>
          </a:p>
        </p:txBody>
      </p:sp>
      <p:sp>
        <p:nvSpPr>
          <p:cNvPr id="5" name="Rectángulo 4">
            <a:extLst>
              <a:ext uri="{FF2B5EF4-FFF2-40B4-BE49-F238E27FC236}">
                <a16:creationId xmlns:a16="http://schemas.microsoft.com/office/drawing/2014/main" id="{09682214-0934-4871-9CBD-C258A1CC6186}"/>
              </a:ext>
            </a:extLst>
          </p:cNvPr>
          <p:cNvSpPr/>
          <p:nvPr/>
        </p:nvSpPr>
        <p:spPr>
          <a:xfrm>
            <a:off x="7158248" y="2912473"/>
            <a:ext cx="4099365" cy="1877437"/>
          </a:xfrm>
          <a:prstGeom prst="rect">
            <a:avLst/>
          </a:prstGeom>
        </p:spPr>
        <p:txBody>
          <a:bodyPr wrap="square">
            <a:spAutoFit/>
          </a:bodyPr>
          <a:lstStyle/>
          <a:p>
            <a:pPr algn="ctr"/>
            <a:r>
              <a:rPr lang="es-MX" sz="1600" b="1"/>
              <a:t>Aplicación de FR a cada usuario Art. 2.2.9.7.4.4</a:t>
            </a:r>
          </a:p>
          <a:p>
            <a:endParaRPr lang="es-MX"/>
          </a:p>
          <a:p>
            <a:r>
              <a:rPr lang="es-MX"/>
              <a:t>Factor Regional se aplica a los usuarios que no cumplen la meta individual o grupal para el año</a:t>
            </a:r>
          </a:p>
          <a:p>
            <a:endParaRPr lang="es-MX"/>
          </a:p>
          <a:p>
            <a:r>
              <a:rPr lang="es-MX"/>
              <a:t>Cumplen con carga para el primer año FR1 = 1.00</a:t>
            </a:r>
            <a:endParaRPr lang="es-CO"/>
          </a:p>
        </p:txBody>
      </p:sp>
      <p:pic>
        <p:nvPicPr>
          <p:cNvPr id="12" name="Imagen 11">
            <a:extLst>
              <a:ext uri="{FF2B5EF4-FFF2-40B4-BE49-F238E27FC236}">
                <a16:creationId xmlns:a16="http://schemas.microsoft.com/office/drawing/2014/main" id="{1829D43C-D542-4784-BC5D-48C846A47B3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4257891363"/>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4" name="9 CuadroTexto">
            <a:extLst>
              <a:ext uri="{FF2B5EF4-FFF2-40B4-BE49-F238E27FC236}">
                <a16:creationId xmlns:a16="http://schemas.microsoft.com/office/drawing/2014/main" id="{9175100C-4717-4C8D-8E46-6C7B94DE9F81}"/>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sp>
        <p:nvSpPr>
          <p:cNvPr id="17" name="9 CuadroTexto">
            <a:extLst>
              <a:ext uri="{FF2B5EF4-FFF2-40B4-BE49-F238E27FC236}">
                <a16:creationId xmlns:a16="http://schemas.microsoft.com/office/drawing/2014/main" id="{E777A2F0-A80D-4A5A-8092-C8613B40A334}"/>
              </a:ext>
            </a:extLst>
          </p:cNvPr>
          <p:cNvSpPr txBox="1">
            <a:spLocks noChangeArrowheads="1"/>
          </p:cNvSpPr>
          <p:nvPr/>
        </p:nvSpPr>
        <p:spPr bwMode="auto">
          <a:xfrm>
            <a:off x="430043" y="1069646"/>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VALOR, APLICACIÓN Y AJUSTE DEL FACTOR REGIONAL (Art. 2.2.9.7.4.4)</a:t>
            </a:r>
            <a:endParaRPr lang="es-CO" sz="2800" b="1"/>
          </a:p>
        </p:txBody>
      </p:sp>
      <p:sp>
        <p:nvSpPr>
          <p:cNvPr id="4" name="Rectángulo 3">
            <a:extLst>
              <a:ext uri="{FF2B5EF4-FFF2-40B4-BE49-F238E27FC236}">
                <a16:creationId xmlns:a16="http://schemas.microsoft.com/office/drawing/2014/main" id="{4193AB9B-A8CE-4324-848B-3A5AAD376903}"/>
              </a:ext>
            </a:extLst>
          </p:cNvPr>
          <p:cNvSpPr/>
          <p:nvPr/>
        </p:nvSpPr>
        <p:spPr>
          <a:xfrm>
            <a:off x="7762989" y="3275111"/>
            <a:ext cx="234360" cy="307777"/>
          </a:xfrm>
          <a:prstGeom prst="rect">
            <a:avLst/>
          </a:prstGeom>
        </p:spPr>
        <p:txBody>
          <a:bodyPr wrap="none">
            <a:spAutoFit/>
          </a:bodyPr>
          <a:lstStyle/>
          <a:p>
            <a:r>
              <a:rPr lang="es-MX"/>
              <a:t>:</a:t>
            </a:r>
            <a:endParaRPr lang="es-CO"/>
          </a:p>
        </p:txBody>
      </p:sp>
      <p:pic>
        <p:nvPicPr>
          <p:cNvPr id="12" name="Imagen 11">
            <a:extLst>
              <a:ext uri="{FF2B5EF4-FFF2-40B4-BE49-F238E27FC236}">
                <a16:creationId xmlns:a16="http://schemas.microsoft.com/office/drawing/2014/main" id="{1829D43C-D542-4784-BC5D-48C846A47B3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pSp>
        <p:nvGrpSpPr>
          <p:cNvPr id="9" name="Grupo 8">
            <a:extLst>
              <a:ext uri="{FF2B5EF4-FFF2-40B4-BE49-F238E27FC236}">
                <a16:creationId xmlns:a16="http://schemas.microsoft.com/office/drawing/2014/main" id="{B5473C03-268D-4CC4-88C5-A9DF9FF563C0}"/>
              </a:ext>
            </a:extLst>
          </p:cNvPr>
          <p:cNvGrpSpPr/>
          <p:nvPr/>
        </p:nvGrpSpPr>
        <p:grpSpPr>
          <a:xfrm>
            <a:off x="2265716" y="1549263"/>
            <a:ext cx="7956376" cy="4660531"/>
            <a:chOff x="845810" y="1772816"/>
            <a:chExt cx="7110566" cy="4381791"/>
          </a:xfrm>
        </p:grpSpPr>
        <p:sp>
          <p:nvSpPr>
            <p:cNvPr id="10" name="24 Rectángulo">
              <a:extLst>
                <a:ext uri="{FF2B5EF4-FFF2-40B4-BE49-F238E27FC236}">
                  <a16:creationId xmlns:a16="http://schemas.microsoft.com/office/drawing/2014/main" id="{51451F7D-BDDA-454F-A4D0-65210DD41E90}"/>
                </a:ext>
              </a:extLst>
            </p:cNvPr>
            <p:cNvSpPr/>
            <p:nvPr/>
          </p:nvSpPr>
          <p:spPr>
            <a:xfrm>
              <a:off x="4143380" y="2670469"/>
              <a:ext cx="1287649" cy="317395"/>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latin typeface="Futura std book"/>
                  <a:cs typeface="Arial" panose="020b0604020202020204" pitchFamily="34" charset="0"/>
                </a:rPr>
                <a:t>Cc &gt; Cm </a:t>
              </a:r>
            </a:p>
          </p:txBody>
        </p:sp>
        <p:sp>
          <p:nvSpPr>
            <p:cNvPr id="11" name="25 Rectángulo">
              <a:extLst>
                <a:ext uri="{FF2B5EF4-FFF2-40B4-BE49-F238E27FC236}">
                  <a16:creationId xmlns:a16="http://schemas.microsoft.com/office/drawing/2014/main" id="{F74D6616-D4E0-4755-87C0-F8A36012B3E5}"/>
                </a:ext>
              </a:extLst>
            </p:cNvPr>
            <p:cNvSpPr/>
            <p:nvPr/>
          </p:nvSpPr>
          <p:spPr>
            <a:xfrm>
              <a:off x="3901068" y="3288825"/>
              <a:ext cx="1826845" cy="317395"/>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solidFill>
                    <a:srgbClr val="FF0000"/>
                  </a:solidFill>
                  <a:latin typeface="Futura std book"/>
                  <a:cs typeface="Arial" panose="020b0604020202020204" pitchFamily="34" charset="0"/>
                </a:rPr>
                <a:t>Calcular Fr</a:t>
              </a:r>
            </a:p>
          </p:txBody>
        </p:sp>
        <p:sp>
          <p:nvSpPr>
            <p:cNvPr id="13" name="27 Rectángulo">
              <a:extLst>
                <a:ext uri="{FF2B5EF4-FFF2-40B4-BE49-F238E27FC236}">
                  <a16:creationId xmlns:a16="http://schemas.microsoft.com/office/drawing/2014/main" id="{CFB974C4-4936-47E4-94F0-9CEFE1FA1E8D}"/>
                </a:ext>
              </a:extLst>
            </p:cNvPr>
            <p:cNvSpPr/>
            <p:nvPr/>
          </p:nvSpPr>
          <p:spPr>
            <a:xfrm>
              <a:off x="1130474" y="2632751"/>
              <a:ext cx="1287649" cy="337913"/>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latin typeface="Futura std book"/>
                  <a:cs typeface="Arial" panose="020b0604020202020204" pitchFamily="34" charset="0"/>
                </a:rPr>
                <a:t>Cc </a:t>
              </a:r>
              <a:r>
                <a:rPr lang="es-CO" sz="1400" u="sng">
                  <a:latin typeface="Futura std book"/>
                  <a:cs typeface="Arial" panose="020b0604020202020204" pitchFamily="34" charset="0"/>
                </a:rPr>
                <a:t>&lt;</a:t>
              </a:r>
              <a:r>
                <a:rPr lang="es-CO" sz="1400">
                  <a:latin typeface="Futura std book"/>
                  <a:cs typeface="Arial" panose="020b0604020202020204" pitchFamily="34" charset="0"/>
                </a:rPr>
                <a:t> Cm </a:t>
              </a:r>
            </a:p>
          </p:txBody>
        </p:sp>
        <p:sp>
          <p:nvSpPr>
            <p:cNvPr id="15" name="29 Rectángulo">
              <a:extLst>
                <a:ext uri="{FF2B5EF4-FFF2-40B4-BE49-F238E27FC236}">
                  <a16:creationId xmlns:a16="http://schemas.microsoft.com/office/drawing/2014/main" id="{FEA676DD-D25A-4A13-B316-0A9DA517A6DE}"/>
                </a:ext>
              </a:extLst>
            </p:cNvPr>
            <p:cNvSpPr/>
            <p:nvPr/>
          </p:nvSpPr>
          <p:spPr>
            <a:xfrm>
              <a:off x="845810" y="3284984"/>
              <a:ext cx="1826845" cy="677108"/>
            </a:xfrm>
            <a:prstGeom prst="rect">
              <a:avLst/>
            </a:prstGeom>
            <a:ln>
              <a:solidFill>
                <a:srgbClr val="00B050"/>
              </a:solidFill>
            </a:ln>
          </p:spPr>
          <p:txBody>
            <a:bodyPr wrap="square">
              <a:spAutoFit/>
            </a:bodyPr>
            <a:lstStyle/>
            <a:p>
              <a:pPr algn="ctr"/>
              <a:r>
                <a:rPr lang="es-CO" sz="1400">
                  <a:solidFill>
                    <a:srgbClr val="0070C0"/>
                  </a:solidFill>
                  <a:latin typeface="Futura std book"/>
                  <a:cs typeface="Arial" panose="020b0604020202020204" pitchFamily="34" charset="0"/>
                </a:rPr>
                <a:t>No calcular Fr</a:t>
              </a:r>
            </a:p>
            <a:p>
              <a:pPr algn="ctr"/>
              <a:r>
                <a:rPr lang="es-CO" sz="1200" i="1">
                  <a:solidFill>
                    <a:srgbClr val="0070C0"/>
                  </a:solidFill>
                  <a:latin typeface="Futura std book"/>
                  <a:cs typeface="Arial" panose="020b0604020202020204" pitchFamily="34" charset="0"/>
                </a:rPr>
                <a:t>Continúa Fr del año anterior</a:t>
              </a:r>
            </a:p>
          </p:txBody>
        </p:sp>
        <p:sp>
          <p:nvSpPr>
            <p:cNvPr id="16" name="20 Rectángulo">
              <a:extLst>
                <a:ext uri="{FF2B5EF4-FFF2-40B4-BE49-F238E27FC236}">
                  <a16:creationId xmlns:a16="http://schemas.microsoft.com/office/drawing/2014/main" id="{F2D29AC1-3C61-47BA-9C7F-7851E58FF39A}"/>
                </a:ext>
              </a:extLst>
            </p:cNvPr>
            <p:cNvSpPr/>
            <p:nvPr/>
          </p:nvSpPr>
          <p:spPr>
            <a:xfrm>
              <a:off x="2555776" y="1772816"/>
              <a:ext cx="1512168" cy="317395"/>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latin typeface="Futura std book"/>
                  <a:cs typeface="Arial" panose="020b0604020202020204" pitchFamily="34" charset="0"/>
                </a:rPr>
                <a:t>Cc  Vs Cm </a:t>
              </a:r>
            </a:p>
          </p:txBody>
        </p:sp>
        <p:sp>
          <p:nvSpPr>
            <p:cNvPr id="18" name="22 Rectángulo">
              <a:extLst>
                <a:ext uri="{FF2B5EF4-FFF2-40B4-BE49-F238E27FC236}">
                  <a16:creationId xmlns:a16="http://schemas.microsoft.com/office/drawing/2014/main" id="{8BA89F86-C932-4E3B-A508-1A295F3AB8BE}"/>
                </a:ext>
              </a:extLst>
            </p:cNvPr>
            <p:cNvSpPr/>
            <p:nvPr/>
          </p:nvSpPr>
          <p:spPr>
            <a:xfrm>
              <a:off x="3325004" y="3955183"/>
              <a:ext cx="3024336" cy="583493"/>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latin typeface="Futura std book"/>
                  <a:cs typeface="Arial" panose="020b0604020202020204" pitchFamily="34" charset="0"/>
                </a:rPr>
                <a:t>Verificar cumplimiento de meta anual individual (o grupal)</a:t>
              </a:r>
            </a:p>
          </p:txBody>
        </p:sp>
        <p:sp>
          <p:nvSpPr>
            <p:cNvPr id="19" name="26 Rectángulo">
              <a:extLst>
                <a:ext uri="{FF2B5EF4-FFF2-40B4-BE49-F238E27FC236}">
                  <a16:creationId xmlns:a16="http://schemas.microsoft.com/office/drawing/2014/main" id="{AAA54B33-990A-46E3-B99B-5FFC27238BBF}"/>
                </a:ext>
              </a:extLst>
            </p:cNvPr>
            <p:cNvSpPr/>
            <p:nvPr/>
          </p:nvSpPr>
          <p:spPr>
            <a:xfrm>
              <a:off x="2446050" y="5108044"/>
              <a:ext cx="2485990" cy="337913"/>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latin typeface="Futura std book"/>
                  <a:cs typeface="Arial" panose="020b0604020202020204" pitchFamily="34" charset="0"/>
                </a:rPr>
                <a:t>Cc</a:t>
              </a:r>
              <a:r>
                <a:rPr lang="es-CO" sz="1400" baseline="-25000">
                  <a:latin typeface="Futura std book"/>
                  <a:cs typeface="Arial" panose="020b0604020202020204" pitchFamily="34" charset="0"/>
                </a:rPr>
                <a:t>invididual año</a:t>
              </a:r>
              <a:r>
                <a:rPr lang="es-CO" sz="1400">
                  <a:latin typeface="Futura std book"/>
                  <a:cs typeface="Arial" panose="020b0604020202020204" pitchFamily="34" charset="0"/>
                </a:rPr>
                <a:t>  </a:t>
              </a:r>
              <a:r>
                <a:rPr lang="es-CO" sz="1400" u="sng">
                  <a:latin typeface="Arial"/>
                  <a:cs typeface="Arial"/>
                </a:rPr>
                <a:t>&lt;</a:t>
              </a:r>
              <a:r>
                <a:rPr lang="es-CO" sz="1400">
                  <a:latin typeface="Futura std book"/>
                  <a:cs typeface="Arial" panose="020b0604020202020204" pitchFamily="34" charset="0"/>
                </a:rPr>
                <a:t> Cm</a:t>
              </a:r>
              <a:r>
                <a:rPr lang="es-CO" sz="1400" baseline="-25000">
                  <a:latin typeface="Futura std book"/>
                  <a:cs typeface="Arial" panose="020b0604020202020204" pitchFamily="34" charset="0"/>
                </a:rPr>
                <a:t>invididual año</a:t>
              </a:r>
              <a:endParaRPr lang="es-CO" sz="1400">
                <a:latin typeface="Futura std book"/>
                <a:cs typeface="Arial" pitchFamily="34" charset="0"/>
              </a:endParaRPr>
            </a:p>
          </p:txBody>
        </p:sp>
        <p:sp>
          <p:nvSpPr>
            <p:cNvPr id="21" name="31 Rectángulo">
              <a:extLst>
                <a:ext uri="{FF2B5EF4-FFF2-40B4-BE49-F238E27FC236}">
                  <a16:creationId xmlns:a16="http://schemas.microsoft.com/office/drawing/2014/main" id="{BE662FBC-4B1B-4F58-ADB3-4B35B247E905}"/>
                </a:ext>
              </a:extLst>
            </p:cNvPr>
            <p:cNvSpPr/>
            <p:nvPr/>
          </p:nvSpPr>
          <p:spPr>
            <a:xfrm>
              <a:off x="5450954" y="5111472"/>
              <a:ext cx="2433414" cy="337913"/>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latin typeface="Futura std book"/>
                  <a:cs typeface="Arial" panose="020b0604020202020204" pitchFamily="34" charset="0"/>
                </a:rPr>
                <a:t>Cc</a:t>
              </a:r>
              <a:r>
                <a:rPr lang="es-CO" sz="1400" baseline="-25000">
                  <a:latin typeface="Futura std book"/>
                  <a:cs typeface="Arial" panose="020b0604020202020204" pitchFamily="34" charset="0"/>
                </a:rPr>
                <a:t>invididual año</a:t>
              </a:r>
              <a:r>
                <a:rPr lang="es-CO" sz="1400">
                  <a:latin typeface="Futura std book"/>
                  <a:cs typeface="Arial" panose="020b0604020202020204" pitchFamily="34" charset="0"/>
                </a:rPr>
                <a:t> &gt; Cm</a:t>
              </a:r>
              <a:r>
                <a:rPr lang="es-CO" sz="1400" baseline="-25000">
                  <a:latin typeface="Futura std book"/>
                  <a:cs typeface="Arial" panose="020b0604020202020204" pitchFamily="34" charset="0"/>
                </a:rPr>
                <a:t>invididual año</a:t>
              </a:r>
              <a:endParaRPr lang="es-CO" sz="1400">
                <a:latin typeface="Futura std book"/>
                <a:cs typeface="Arial" panose="020b0604020202020204" pitchFamily="34" charset="0"/>
              </a:endParaRPr>
            </a:p>
          </p:txBody>
        </p:sp>
        <p:sp>
          <p:nvSpPr>
            <p:cNvPr id="22" name="34 Rectángulo">
              <a:extLst>
                <a:ext uri="{FF2B5EF4-FFF2-40B4-BE49-F238E27FC236}">
                  <a16:creationId xmlns:a16="http://schemas.microsoft.com/office/drawing/2014/main" id="{0AA9C080-0CBF-4DAC-AF56-BC6158C3CA63}"/>
                </a:ext>
              </a:extLst>
            </p:cNvPr>
            <p:cNvSpPr/>
            <p:nvPr/>
          </p:nvSpPr>
          <p:spPr>
            <a:xfrm>
              <a:off x="5364088" y="5816694"/>
              <a:ext cx="2592288" cy="337913"/>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solidFill>
                    <a:srgbClr val="FF0000"/>
                  </a:solidFill>
                  <a:latin typeface="Futura std book"/>
                  <a:cs typeface="Arial" panose="020b0604020202020204" pitchFamily="34" charset="0"/>
                </a:rPr>
                <a:t>Aplicar Fr del tramo al usuario</a:t>
              </a:r>
            </a:p>
          </p:txBody>
        </p:sp>
        <p:sp>
          <p:nvSpPr>
            <p:cNvPr id="23" name="35 Rectángulo">
              <a:extLst>
                <a:ext uri="{FF2B5EF4-FFF2-40B4-BE49-F238E27FC236}">
                  <a16:creationId xmlns:a16="http://schemas.microsoft.com/office/drawing/2014/main" id="{86B77CB4-1179-4284-98EC-6B2E346A03A4}"/>
                </a:ext>
              </a:extLst>
            </p:cNvPr>
            <p:cNvSpPr/>
            <p:nvPr/>
          </p:nvSpPr>
          <p:spPr>
            <a:xfrm>
              <a:off x="2423190" y="5729828"/>
              <a:ext cx="1981934" cy="337913"/>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a:solidFill>
                    <a:srgbClr val="0070C0"/>
                  </a:solidFill>
                  <a:latin typeface="Futura std book"/>
                  <a:cs typeface="Arial" panose="020b0604020202020204" pitchFamily="34" charset="0"/>
                </a:rPr>
                <a:t>No aplico Fr del tramo</a:t>
              </a:r>
            </a:p>
          </p:txBody>
        </p:sp>
        <p:cxnSp>
          <p:nvCxnSpPr>
            <p:cNvPr id="24" name="39 Conector recto de flecha">
              <a:extLst>
                <a:ext uri="{FF2B5EF4-FFF2-40B4-BE49-F238E27FC236}">
                  <a16:creationId xmlns:a16="http://schemas.microsoft.com/office/drawing/2014/main" id="{DF6FA8E1-ADB9-46CA-A248-EF8E4ABDE478}"/>
                </a:ext>
              </a:extLst>
            </p:cNvPr>
            <p:cNvCxnSpPr/>
            <p:nvPr/>
          </p:nvCxnSpPr>
          <p:spPr>
            <a:xfrm flipH="1">
              <a:off x="3275856" y="2109996"/>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41 Conector recto de flecha">
              <a:extLst>
                <a:ext uri="{FF2B5EF4-FFF2-40B4-BE49-F238E27FC236}">
                  <a16:creationId xmlns:a16="http://schemas.microsoft.com/office/drawing/2014/main" id="{8C35BBF5-BDC9-451F-BECA-FE944794BFFD}"/>
                </a:ext>
              </a:extLst>
            </p:cNvPr>
            <p:cNvCxnSpPr/>
            <p:nvPr/>
          </p:nvCxnSpPr>
          <p:spPr>
            <a:xfrm flipH="1">
              <a:off x="1775118" y="2337450"/>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42 Conector recto de flecha">
              <a:extLst>
                <a:ext uri="{FF2B5EF4-FFF2-40B4-BE49-F238E27FC236}">
                  <a16:creationId xmlns:a16="http://schemas.microsoft.com/office/drawing/2014/main" id="{36CD6EF5-E18D-44DF-8EC6-CE85212D5552}"/>
                </a:ext>
              </a:extLst>
            </p:cNvPr>
            <p:cNvCxnSpPr/>
            <p:nvPr/>
          </p:nvCxnSpPr>
          <p:spPr>
            <a:xfrm flipH="1">
              <a:off x="4788024" y="2348880"/>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43 Conector recto de flecha">
              <a:extLst>
                <a:ext uri="{FF2B5EF4-FFF2-40B4-BE49-F238E27FC236}">
                  <a16:creationId xmlns:a16="http://schemas.microsoft.com/office/drawing/2014/main" id="{403F0102-9F74-4014-97F9-BC25AF9F3CAF}"/>
                </a:ext>
              </a:extLst>
            </p:cNvPr>
            <p:cNvCxnSpPr/>
            <p:nvPr/>
          </p:nvCxnSpPr>
          <p:spPr>
            <a:xfrm flipH="1">
              <a:off x="4814312" y="2996952"/>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44 Conector recto de flecha">
              <a:extLst>
                <a:ext uri="{FF2B5EF4-FFF2-40B4-BE49-F238E27FC236}">
                  <a16:creationId xmlns:a16="http://schemas.microsoft.com/office/drawing/2014/main" id="{6EB12456-41C6-4B9E-9727-AE827B6CE977}"/>
                </a:ext>
              </a:extLst>
            </p:cNvPr>
            <p:cNvCxnSpPr/>
            <p:nvPr/>
          </p:nvCxnSpPr>
          <p:spPr>
            <a:xfrm flipH="1">
              <a:off x="4833744" y="3656454"/>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47 Conector recto de flecha">
              <a:extLst>
                <a:ext uri="{FF2B5EF4-FFF2-40B4-BE49-F238E27FC236}">
                  <a16:creationId xmlns:a16="http://schemas.microsoft.com/office/drawing/2014/main" id="{916CB6AC-C8A1-4F67-9F5D-7D0784DB2701}"/>
                </a:ext>
              </a:extLst>
            </p:cNvPr>
            <p:cNvCxnSpPr/>
            <p:nvPr/>
          </p:nvCxnSpPr>
          <p:spPr>
            <a:xfrm flipH="1">
              <a:off x="3419872" y="5445224"/>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48 Conector recto de flecha">
              <a:extLst>
                <a:ext uri="{FF2B5EF4-FFF2-40B4-BE49-F238E27FC236}">
                  <a16:creationId xmlns:a16="http://schemas.microsoft.com/office/drawing/2014/main" id="{12B88318-DDE6-40E5-810A-8CDFB3EA5646}"/>
                </a:ext>
              </a:extLst>
            </p:cNvPr>
            <p:cNvCxnSpPr/>
            <p:nvPr/>
          </p:nvCxnSpPr>
          <p:spPr>
            <a:xfrm flipH="1">
              <a:off x="6478498" y="5505802"/>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50 Conector recto">
              <a:extLst>
                <a:ext uri="{FF2B5EF4-FFF2-40B4-BE49-F238E27FC236}">
                  <a16:creationId xmlns:a16="http://schemas.microsoft.com/office/drawing/2014/main" id="{DABD3C09-E930-466E-9C10-52D6FFE21153}"/>
                </a:ext>
              </a:extLst>
            </p:cNvPr>
            <p:cNvCxnSpPr/>
            <p:nvPr/>
          </p:nvCxnSpPr>
          <p:spPr>
            <a:xfrm>
              <a:off x="1775118" y="2348880"/>
              <a:ext cx="3024336"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51 Conector recto de flecha">
              <a:extLst>
                <a:ext uri="{FF2B5EF4-FFF2-40B4-BE49-F238E27FC236}">
                  <a16:creationId xmlns:a16="http://schemas.microsoft.com/office/drawing/2014/main" id="{7664B553-4324-4A61-A2EE-047823E05E63}"/>
                </a:ext>
              </a:extLst>
            </p:cNvPr>
            <p:cNvCxnSpPr/>
            <p:nvPr/>
          </p:nvCxnSpPr>
          <p:spPr>
            <a:xfrm flipH="1">
              <a:off x="1763688" y="2993524"/>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52 Conector recto de flecha">
              <a:extLst>
                <a:ext uri="{FF2B5EF4-FFF2-40B4-BE49-F238E27FC236}">
                  <a16:creationId xmlns:a16="http://schemas.microsoft.com/office/drawing/2014/main" id="{F9F89C53-8CBB-4B20-A8BD-075809EC0DB2}"/>
                </a:ext>
              </a:extLst>
            </p:cNvPr>
            <p:cNvCxnSpPr/>
            <p:nvPr/>
          </p:nvCxnSpPr>
          <p:spPr>
            <a:xfrm flipH="1">
              <a:off x="3419872" y="4785722"/>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53 Conector recto de flecha">
              <a:extLst>
                <a:ext uri="{FF2B5EF4-FFF2-40B4-BE49-F238E27FC236}">
                  <a16:creationId xmlns:a16="http://schemas.microsoft.com/office/drawing/2014/main" id="{6A98CFCC-0A73-4E9E-8294-81F9B8034164}"/>
                </a:ext>
              </a:extLst>
            </p:cNvPr>
            <p:cNvCxnSpPr/>
            <p:nvPr/>
          </p:nvCxnSpPr>
          <p:spPr>
            <a:xfrm flipH="1">
              <a:off x="6432778" y="4797152"/>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54 Conector recto">
              <a:extLst>
                <a:ext uri="{FF2B5EF4-FFF2-40B4-BE49-F238E27FC236}">
                  <a16:creationId xmlns:a16="http://schemas.microsoft.com/office/drawing/2014/main" id="{4E1F8AB5-115D-4364-ACF6-B460D8376387}"/>
                </a:ext>
              </a:extLst>
            </p:cNvPr>
            <p:cNvCxnSpPr/>
            <p:nvPr/>
          </p:nvCxnSpPr>
          <p:spPr>
            <a:xfrm>
              <a:off x="3419872" y="4797152"/>
              <a:ext cx="3024336"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55 Conector recto de flecha">
              <a:extLst>
                <a:ext uri="{FF2B5EF4-FFF2-40B4-BE49-F238E27FC236}">
                  <a16:creationId xmlns:a16="http://schemas.microsoft.com/office/drawing/2014/main" id="{28ABA8A9-4DD0-4AB6-8FA3-FF1BE7784122}"/>
                </a:ext>
              </a:extLst>
            </p:cNvPr>
            <p:cNvCxnSpPr/>
            <p:nvPr/>
          </p:nvCxnSpPr>
          <p:spPr>
            <a:xfrm flipH="1">
              <a:off x="4897750" y="4566270"/>
              <a:ext cx="0" cy="252028"/>
            </a:xfrm>
            <a:prstGeom prst="straightConnector1">
              <a:avLst/>
            </a:prstGeom>
            <a:ln w="254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7" name="36 Rectángulo">
            <a:extLst>
              <a:ext uri="{FF2B5EF4-FFF2-40B4-BE49-F238E27FC236}">
                <a16:creationId xmlns:a16="http://schemas.microsoft.com/office/drawing/2014/main" id="{CA6B8E0E-EEE8-434E-A7C8-2DC4C3506815}"/>
              </a:ext>
            </a:extLst>
          </p:cNvPr>
          <p:cNvSpPr/>
          <p:nvPr/>
        </p:nvSpPr>
        <p:spPr>
          <a:xfrm>
            <a:off x="2170449" y="1600862"/>
            <a:ext cx="827584" cy="337913"/>
          </a:xfrm>
          <a:prstGeom prst="rect">
            <a:avLst/>
          </a:prstGeom>
          <a:ln>
            <a:solidFill>
              <a:srgbClr val="00B050"/>
            </a:solidFill>
          </a:ln>
        </p:spPr>
        <p:txBody>
          <a:bodyPr wrap="square">
            <a:spAutoFit/>
          </a:bodyPr>
          <a:lstStyle/>
          <a:p>
            <a:pPr algn="ctr">
              <a:lnSpc>
                <a:spcPct val="114000"/>
              </a:lnSpc>
              <a:spcBef>
                <a:spcPts val="600"/>
              </a:spcBef>
              <a:spcAft>
                <a:spcPts val="600"/>
              </a:spcAft>
            </a:pPr>
            <a:r>
              <a:rPr lang="es-CO" sz="1400" b="1">
                <a:latin typeface="Futura std book"/>
                <a:cs typeface="Arial" panose="020b0604020202020204" pitchFamily="34" charset="0"/>
              </a:rPr>
              <a:t>Año 1</a:t>
            </a:r>
          </a:p>
        </p:txBody>
      </p:sp>
      <p:sp>
        <p:nvSpPr>
          <p:cNvPr id="38" name="32 Rectángulo">
            <a:extLst>
              <a:ext uri="{FF2B5EF4-FFF2-40B4-BE49-F238E27FC236}">
                <a16:creationId xmlns:a16="http://schemas.microsoft.com/office/drawing/2014/main" id="{6809B56F-1265-46BD-9AC9-5DC6D8CCC7BD}"/>
              </a:ext>
            </a:extLst>
          </p:cNvPr>
          <p:cNvSpPr/>
          <p:nvPr/>
        </p:nvSpPr>
        <p:spPr>
          <a:xfrm>
            <a:off x="580088" y="6217571"/>
            <a:ext cx="2627784" cy="302840"/>
          </a:xfrm>
          <a:prstGeom prst="rect">
            <a:avLst/>
          </a:prstGeom>
          <a:ln>
            <a:solidFill>
              <a:srgbClr val="00B050"/>
            </a:solidFill>
          </a:ln>
        </p:spPr>
        <p:txBody>
          <a:bodyPr wrap="square">
            <a:spAutoFit/>
          </a:bodyPr>
          <a:lstStyle/>
          <a:p>
            <a:pPr algn="just">
              <a:lnSpc>
                <a:spcPct val="114000"/>
              </a:lnSpc>
              <a:spcBef>
                <a:spcPts val="600"/>
              </a:spcBef>
              <a:spcAft>
                <a:spcPts val="600"/>
              </a:spcAft>
            </a:pPr>
            <a:r>
              <a:rPr lang="es-CO" sz="1200">
                <a:latin typeface="Futura std book"/>
                <a:cs typeface="Arial" panose="020b0604020202020204" pitchFamily="34" charset="0"/>
              </a:rPr>
              <a:t>1.0 &lt; Fr &lt; 5.5  ; 2 cifras decimales</a:t>
            </a:r>
          </a:p>
        </p:txBody>
      </p:sp>
    </p:spTree>
    <p:extLst>
      <p:ext uri="{BB962C8B-B14F-4D97-AF65-F5344CB8AC3E}">
        <p14:creationId xmlns:p14="http://schemas.microsoft.com/office/powerpoint/2010/main" val="1026911495"/>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4" name="9 CuadroTexto">
            <a:extLst>
              <a:ext uri="{FF2B5EF4-FFF2-40B4-BE49-F238E27FC236}">
                <a16:creationId xmlns:a16="http://schemas.microsoft.com/office/drawing/2014/main" id="{9175100C-4717-4C8D-8E46-6C7B94DE9F81}"/>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sp>
        <p:nvSpPr>
          <p:cNvPr id="17" name="9 CuadroTexto">
            <a:extLst>
              <a:ext uri="{FF2B5EF4-FFF2-40B4-BE49-F238E27FC236}">
                <a16:creationId xmlns:a16="http://schemas.microsoft.com/office/drawing/2014/main" id="{E777A2F0-A80D-4A5A-8092-C8613B40A334}"/>
              </a:ext>
            </a:extLst>
          </p:cNvPr>
          <p:cNvSpPr txBox="1">
            <a:spLocks noChangeArrowheads="1"/>
          </p:cNvSpPr>
          <p:nvPr/>
        </p:nvSpPr>
        <p:spPr bwMode="auto">
          <a:xfrm>
            <a:off x="547865" y="1248819"/>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VALOR, APLICACIÓN Y AJUSTE DEL FACTOR REGIONAL (Art. 2.2.9.7.4.4)</a:t>
            </a:r>
            <a:endParaRPr lang="es-CO" sz="2800" b="1"/>
          </a:p>
        </p:txBody>
      </p:sp>
      <p:graphicFrame>
        <p:nvGraphicFramePr>
          <p:cNvPr id="20" name="Diagrama 19">
            <a:extLst>
              <a:ext uri="{FF2B5EF4-FFF2-40B4-BE49-F238E27FC236}">
                <a16:creationId xmlns:a16="http://schemas.microsoft.com/office/drawing/2014/main" id="{6C093FF5-68C0-4D33-8481-AF306E6AC296}"/>
              </a:ext>
            </a:extLst>
          </p:cNvPr>
          <p:cNvGraphicFramePr/>
          <p:nvPr>
            <p:extLst>
              <p:ext uri="{D42A27DB-BD31-4B8C-83A1-F6EECF244321}">
                <p14:modId xmlns:p14="http://schemas.microsoft.com/office/powerpoint/2010/main" val="2990738070"/>
              </p:ext>
            </p:extLst>
          </p:nvPr>
        </p:nvGraphicFramePr>
        <p:xfrm>
          <a:off x="2486038" y="2227280"/>
          <a:ext cx="7219924" cy="2926660"/>
        </p:xfrm>
        <a:graphic>
          <a:graphicData uri="http://schemas.openxmlformats.org/drawingml/2006/diagram">
            <dgm:relIds xmlns:dgm="http://schemas.openxmlformats.org/drawingml/2006/diagram" r:dm="rId5" r:lo="rId6" r:qs="rId7" r:cs="rId8"/>
          </a:graphicData>
        </a:graphic>
      </p:graphicFrame>
      <p:sp>
        <p:nvSpPr>
          <p:cNvPr id="4" name="Rectángulo 3">
            <a:extLst>
              <a:ext uri="{FF2B5EF4-FFF2-40B4-BE49-F238E27FC236}">
                <a16:creationId xmlns:a16="http://schemas.microsoft.com/office/drawing/2014/main" id="{4193AB9B-A8CE-4324-848B-3A5AAD376903}"/>
              </a:ext>
            </a:extLst>
          </p:cNvPr>
          <p:cNvSpPr/>
          <p:nvPr/>
        </p:nvSpPr>
        <p:spPr>
          <a:xfrm>
            <a:off x="7762989" y="3275111"/>
            <a:ext cx="234360" cy="307777"/>
          </a:xfrm>
          <a:prstGeom prst="rect">
            <a:avLst/>
          </a:prstGeom>
        </p:spPr>
        <p:txBody>
          <a:bodyPr wrap="none">
            <a:spAutoFit/>
          </a:bodyPr>
          <a:lstStyle/>
          <a:p>
            <a:r>
              <a:rPr lang="es-MX"/>
              <a:t>:</a:t>
            </a:r>
            <a:endParaRPr lang="es-CO"/>
          </a:p>
        </p:txBody>
      </p:sp>
      <p:sp>
        <p:nvSpPr>
          <p:cNvPr id="5" name="Rectángulo 4">
            <a:extLst>
              <a:ext uri="{FF2B5EF4-FFF2-40B4-BE49-F238E27FC236}">
                <a16:creationId xmlns:a16="http://schemas.microsoft.com/office/drawing/2014/main" id="{09682214-0934-4871-9CBD-C258A1CC6186}"/>
              </a:ext>
            </a:extLst>
          </p:cNvPr>
          <p:cNvSpPr/>
          <p:nvPr/>
        </p:nvSpPr>
        <p:spPr>
          <a:xfrm>
            <a:off x="4046317" y="1950281"/>
            <a:ext cx="4099365" cy="553998"/>
          </a:xfrm>
          <a:prstGeom prst="rect">
            <a:avLst/>
          </a:prstGeom>
        </p:spPr>
        <p:txBody>
          <a:bodyPr wrap="square">
            <a:spAutoFit/>
          </a:bodyPr>
          <a:lstStyle/>
          <a:p>
            <a:pPr algn="ctr"/>
            <a:r>
              <a:rPr lang="es-MX" sz="1600" b="1"/>
              <a:t>INICIO NUEVO QUINQUENIO</a:t>
            </a:r>
          </a:p>
          <a:p>
            <a:endParaRPr lang="es-MX"/>
          </a:p>
        </p:txBody>
      </p:sp>
      <p:sp>
        <p:nvSpPr>
          <p:cNvPr id="2" name="Rectángulo 1">
            <a:extLst>
              <a:ext uri="{FF2B5EF4-FFF2-40B4-BE49-F238E27FC236}">
                <a16:creationId xmlns:a16="http://schemas.microsoft.com/office/drawing/2014/main" id="{07A31940-0953-4CC7-A82D-C4B2C0B0FDDC}"/>
              </a:ext>
            </a:extLst>
          </p:cNvPr>
          <p:cNvSpPr/>
          <p:nvPr/>
        </p:nvSpPr>
        <p:spPr>
          <a:xfrm>
            <a:off x="2203554" y="5303517"/>
            <a:ext cx="7502408" cy="1169551"/>
          </a:xfrm>
          <a:prstGeom prst="rect">
            <a:avLst/>
          </a:prstGeom>
        </p:spPr>
        <p:txBody>
          <a:bodyPr wrap="square">
            <a:spAutoFit/>
          </a:bodyPr>
          <a:lstStyle/>
          <a:p>
            <a:r>
              <a:rPr lang="es-MX"/>
              <a:t>No obstante, Cuando se tiene: </a:t>
            </a:r>
          </a:p>
          <a:p>
            <a:r>
              <a:rPr lang="es-MX"/>
              <a:t>•Tramo con Meta quinquenal incumplida al final del quinquenio </a:t>
            </a:r>
          </a:p>
          <a:p>
            <a:r>
              <a:rPr lang="es-MX"/>
              <a:t>•Meta de carga individual o grupal cumplida al final del quinquenio</a:t>
            </a:r>
          </a:p>
          <a:p>
            <a:r>
              <a:rPr lang="es-MX"/>
              <a:t>•Cumple con nueva carga anual establecida en el cronograma para el primer año Se aplica Factor Regional = 1.00</a:t>
            </a:r>
            <a:endParaRPr lang="es-CO"/>
          </a:p>
        </p:txBody>
      </p:sp>
      <p:pic>
        <p:nvPicPr>
          <p:cNvPr id="9" name="Imagen 8">
            <a:extLst>
              <a:ext uri="{FF2B5EF4-FFF2-40B4-BE49-F238E27FC236}">
                <a16:creationId xmlns:a16="http://schemas.microsoft.com/office/drawing/2014/main" id="{7DBA73BF-05C8-4996-9344-9D28985051D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4091106012"/>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5" name="9 CuadroTexto">
            <a:extLst>
              <a:ext uri="{FF2B5EF4-FFF2-40B4-BE49-F238E27FC236}">
                <a16:creationId xmlns:a16="http://schemas.microsoft.com/office/drawing/2014/main" id="{F98A7C4F-00BC-4A00-8AB5-ADB021CC14EF}"/>
              </a:ext>
            </a:extLst>
          </p:cNvPr>
          <p:cNvSpPr txBox="1">
            <a:spLocks noChangeArrowheads="1"/>
          </p:cNvSpPr>
          <p:nvPr/>
        </p:nvSpPr>
        <p:spPr bwMode="auto">
          <a:xfrm>
            <a:off x="547865" y="1248819"/>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VALOR, APLICACIÓN Y AJUSTE DEL FACTOR REGIONAL (Art. 2.2.9.7.4.4)</a:t>
            </a:r>
            <a:endParaRPr lang="es-CO" sz="2800" b="1"/>
          </a:p>
        </p:txBody>
      </p:sp>
      <p:sp>
        <p:nvSpPr>
          <p:cNvPr id="16" name="9 CuadroTexto">
            <a:extLst>
              <a:ext uri="{FF2B5EF4-FFF2-40B4-BE49-F238E27FC236}">
                <a16:creationId xmlns:a16="http://schemas.microsoft.com/office/drawing/2014/main" id="{93BF699A-91B0-465C-8741-1CB0A454F23F}"/>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sp>
        <p:nvSpPr>
          <p:cNvPr id="13" name="Rectángulo 12">
            <a:extLst>
              <a:ext uri="{FF2B5EF4-FFF2-40B4-BE49-F238E27FC236}">
                <a16:creationId xmlns:a16="http://schemas.microsoft.com/office/drawing/2014/main" id="{DC57639C-D73C-4AAE-9410-C62D65A7B4E9}"/>
              </a:ext>
            </a:extLst>
          </p:cNvPr>
          <p:cNvSpPr/>
          <p:nvPr/>
        </p:nvSpPr>
        <p:spPr>
          <a:xfrm>
            <a:off x="3287842" y="1966500"/>
            <a:ext cx="6096000" cy="2031325"/>
          </a:xfrm>
          <a:prstGeom prst="rect">
            <a:avLst/>
          </a:prstGeom>
        </p:spPr>
        <p:txBody>
          <a:bodyPr>
            <a:spAutoFit/>
          </a:bodyPr>
          <a:lstStyle/>
          <a:p>
            <a:pPr algn="just"/>
            <a:r>
              <a:rPr lang="es-MX" b="1"/>
              <a:t>No cumple indicador de número de vertimientos puntuales eliminados </a:t>
            </a:r>
          </a:p>
          <a:p>
            <a:pPr algn="just"/>
            <a:endParaRPr lang="es-MX" b="1"/>
          </a:p>
          <a:p>
            <a:pPr algn="just"/>
            <a:r>
              <a:rPr lang="es-MX"/>
              <a:t>Se aplica FR con incremento de 0,5 por cada año de incumplimiento </a:t>
            </a:r>
          </a:p>
          <a:p>
            <a:pPr algn="just"/>
            <a:endParaRPr lang="es-MX" b="1"/>
          </a:p>
          <a:p>
            <a:pPr algn="just"/>
            <a:r>
              <a:rPr lang="es-MX" b="1"/>
              <a:t>Cuando Incumple meta del tramo; Incumple meta individual en carga; Incumple indicador de número de vertimientos puntuales eliminados.</a:t>
            </a:r>
          </a:p>
          <a:p>
            <a:pPr algn="just"/>
            <a:r>
              <a:rPr lang="es-MX"/>
              <a:t> </a:t>
            </a:r>
          </a:p>
          <a:p>
            <a:pPr algn="just"/>
            <a:r>
              <a:rPr lang="es-MX"/>
              <a:t>Sólo se aplica FR por carga</a:t>
            </a:r>
            <a:endParaRPr lang="es-CO"/>
          </a:p>
        </p:txBody>
      </p:sp>
      <p:grpSp>
        <p:nvGrpSpPr>
          <p:cNvPr id="18" name="Grupo 17">
            <a:extLst>
              <a:ext uri="{FF2B5EF4-FFF2-40B4-BE49-F238E27FC236}">
                <a16:creationId xmlns:a16="http://schemas.microsoft.com/office/drawing/2014/main" id="{29DF47C9-2D45-437F-BDE9-5A16BD870C22}"/>
              </a:ext>
            </a:extLst>
          </p:cNvPr>
          <p:cNvGrpSpPr/>
          <p:nvPr/>
        </p:nvGrpSpPr>
        <p:grpSpPr>
          <a:xfrm>
            <a:off x="0" y="2289986"/>
            <a:ext cx="3117954" cy="830997"/>
            <a:chOff x="1898" y="0"/>
            <a:chExt cx="3885317" cy="830997"/>
          </a:xfrm>
          <a:scene3d>
            <a:camera prst="orthographicFront"/>
            <a:lightRig rig="flat" dir="t"/>
          </a:scene3d>
        </p:grpSpPr>
        <p:sp>
          <p:nvSpPr>
            <p:cNvPr id="19" name="Flecha: pentágono 18">
              <a:extLst>
                <a:ext uri="{FF2B5EF4-FFF2-40B4-BE49-F238E27FC236}">
                  <a16:creationId xmlns:a16="http://schemas.microsoft.com/office/drawing/2014/main" id="{1BFBE980-25A6-4121-9882-0BE316AC9880}"/>
                </a:ext>
              </a:extLst>
            </p:cNvPr>
            <p:cNvSpPr/>
            <p:nvPr/>
          </p:nvSpPr>
          <p:spPr>
            <a:xfrm>
              <a:off x="1898" y="0"/>
              <a:ext cx="3885317" cy="830997"/>
            </a:xfrm>
            <a:prstGeom prst="homePlat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s-CO"/>
            </a:p>
          </p:txBody>
        </p:sp>
        <p:sp>
          <p:nvSpPr>
            <p:cNvPr id="20" name="Flecha: pentágono 4">
              <a:extLst>
                <a:ext uri="{FF2B5EF4-FFF2-40B4-BE49-F238E27FC236}">
                  <a16:creationId xmlns:a16="http://schemas.microsoft.com/office/drawing/2014/main" id="{76978CF7-CA65-4B8A-BA34-4A08EE0CED7D}"/>
                </a:ext>
              </a:extLst>
            </p:cNvPr>
            <p:cNvSpPr txBox="1"/>
            <p:nvPr/>
          </p:nvSpPr>
          <p:spPr>
            <a:xfrm>
              <a:off x="1898" y="0"/>
              <a:ext cx="3677568" cy="830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6012" tIns="48006" rIns="24003" bIns="48006" numCol="1" spcCol="1270" anchor="ctr" anchorCtr="0">
              <a:noAutofit/>
            </a:bodyPr>
            <a:lstStyle/>
            <a:p>
              <a:pPr algn="ctr"/>
              <a:r>
                <a:rPr lang="es-MX" sz="1800" b="1"/>
                <a:t>PRESTADOR DE SERVICIO E.P.S</a:t>
              </a:r>
              <a:endParaRPr lang="es-MX" sz="1800"/>
            </a:p>
          </p:txBody>
        </p:sp>
      </p:grpSp>
      <p:graphicFrame>
        <p:nvGraphicFramePr>
          <p:cNvPr id="17" name="Tabla 16">
            <a:extLst>
              <a:ext uri="{FF2B5EF4-FFF2-40B4-BE49-F238E27FC236}">
                <a16:creationId xmlns:a16="http://schemas.microsoft.com/office/drawing/2014/main" id="{233002A5-D8C2-4049-A282-5565FEEF2593}"/>
              </a:ext>
            </a:extLst>
          </p:cNvPr>
          <p:cNvGraphicFramePr>
            <a:graphicFrameLocks noGrp="1"/>
          </p:cNvGraphicFramePr>
          <p:nvPr>
            <p:extLst>
              <p:ext uri="{D42A27DB-BD31-4B8C-83A1-F6EECF244321}">
                <p14:modId xmlns:p14="http://schemas.microsoft.com/office/powerpoint/2010/main" val="1468433049"/>
              </p:ext>
            </p:extLst>
          </p:nvPr>
        </p:nvGraphicFramePr>
        <p:xfrm>
          <a:off x="2951236" y="4127365"/>
          <a:ext cx="6096000" cy="2138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24954775"/>
                    </a:ext>
                  </a:extLst>
                </a:gridCol>
                <a:gridCol w="2032000">
                  <a:extLst>
                    <a:ext uri="{9D8B030D-6E8A-4147-A177-3AD203B41FA5}">
                      <a16:colId xmlns:a16="http://schemas.microsoft.com/office/drawing/2014/main" val="3802069796"/>
                    </a:ext>
                  </a:extLst>
                </a:gridCol>
                <a:gridCol w="2032000">
                  <a:extLst>
                    <a:ext uri="{9D8B030D-6E8A-4147-A177-3AD203B41FA5}">
                      <a16:colId xmlns:a16="http://schemas.microsoft.com/office/drawing/2014/main" val="3692345472"/>
                    </a:ext>
                  </a:extLst>
                </a:gridCol>
              </a:tblGrid>
              <a:tr h="370840">
                <a:tc>
                  <a:txBody>
                    <a:bodyPr vert="horz" wrap="square"/>
                    <a:lstStyle/>
                    <a:p>
                      <a:pPr algn="ctr"/>
                      <a:r>
                        <a:rPr lang="es-MX"/>
                        <a:t>Cumple con Cm individual (carga)</a:t>
                      </a:r>
                      <a:endParaRPr lang="es-CO"/>
                    </a:p>
                  </a:txBody>
                  <a:tcPr/>
                </a:tc>
                <a:tc>
                  <a:txBody>
                    <a:bodyPr vert="horz" wrap="square"/>
                    <a:lstStyle/>
                    <a:p>
                      <a:pPr algn="ctr"/>
                      <a:r>
                        <a:rPr lang="es-MX"/>
                        <a:t>Cumple con N° Vertimientos a eliminar</a:t>
                      </a:r>
                      <a:endParaRPr lang="es-CO"/>
                    </a:p>
                  </a:txBody>
                  <a:tcPr/>
                </a:tc>
                <a:tc>
                  <a:txBody>
                    <a:bodyPr vert="horz" wrap="square"/>
                    <a:lstStyle/>
                    <a:p>
                      <a:pPr algn="ctr"/>
                      <a:r>
                        <a:rPr lang="es-CO"/>
                        <a:t>FR a aplicar</a:t>
                      </a:r>
                    </a:p>
                  </a:txBody>
                  <a:tcPr/>
                </a:tc>
                <a:extLst>
                  <a:ext uri="{0D108BD9-81ED-4DB2-BD59-A6C34878D82A}">
                    <a16:rowId xmlns:a16="http://schemas.microsoft.com/office/drawing/2014/main" val="3591806748"/>
                  </a:ext>
                </a:extLst>
              </a:tr>
              <a:tr h="370840">
                <a:tc>
                  <a:txBody>
                    <a:bodyPr vert="horz" wrap="square"/>
                    <a:lstStyle/>
                    <a:p>
                      <a:pPr algn="ctr"/>
                      <a:r>
                        <a:rPr lang="es-CO"/>
                        <a:t>SI</a:t>
                      </a:r>
                    </a:p>
                  </a:txBody>
                  <a:tcPr/>
                </a:tc>
                <a:tc>
                  <a:txBody>
                    <a:bodyPr vert="horz" wrap="square"/>
                    <a:lstStyle/>
                    <a:p>
                      <a:pPr algn="ctr"/>
                      <a:r>
                        <a:rPr lang="es-CO"/>
                        <a:t>SI</a:t>
                      </a:r>
                    </a:p>
                  </a:txBody>
                  <a:tcPr/>
                </a:tc>
                <a:tc>
                  <a:txBody>
                    <a:bodyPr vert="horz" wrap="square"/>
                    <a:lstStyle/>
                    <a:p>
                      <a:pPr algn="ctr"/>
                      <a:r>
                        <a:rPr lang="es-CO"/>
                        <a:t>FR año anterior</a:t>
                      </a:r>
                    </a:p>
                  </a:txBody>
                  <a:tcPr/>
                </a:tc>
                <a:extLst>
                  <a:ext uri="{0D108BD9-81ED-4DB2-BD59-A6C34878D82A}">
                    <a16:rowId xmlns:a16="http://schemas.microsoft.com/office/drawing/2014/main" val="1437562922"/>
                  </a:ext>
                </a:extLst>
              </a:tr>
              <a:tr h="370840">
                <a:tc>
                  <a:txBody>
                    <a:bodyPr vert="horz" wrap="square"/>
                    <a:lstStyle/>
                    <a:p>
                      <a:pPr algn="ctr"/>
                      <a:r>
                        <a:rPr lang="es-CO">
                          <a:solidFill>
                            <a:srgbClr val="FF0000"/>
                          </a:solidFill>
                        </a:rPr>
                        <a:t>SI</a:t>
                      </a:r>
                    </a:p>
                  </a:txBody>
                  <a:tcPr/>
                </a:tc>
                <a:tc>
                  <a:txBody>
                    <a:bodyPr vert="horz" wrap="square"/>
                    <a:lstStyle/>
                    <a:p>
                      <a:pPr algn="ctr"/>
                      <a:r>
                        <a:rPr lang="es-CO">
                          <a:solidFill>
                            <a:srgbClr val="FF0000"/>
                          </a:solidFill>
                        </a:rPr>
                        <a:t>NO</a:t>
                      </a:r>
                    </a:p>
                  </a:txBody>
                  <a:tcPr/>
                </a:tc>
                <a:tc>
                  <a:txBody>
                    <a:bodyPr vert="horz" wrap="square"/>
                    <a:lstStyle/>
                    <a:p>
                      <a:pPr algn="ctr"/>
                      <a:r>
                        <a:rPr lang="es-MX">
                          <a:solidFill>
                            <a:srgbClr val="FF0000"/>
                          </a:solidFill>
                        </a:rPr>
                        <a:t>Incremento de 0,50 en FR</a:t>
                      </a:r>
                      <a:endParaRPr lang="es-CO">
                        <a:solidFill>
                          <a:srgbClr val="FF0000"/>
                        </a:solidFill>
                      </a:endParaRPr>
                    </a:p>
                  </a:txBody>
                  <a:tcPr/>
                </a:tc>
                <a:extLst>
                  <a:ext uri="{0D108BD9-81ED-4DB2-BD59-A6C34878D82A}">
                    <a16:rowId xmlns:a16="http://schemas.microsoft.com/office/drawing/2014/main" val="2121548395"/>
                  </a:ext>
                </a:extLst>
              </a:tr>
              <a:tr h="370840">
                <a:tc>
                  <a:txBody>
                    <a:bodyPr vert="horz" wrap="square"/>
                    <a:lstStyle/>
                    <a:p>
                      <a:pPr algn="ctr"/>
                      <a:r>
                        <a:rPr lang="es-CO"/>
                        <a:t>NO</a:t>
                      </a:r>
                    </a:p>
                  </a:txBody>
                  <a:tcPr/>
                </a:tc>
                <a:tc>
                  <a:txBody>
                    <a:bodyPr vert="horz" wrap="square"/>
                    <a:lstStyle/>
                    <a:p>
                      <a:pPr algn="ctr"/>
                      <a:r>
                        <a:rPr lang="es-CO"/>
                        <a:t>NO</a:t>
                      </a:r>
                    </a:p>
                  </a:txBody>
                  <a:tcPr/>
                </a:tc>
                <a:tc>
                  <a:txBody>
                    <a:bodyPr vert="horz" wrap="square"/>
                    <a:lstStyle/>
                    <a:p>
                      <a:pPr algn="ctr"/>
                      <a:r>
                        <a:rPr lang="es-MX"/>
                        <a:t>FR por carga del Tramo para ese año</a:t>
                      </a:r>
                      <a:endParaRPr lang="es-CO"/>
                    </a:p>
                  </a:txBody>
                  <a:tcPr/>
                </a:tc>
                <a:extLst>
                  <a:ext uri="{0D108BD9-81ED-4DB2-BD59-A6C34878D82A}">
                    <a16:rowId xmlns:a16="http://schemas.microsoft.com/office/drawing/2014/main" val="1324580968"/>
                  </a:ext>
                </a:extLst>
              </a:tr>
            </a:tbl>
          </a:graphicData>
        </a:graphic>
      </p:graphicFrame>
      <p:pic>
        <p:nvPicPr>
          <p:cNvPr id="22" name="Imagen 21">
            <a:extLst>
              <a:ext uri="{FF2B5EF4-FFF2-40B4-BE49-F238E27FC236}">
                <a16:creationId xmlns:a16="http://schemas.microsoft.com/office/drawing/2014/main" id="{13869782-C78C-4E86-B135-6AC57C8C62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1295835991"/>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6" name="9 CuadroTexto">
            <a:extLst>
              <a:ext uri="{FF2B5EF4-FFF2-40B4-BE49-F238E27FC236}">
                <a16:creationId xmlns:a16="http://schemas.microsoft.com/office/drawing/2014/main" id="{93BF699A-91B0-465C-8741-1CB0A454F23F}"/>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pic>
        <p:nvPicPr>
          <p:cNvPr id="22" name="Imagen 21">
            <a:extLst>
              <a:ext uri="{FF2B5EF4-FFF2-40B4-BE49-F238E27FC236}">
                <a16:creationId xmlns:a16="http://schemas.microsoft.com/office/drawing/2014/main" id="{13869782-C78C-4E86-B135-6AC57C8C62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pic>
        <p:nvPicPr>
          <p:cNvPr id="2" name="Imagen 1">
            <a:extLst>
              <a:ext uri="{FF2B5EF4-FFF2-40B4-BE49-F238E27FC236}">
                <a16:creationId xmlns:a16="http://schemas.microsoft.com/office/drawing/2014/main" id="{9F936B21-9737-4826-B24F-331EC4C76C43}"/>
              </a:ext>
            </a:extLst>
          </p:cNvPr>
          <p:cNvPicPr>
            <a:picLocks noChangeAspect="1"/>
          </p:cNvPicPr>
          <p:nvPr/>
        </p:nvPicPr>
        <p:blipFill>
          <a:blip r:embed="rId6"/>
          <a:stretch>
            <a:fillRect/>
          </a:stretch>
        </p:blipFill>
        <p:spPr>
          <a:xfrm>
            <a:off x="2623930" y="1702565"/>
            <a:ext cx="8309113" cy="4461399"/>
          </a:xfrm>
          <a:prstGeom prst="rect">
            <a:avLst/>
          </a:prstGeom>
        </p:spPr>
      </p:pic>
    </p:spTree>
    <p:extLst>
      <p:ext uri="{BB962C8B-B14F-4D97-AF65-F5344CB8AC3E}">
        <p14:creationId xmlns:p14="http://schemas.microsoft.com/office/powerpoint/2010/main" val="287036059"/>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142194" y="20687"/>
            <a:ext cx="12192000" cy="1054359"/>
          </a:xfrm>
          <a:prstGeom prst="rect">
            <a:avLst/>
          </a:prstGeom>
          <a:noFill/>
          <a:ln>
            <a:noFill/>
          </a:ln>
        </p:spPr>
      </p:pic>
      <p:sp>
        <p:nvSpPr>
          <p:cNvPr id="16" name="9 CuadroTexto">
            <a:extLst>
              <a:ext uri="{FF2B5EF4-FFF2-40B4-BE49-F238E27FC236}">
                <a16:creationId xmlns:a16="http://schemas.microsoft.com/office/drawing/2014/main" id="{93BF699A-91B0-465C-8741-1CB0A454F23F}"/>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pic>
        <p:nvPicPr>
          <p:cNvPr id="22" name="Imagen 21">
            <a:extLst>
              <a:ext uri="{FF2B5EF4-FFF2-40B4-BE49-F238E27FC236}">
                <a16:creationId xmlns:a16="http://schemas.microsoft.com/office/drawing/2014/main" id="{13869782-C78C-4E86-B135-6AC57C8C62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pic>
        <p:nvPicPr>
          <p:cNvPr id="6" name="Picture 2">
            <a:extLst>
              <a:ext uri="{FF2B5EF4-FFF2-40B4-BE49-F238E27FC236}">
                <a16:creationId xmlns:a16="http://schemas.microsoft.com/office/drawing/2014/main" id="{94C40391-B413-4892-B516-73876103F76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6423" y="1491680"/>
            <a:ext cx="8975834" cy="407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002361"/>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6" name="9 CuadroTexto">
            <a:extLst>
              <a:ext uri="{FF2B5EF4-FFF2-40B4-BE49-F238E27FC236}">
                <a16:creationId xmlns:a16="http://schemas.microsoft.com/office/drawing/2014/main" id="{93BF699A-91B0-465C-8741-1CB0A454F23F}"/>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CALCULO DE LA TARIFA</a:t>
            </a:r>
            <a:endParaRPr lang="es-CO" sz="2400" b="1"/>
          </a:p>
        </p:txBody>
      </p:sp>
      <p:pic>
        <p:nvPicPr>
          <p:cNvPr id="22" name="Imagen 21">
            <a:extLst>
              <a:ext uri="{FF2B5EF4-FFF2-40B4-BE49-F238E27FC236}">
                <a16:creationId xmlns:a16="http://schemas.microsoft.com/office/drawing/2014/main" id="{13869782-C78C-4E86-B135-6AC57C8C62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pic>
        <p:nvPicPr>
          <p:cNvPr id="7" name="Picture 3">
            <a:extLst>
              <a:ext uri="{FF2B5EF4-FFF2-40B4-BE49-F238E27FC236}">
                <a16:creationId xmlns:a16="http://schemas.microsoft.com/office/drawing/2014/main" id="{B4CA7D1D-4481-42DC-A3AD-B93DAB1D292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44475" y="1452451"/>
            <a:ext cx="8868330" cy="39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038157"/>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5" name="9 CuadroTexto">
            <a:extLst>
              <a:ext uri="{FF2B5EF4-FFF2-40B4-BE49-F238E27FC236}">
                <a16:creationId xmlns:a16="http://schemas.microsoft.com/office/drawing/2014/main" id="{F98A7C4F-00BC-4A00-8AB5-ADB021CC14EF}"/>
              </a:ext>
            </a:extLst>
          </p:cNvPr>
          <p:cNvSpPr txBox="1">
            <a:spLocks noChangeArrowheads="1"/>
          </p:cNvSpPr>
          <p:nvPr/>
        </p:nvSpPr>
        <p:spPr bwMode="auto">
          <a:xfrm>
            <a:off x="439711" y="1065231"/>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CÁLCULO DEL MONTO A PAGAR</a:t>
            </a:r>
            <a:endParaRPr lang="es-CO" sz="2800" b="1"/>
          </a:p>
        </p:txBody>
      </p:sp>
      <p:sp>
        <p:nvSpPr>
          <p:cNvPr id="16" name="9 CuadroTexto">
            <a:extLst>
              <a:ext uri="{FF2B5EF4-FFF2-40B4-BE49-F238E27FC236}">
                <a16:creationId xmlns:a16="http://schemas.microsoft.com/office/drawing/2014/main" id="{93BF699A-91B0-465C-8741-1CB0A454F23F}"/>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MONTO DE RECAUDO</a:t>
            </a:r>
            <a:endParaRPr lang="es-CO" sz="2400" b="1"/>
          </a:p>
        </p:txBody>
      </p:sp>
      <p:grpSp>
        <p:nvGrpSpPr>
          <p:cNvPr id="18" name="Grupo 17">
            <a:extLst>
              <a:ext uri="{FF2B5EF4-FFF2-40B4-BE49-F238E27FC236}">
                <a16:creationId xmlns:a16="http://schemas.microsoft.com/office/drawing/2014/main" id="{29DF47C9-2D45-437F-BDE9-5A16BD870C22}"/>
              </a:ext>
            </a:extLst>
          </p:cNvPr>
          <p:cNvGrpSpPr/>
          <p:nvPr/>
        </p:nvGrpSpPr>
        <p:grpSpPr>
          <a:xfrm>
            <a:off x="0" y="3337829"/>
            <a:ext cx="3117954" cy="830997"/>
            <a:chOff x="1898" y="0"/>
            <a:chExt cx="3885317" cy="830997"/>
          </a:xfrm>
          <a:scene3d>
            <a:camera prst="orthographicFront"/>
            <a:lightRig rig="flat" dir="t"/>
          </a:scene3d>
        </p:grpSpPr>
        <p:sp>
          <p:nvSpPr>
            <p:cNvPr id="19" name="Flecha: pentágono 18">
              <a:extLst>
                <a:ext uri="{FF2B5EF4-FFF2-40B4-BE49-F238E27FC236}">
                  <a16:creationId xmlns:a16="http://schemas.microsoft.com/office/drawing/2014/main" id="{1BFBE980-25A6-4121-9882-0BE316AC9880}"/>
                </a:ext>
              </a:extLst>
            </p:cNvPr>
            <p:cNvSpPr/>
            <p:nvPr/>
          </p:nvSpPr>
          <p:spPr>
            <a:xfrm>
              <a:off x="1898" y="0"/>
              <a:ext cx="3885317" cy="830997"/>
            </a:xfrm>
            <a:prstGeom prst="homePlat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s-CO"/>
            </a:p>
          </p:txBody>
        </p:sp>
        <p:sp>
          <p:nvSpPr>
            <p:cNvPr id="20" name="Flecha: pentágono 4">
              <a:extLst>
                <a:ext uri="{FF2B5EF4-FFF2-40B4-BE49-F238E27FC236}">
                  <a16:creationId xmlns:a16="http://schemas.microsoft.com/office/drawing/2014/main" id="{76978CF7-CA65-4B8A-BA34-4A08EE0CED7D}"/>
                </a:ext>
              </a:extLst>
            </p:cNvPr>
            <p:cNvSpPr txBox="1">
              <a:spLocks noRot="1" noChangeAspect="1" noMove="1" noResize="1" noEditPoints="1" noAdjustHandles="1" noChangeArrowheads="1" noChangeShapeType="1" noTextEdit="1"/>
            </p:cNvSpPr>
            <p:nvPr/>
          </p:nvSpPr>
          <p:spPr>
            <a:xfrm>
              <a:off x="1898" y="0"/>
              <a:ext cx="3677568" cy="830997"/>
            </a:xfrm>
            <a:prstGeom prst="rect">
              <a:avLst/>
            </a:prstGeom>
            <a:blipFill>
              <a:blip r:embed="rId4"/>
              <a:stretch>
                <a:fillRect t="-10638" b="-39007"/>
              </a:stretch>
            </a:blipFill>
          </p:spPr>
          <p:txBody>
            <a:bodyPr/>
            <a:lstStyle/>
            <a:p>
              <a:r>
                <a:rPr lang="es-CO">
                  <a:noFill/>
                </a:rPr>
                <a:t> </a:t>
              </a:r>
            </a:p>
          </p:txBody>
        </p:sp>
      </p:grpSp>
      <p:sp>
        <p:nvSpPr>
          <p:cNvPr id="10" name="Rectángulo 9">
            <a:extLst>
              <a:ext uri="{FF2B5EF4-FFF2-40B4-BE49-F238E27FC236}">
                <a16:creationId xmlns:a16="http://schemas.microsoft.com/office/drawing/2014/main" id="{FB441982-EA1D-476E-B39C-E83A283A9BBD}"/>
              </a:ext>
            </a:extLst>
          </p:cNvPr>
          <p:cNvSpPr/>
          <p:nvPr/>
        </p:nvSpPr>
        <p:spPr>
          <a:xfrm>
            <a:off x="1963711" y="1602503"/>
            <a:ext cx="7585023" cy="1054135"/>
          </a:xfrm>
          <a:prstGeom prst="rect">
            <a:avLst/>
          </a:prstGeom>
        </p:spPr>
        <p:txBody>
          <a:bodyPr wrap="square">
            <a:spAutoFit/>
          </a:bodyPr>
          <a:lstStyle/>
          <a:p>
            <a:pPr algn="just">
              <a:lnSpc>
                <a:spcPct val="114000"/>
              </a:lnSpc>
              <a:spcBef>
                <a:spcPts val="600"/>
              </a:spcBef>
              <a:spcAft>
                <a:spcPts val="600"/>
              </a:spcAft>
            </a:pPr>
            <a:r>
              <a:rPr lang="es-CO" b="1">
                <a:latin typeface="Arial" panose="020b0604020202020204" pitchFamily="34" charset="0"/>
                <a:cs typeface="Arial" panose="020b0604020202020204" pitchFamily="34" charset="0"/>
              </a:rPr>
              <a:t>La autoridad ambiental competente cobrará la tarifa de la tasa retributiva evaluando </a:t>
            </a:r>
            <a:r>
              <a:rPr lang="es-CO" b="1" u="sng">
                <a:solidFill>
                  <a:srgbClr val="00B050"/>
                </a:solidFill>
                <a:latin typeface="Arial" panose="020b0604020202020204" pitchFamily="34" charset="0"/>
                <a:cs typeface="Arial" panose="020b0604020202020204" pitchFamily="34" charset="0"/>
              </a:rPr>
              <a:t>anualmente</a:t>
            </a:r>
            <a:r>
              <a:rPr lang="es-CO" b="1">
                <a:latin typeface="Arial" panose="020b0604020202020204" pitchFamily="34" charset="0"/>
                <a:cs typeface="Arial" panose="020b0604020202020204" pitchFamily="34" charset="0"/>
              </a:rPr>
              <a:t> a partir de finalizado el primer año, el cumplimiento de la meta global del cuerpo de agua o tramo del mismo, así como las metas individuales y grupales, de acuerdo con lo establecido en el </a:t>
            </a:r>
            <a:r>
              <a:rPr lang="es-CO" b="1">
                <a:solidFill>
                  <a:srgbClr val="00B050"/>
                </a:solidFill>
                <a:latin typeface="Arial" panose="020b0604020202020204" pitchFamily="34" charset="0"/>
                <a:cs typeface="Arial" panose="020b0604020202020204" pitchFamily="34" charset="0"/>
              </a:rPr>
              <a:t>ARTÍCULO 17</a:t>
            </a:r>
            <a:r>
              <a:rPr lang="es-CO" b="1">
                <a:latin typeface="Arial" panose="020b0604020202020204" pitchFamily="34" charset="0"/>
                <a:cs typeface="Arial" panose="020b0604020202020204" pitchFamily="34" charset="0"/>
              </a:rPr>
              <a:t>.</a:t>
            </a:r>
          </a:p>
        </p:txBody>
      </p:sp>
      <p:sp>
        <p:nvSpPr>
          <p:cNvPr id="11" name="Rectángulo 10">
            <a:extLst>
              <a:ext uri="{FF2B5EF4-FFF2-40B4-BE49-F238E27FC236}">
                <a16:creationId xmlns:a16="http://schemas.microsoft.com/office/drawing/2014/main" id="{C5F05A4A-638A-4E9C-BE5A-019B4AFAD563}"/>
              </a:ext>
            </a:extLst>
          </p:cNvPr>
          <p:cNvSpPr/>
          <p:nvPr/>
        </p:nvSpPr>
        <p:spPr>
          <a:xfrm>
            <a:off x="3452734" y="2866978"/>
            <a:ext cx="6096000" cy="2159694"/>
          </a:xfrm>
          <a:prstGeom prst="rect">
            <a:avLst/>
          </a:prstGeom>
        </p:spPr>
        <p:txBody>
          <a:bodyPr>
            <a:spAutoFit/>
          </a:bodyPr>
          <a:lstStyle/>
          <a:p>
            <a:pPr marL="633413" indent="-633413" algn="just">
              <a:lnSpc>
                <a:spcPct val="114000"/>
              </a:lnSpc>
              <a:spcBef>
                <a:spcPts val="600"/>
              </a:spcBef>
              <a:spcAft>
                <a:spcPts val="600"/>
              </a:spcAft>
            </a:pPr>
            <a:r>
              <a:rPr lang="es-CO" b="1">
                <a:latin typeface="+mj-lt"/>
                <a:cs typeface="Arial" panose="020b0604020202020204" pitchFamily="34" charset="0"/>
              </a:rPr>
              <a:t>MP=</a:t>
            </a:r>
            <a:r>
              <a:rPr lang="es-CO">
                <a:latin typeface="+mj-lt"/>
                <a:cs typeface="Arial" panose="020b0604020202020204" pitchFamily="34" charset="0"/>
              </a:rPr>
              <a:t>	Total Monto a Pagar.</a:t>
            </a:r>
          </a:p>
          <a:p>
            <a:pPr marL="633413" indent="-633413" algn="just">
              <a:lnSpc>
                <a:spcPct val="114000"/>
              </a:lnSpc>
              <a:spcBef>
                <a:spcPts val="600"/>
              </a:spcBef>
              <a:spcAft>
                <a:spcPts val="600"/>
              </a:spcAft>
            </a:pPr>
            <a:r>
              <a:rPr lang="es-CO" b="1" err="1">
                <a:latin typeface="+mj-lt"/>
                <a:cs typeface="Arial" panose="020b0604020202020204" pitchFamily="34" charset="0"/>
              </a:rPr>
              <a:t>Tmi=</a:t>
            </a:r>
            <a:r>
              <a:rPr lang="es-CO">
                <a:latin typeface="+mj-lt"/>
                <a:cs typeface="Arial" panose="020b0604020202020204" pitchFamily="34" charset="0"/>
              </a:rPr>
              <a:t>	Tarifa mínima del parámetro i.</a:t>
            </a:r>
          </a:p>
          <a:p>
            <a:pPr marL="633413" indent="-633413" algn="just">
              <a:lnSpc>
                <a:spcPct val="114000"/>
              </a:lnSpc>
              <a:spcBef>
                <a:spcPts val="600"/>
              </a:spcBef>
              <a:spcAft>
                <a:spcPts val="600"/>
              </a:spcAft>
            </a:pPr>
            <a:r>
              <a:rPr lang="es-CO" b="1" err="1">
                <a:latin typeface="+mj-lt"/>
                <a:cs typeface="Arial" panose="020b0604020202020204" pitchFamily="34" charset="0"/>
              </a:rPr>
              <a:t>Fri=</a:t>
            </a:r>
            <a:r>
              <a:rPr lang="es-CO">
                <a:latin typeface="+mj-lt"/>
                <a:cs typeface="Arial" panose="020b0604020202020204" pitchFamily="34" charset="0"/>
              </a:rPr>
              <a:t>	Factor regional del parámetro i aplicado al 	usuario.</a:t>
            </a:r>
          </a:p>
          <a:p>
            <a:pPr marL="633413" indent="-633413" algn="just">
              <a:lnSpc>
                <a:spcPct val="114000"/>
              </a:lnSpc>
              <a:spcBef>
                <a:spcPts val="600"/>
              </a:spcBef>
              <a:spcAft>
                <a:spcPts val="600"/>
              </a:spcAft>
            </a:pPr>
            <a:r>
              <a:rPr lang="es-CO" b="1">
                <a:latin typeface="+mj-lt"/>
                <a:cs typeface="Arial" panose="020b0604020202020204" pitchFamily="34" charset="0"/>
              </a:rPr>
              <a:t>C</a:t>
            </a:r>
            <a:r>
              <a:rPr lang="es-CO" sz="1200" b="1">
                <a:latin typeface="+mj-lt"/>
                <a:cs typeface="Arial" panose="020b0604020202020204" pitchFamily="34" charset="0"/>
              </a:rPr>
              <a:t>i</a:t>
            </a:r>
            <a:r>
              <a:rPr lang="es-CO" b="1">
                <a:latin typeface="+mj-lt"/>
                <a:cs typeface="Arial" panose="020b0604020202020204" pitchFamily="34" charset="0"/>
              </a:rPr>
              <a:t>=</a:t>
            </a:r>
            <a:r>
              <a:rPr lang="es-CO">
                <a:latin typeface="+mj-lt"/>
                <a:cs typeface="Arial" panose="020b0604020202020204" pitchFamily="34" charset="0"/>
              </a:rPr>
              <a:t>	Carga contaminante del parámetro i 	vertido durante el período de cobro.</a:t>
            </a:r>
          </a:p>
          <a:p>
            <a:pPr marL="633413" indent="-633413" algn="just">
              <a:lnSpc>
                <a:spcPct val="114000"/>
              </a:lnSpc>
              <a:spcBef>
                <a:spcPts val="600"/>
              </a:spcBef>
              <a:spcAft>
                <a:spcPts val="600"/>
              </a:spcAft>
            </a:pPr>
            <a:r>
              <a:rPr lang="es-CO" b="1">
                <a:latin typeface="+mj-lt"/>
                <a:cs typeface="Arial" panose="020b0604020202020204" pitchFamily="34" charset="0"/>
              </a:rPr>
              <a:t>n=</a:t>
            </a:r>
            <a:r>
              <a:rPr lang="es-CO">
                <a:latin typeface="+mj-lt"/>
                <a:cs typeface="Arial" panose="020b0604020202020204" pitchFamily="34" charset="0"/>
              </a:rPr>
              <a:t>	Total de parámetros sujetos de cobro.</a:t>
            </a:r>
          </a:p>
        </p:txBody>
      </p:sp>
      <p:sp>
        <p:nvSpPr>
          <p:cNvPr id="12" name="Rectángulo 11">
            <a:extLst>
              <a:ext uri="{FF2B5EF4-FFF2-40B4-BE49-F238E27FC236}">
                <a16:creationId xmlns:a16="http://schemas.microsoft.com/office/drawing/2014/main" id="{4F12D383-D1BB-43F4-924B-B7093FA2F2F3}"/>
              </a:ext>
            </a:extLst>
          </p:cNvPr>
          <p:cNvSpPr/>
          <p:nvPr/>
        </p:nvSpPr>
        <p:spPr>
          <a:xfrm>
            <a:off x="1963711" y="5179540"/>
            <a:ext cx="8368057" cy="1477328"/>
          </a:xfrm>
          <a:prstGeom prst="rect">
            <a:avLst/>
          </a:prstGeom>
        </p:spPr>
        <p:txBody>
          <a:bodyPr wrap="square">
            <a:spAutoFit/>
          </a:bodyPr>
          <a:lstStyle/>
          <a:p>
            <a:pPr algn="just"/>
            <a:r>
              <a:rPr lang="es-CO" b="1" u="sng">
                <a:solidFill>
                  <a:srgbClr val="000099"/>
                </a:solidFill>
                <a:latin typeface="+mj-lt"/>
                <a:cs typeface="Arial" panose="020b0604020202020204" pitchFamily="34" charset="0"/>
              </a:rPr>
              <a:t>PARÁGRAFO 1.</a:t>
            </a:r>
            <a:r>
              <a:rPr lang="es-CO" b="1">
                <a:solidFill>
                  <a:srgbClr val="000099"/>
                </a:solidFill>
                <a:latin typeface="+mj-lt"/>
                <a:cs typeface="Arial" panose="020b0604020202020204" pitchFamily="34" charset="0"/>
              </a:rPr>
              <a:t>  </a:t>
            </a:r>
            <a:r>
              <a:rPr lang="es-CO" b="1">
                <a:latin typeface="+mj-lt"/>
                <a:cs typeface="Arial" panose="020b0604020202020204" pitchFamily="34" charset="0"/>
              </a:rPr>
              <a:t>Monto a pagar considera:</a:t>
            </a:r>
          </a:p>
          <a:p>
            <a:pPr marL="342900" indent="-342900" algn="just">
              <a:spcBef>
                <a:spcPts val="600"/>
              </a:spcBef>
              <a:spcAft>
                <a:spcPts val="600"/>
              </a:spcAft>
              <a:buFont typeface="Arial" panose="020b0604020202020204" pitchFamily="34" charset="0"/>
              <a:buChar char="•"/>
            </a:pPr>
            <a:r>
              <a:rPr lang="es-CO">
                <a:latin typeface="+mj-lt"/>
                <a:cs typeface="Arial" panose="020b0604020202020204" pitchFamily="34" charset="0"/>
              </a:rPr>
              <a:t>Total de Cc de cada elemento vertido durante el periodo de cobro</a:t>
            </a:r>
          </a:p>
          <a:p>
            <a:pPr marL="342900" indent="-342900" algn="just">
              <a:spcBef>
                <a:spcPts val="600"/>
              </a:spcBef>
              <a:spcAft>
                <a:spcPts val="600"/>
              </a:spcAft>
              <a:buFont typeface="Arial" panose="020b0604020202020204" pitchFamily="34" charset="0"/>
              <a:buChar char="•"/>
            </a:pPr>
            <a:r>
              <a:rPr lang="es-CO">
                <a:latin typeface="+mj-lt"/>
                <a:cs typeface="Arial" panose="020b0604020202020204" pitchFamily="34" charset="0"/>
              </a:rPr>
              <a:t>Incluye la Cc causada por encima de los límites permisibles</a:t>
            </a:r>
          </a:p>
          <a:p>
            <a:pPr marL="800100" lvl="1" indent="-342900" algn="just">
              <a:buFont typeface="Arial" panose="020b0604020202020204" pitchFamily="34" charset="0"/>
              <a:buChar char="•"/>
            </a:pPr>
            <a:r>
              <a:rPr lang="es-CO" i="1">
                <a:latin typeface="+mj-lt"/>
                <a:cs typeface="Arial" panose="020b0604020202020204" pitchFamily="34" charset="0"/>
              </a:rPr>
              <a:t>No afecta sanciones correspondientes</a:t>
            </a:r>
          </a:p>
          <a:p>
            <a:pPr marL="800100" lvl="1" indent="-342900" algn="just">
              <a:buFont typeface="Arial" panose="020b0604020202020204" pitchFamily="34" charset="0"/>
              <a:buChar char="•"/>
            </a:pPr>
            <a:r>
              <a:rPr lang="es-CO" i="1">
                <a:latin typeface="+mj-lt"/>
                <a:cs typeface="Arial" panose="020b0604020202020204" pitchFamily="34" charset="0"/>
              </a:rPr>
              <a:t>No implica la legalización del respectivo vertimiento.</a:t>
            </a:r>
          </a:p>
        </p:txBody>
      </p:sp>
      <p:pic>
        <p:nvPicPr>
          <p:cNvPr id="14" name="Imagen 13">
            <a:extLst>
              <a:ext uri="{FF2B5EF4-FFF2-40B4-BE49-F238E27FC236}">
                <a16:creationId xmlns:a16="http://schemas.microsoft.com/office/drawing/2014/main" id="{27065815-C826-4EB6-BAB2-4A1AFA9B186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3037550345"/>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5" name="9 CuadroTexto">
            <a:extLst>
              <a:ext uri="{FF2B5EF4-FFF2-40B4-BE49-F238E27FC236}">
                <a16:creationId xmlns:a16="http://schemas.microsoft.com/office/drawing/2014/main" id="{F98A7C4F-00BC-4A00-8AB5-ADB021CC14EF}"/>
              </a:ext>
            </a:extLst>
          </p:cNvPr>
          <p:cNvSpPr txBox="1">
            <a:spLocks noChangeArrowheads="1"/>
          </p:cNvSpPr>
          <p:nvPr/>
        </p:nvSpPr>
        <p:spPr bwMode="auto">
          <a:xfrm>
            <a:off x="439711" y="1065231"/>
            <a:ext cx="110463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2400" b="1"/>
              <a:t>CÁLCULO DEL MONTO A PAGAR.. FACTURACIÓN PERÍODO INFERIOR AL ANUAL (parágrafo 2 artículo 2.2.9.7.5.1)</a:t>
            </a:r>
          </a:p>
        </p:txBody>
      </p:sp>
      <p:sp>
        <p:nvSpPr>
          <p:cNvPr id="16" name="9 CuadroTexto">
            <a:extLst>
              <a:ext uri="{FF2B5EF4-FFF2-40B4-BE49-F238E27FC236}">
                <a16:creationId xmlns:a16="http://schemas.microsoft.com/office/drawing/2014/main" id="{93BF699A-91B0-465C-8741-1CB0A454F23F}"/>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MONTO DE RECAUDO</a:t>
            </a:r>
            <a:endParaRPr lang="es-CO" sz="2400" b="1"/>
          </a:p>
        </p:txBody>
      </p:sp>
      <p:grpSp>
        <p:nvGrpSpPr>
          <p:cNvPr id="18" name="Grupo 17">
            <a:extLst>
              <a:ext uri="{FF2B5EF4-FFF2-40B4-BE49-F238E27FC236}">
                <a16:creationId xmlns:a16="http://schemas.microsoft.com/office/drawing/2014/main" id="{29DF47C9-2D45-437F-BDE9-5A16BD870C22}"/>
              </a:ext>
            </a:extLst>
          </p:cNvPr>
          <p:cNvGrpSpPr/>
          <p:nvPr/>
        </p:nvGrpSpPr>
        <p:grpSpPr>
          <a:xfrm>
            <a:off x="0" y="2337554"/>
            <a:ext cx="4347148" cy="830997"/>
            <a:chOff x="1898" y="0"/>
            <a:chExt cx="3885317" cy="830997"/>
          </a:xfrm>
          <a:scene3d>
            <a:camera prst="orthographicFront"/>
            <a:lightRig rig="flat" dir="t"/>
          </a:scene3d>
        </p:grpSpPr>
        <p:sp>
          <p:nvSpPr>
            <p:cNvPr id="19" name="Flecha: pentágono 18">
              <a:extLst>
                <a:ext uri="{FF2B5EF4-FFF2-40B4-BE49-F238E27FC236}">
                  <a16:creationId xmlns:a16="http://schemas.microsoft.com/office/drawing/2014/main" id="{1BFBE980-25A6-4121-9882-0BE316AC9880}"/>
                </a:ext>
              </a:extLst>
            </p:cNvPr>
            <p:cNvSpPr/>
            <p:nvPr/>
          </p:nvSpPr>
          <p:spPr>
            <a:xfrm>
              <a:off x="1898" y="0"/>
              <a:ext cx="3885317" cy="830997"/>
            </a:xfrm>
            <a:prstGeom prst="homePlat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s-CO"/>
            </a:p>
          </p:txBody>
        </p:sp>
        <p:sp>
          <p:nvSpPr>
            <p:cNvPr id="20" name="Flecha: pentágono 4">
              <a:extLst>
                <a:ext uri="{FF2B5EF4-FFF2-40B4-BE49-F238E27FC236}">
                  <a16:creationId xmlns:a16="http://schemas.microsoft.com/office/drawing/2014/main" id="{76978CF7-CA65-4B8A-BA34-4A08EE0CED7D}"/>
                </a:ext>
              </a:extLst>
            </p:cNvPr>
            <p:cNvSpPr txBox="1">
              <a:spLocks noRot="1" noChangeAspect="1" noMove="1" noResize="1" noEditPoints="1" noAdjustHandles="1" noChangeArrowheads="1" noChangeShapeType="1" noTextEdit="1"/>
            </p:cNvSpPr>
            <p:nvPr/>
          </p:nvSpPr>
          <p:spPr>
            <a:xfrm>
              <a:off x="1898" y="0"/>
              <a:ext cx="3677568" cy="830997"/>
            </a:xfrm>
            <a:prstGeom prst="rect">
              <a:avLst/>
            </a:prstGeom>
            <a:blipFill>
              <a:blip r:embed="rId4"/>
              <a:stretch>
                <a:fillRect t="-10638" b="-39007"/>
              </a:stretch>
            </a:blipFill>
          </p:spPr>
          <p:txBody>
            <a:bodyPr/>
            <a:lstStyle/>
            <a:p>
              <a:r>
                <a:rPr lang="es-CO">
                  <a:noFill/>
                </a:rPr>
                <a:t> </a:t>
              </a:r>
            </a:p>
          </p:txBody>
        </p:sp>
      </p:grpSp>
      <p:sp>
        <p:nvSpPr>
          <p:cNvPr id="2" name="Rectángulo 1">
            <a:extLst>
              <a:ext uri="{FF2B5EF4-FFF2-40B4-BE49-F238E27FC236}">
                <a16:creationId xmlns:a16="http://schemas.microsoft.com/office/drawing/2014/main" id="{3657E9B6-2EA6-4CA4-9D65-DF7EFF2FFECF}"/>
              </a:ext>
            </a:extLst>
          </p:cNvPr>
          <p:cNvSpPr/>
          <p:nvPr/>
        </p:nvSpPr>
        <p:spPr>
          <a:xfrm>
            <a:off x="262233" y="3609877"/>
            <a:ext cx="3852472" cy="1384995"/>
          </a:xfrm>
          <a:prstGeom prst="rect">
            <a:avLst/>
          </a:prstGeom>
        </p:spPr>
        <p:txBody>
          <a:bodyPr wrap="square">
            <a:spAutoFit/>
          </a:bodyPr>
          <a:lstStyle/>
          <a:p>
            <a:pPr algn="just"/>
            <a:r>
              <a:rPr lang="es-MX"/>
              <a:t>Aplicar Fr del año anterior en el cálculo de la Tarifa mínima </a:t>
            </a:r>
          </a:p>
          <a:p>
            <a:pPr algn="just"/>
            <a:r>
              <a:rPr lang="es-MX" b="1"/>
              <a:t>Casos en que se registre incumplimiento: </a:t>
            </a:r>
          </a:p>
          <a:p>
            <a:pPr algn="just"/>
            <a:r>
              <a:rPr lang="es-MX"/>
              <a:t>cobrar la diferencia entre el Fr utilizado en la liquidación de cada periodo de cobro y el Fr obtenido al final del año:</a:t>
            </a:r>
            <a:endParaRPr lang="es-CO"/>
          </a:p>
        </p:txBody>
      </p:sp>
      <p:sp>
        <p:nvSpPr>
          <p:cNvPr id="3" name="Rectángulo 2">
            <a:extLst>
              <a:ext uri="{FF2B5EF4-FFF2-40B4-BE49-F238E27FC236}">
                <a16:creationId xmlns:a16="http://schemas.microsoft.com/office/drawing/2014/main" id="{A481AA9B-7204-4B95-9DED-D9844680C9B8}"/>
              </a:ext>
            </a:extLst>
          </p:cNvPr>
          <p:cNvSpPr/>
          <p:nvPr/>
        </p:nvSpPr>
        <p:spPr>
          <a:xfrm>
            <a:off x="4557011" y="1937444"/>
            <a:ext cx="6325848" cy="2462213"/>
          </a:xfrm>
          <a:prstGeom prst="rect">
            <a:avLst/>
          </a:prstGeom>
        </p:spPr>
        <p:txBody>
          <a:bodyPr wrap="square">
            <a:spAutoFit/>
          </a:bodyPr>
          <a:lstStyle/>
          <a:p>
            <a:r>
              <a:rPr lang="es-MX"/>
              <a:t>A = Ajuste por diferencia de factor regional para quienes facturan periodos inferiores a un año.</a:t>
            </a:r>
          </a:p>
          <a:p>
            <a:endParaRPr lang="es-MX"/>
          </a:p>
          <a:p>
            <a:r>
              <a:rPr lang="es-MX"/>
              <a:t>Ci = Carga contaminante del parámetro i vertida durante el año objeto de cobro. </a:t>
            </a:r>
          </a:p>
          <a:p>
            <a:endParaRPr lang="es-MX"/>
          </a:p>
          <a:p>
            <a:r>
              <a:rPr lang="es-MX" err="1"/>
              <a:t>Tmci = Tarifa mínima del parámetro i para el año objeto de cobro.</a:t>
            </a:r>
          </a:p>
          <a:p>
            <a:endParaRPr lang="es-MX"/>
          </a:p>
          <a:p>
            <a:r>
              <a:rPr lang="es-MX" err="1"/>
              <a:t>Frci = Factor regional del parámetro i para el año objeto de cobro. </a:t>
            </a:r>
          </a:p>
          <a:p>
            <a:endParaRPr lang="es-MX"/>
          </a:p>
          <a:p>
            <a:r>
              <a:rPr lang="es-MX" err="1"/>
              <a:t>Frai = Factor regional del parámetro i para el año anterior.</a:t>
            </a:r>
            <a:endParaRPr lang="es-CO"/>
          </a:p>
        </p:txBody>
      </p:sp>
      <p:pic>
        <p:nvPicPr>
          <p:cNvPr id="13" name="Imagen 12">
            <a:extLst>
              <a:ext uri="{FF2B5EF4-FFF2-40B4-BE49-F238E27FC236}">
                <a16:creationId xmlns:a16="http://schemas.microsoft.com/office/drawing/2014/main" id="{C95C35EB-EEAE-40FA-8413-11B5C93E9C0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3682724890"/>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17" name="9 CuadroTexto">
            <a:extLst>
              <a:ext uri="{FF2B5EF4-FFF2-40B4-BE49-F238E27FC236}">
                <a16:creationId xmlns:a16="http://schemas.microsoft.com/office/drawing/2014/main" id="{ACDC9484-A4EF-4D8C-9BFA-D12480699DDA}"/>
              </a:ext>
            </a:extLst>
          </p:cNvPr>
          <p:cNvSpPr txBox="1">
            <a:spLocks noChangeArrowheads="1"/>
          </p:cNvSpPr>
          <p:nvPr/>
        </p:nvSpPr>
        <p:spPr bwMode="auto">
          <a:xfrm>
            <a:off x="9040680" y="648206"/>
            <a:ext cx="372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MONTO DE RECAUDO</a:t>
            </a:r>
            <a:endParaRPr lang="es-CO" sz="2400" b="1"/>
          </a:p>
        </p:txBody>
      </p:sp>
      <p:sp>
        <p:nvSpPr>
          <p:cNvPr id="19" name="9 CuadroTexto">
            <a:extLst>
              <a:ext uri="{FF2B5EF4-FFF2-40B4-BE49-F238E27FC236}">
                <a16:creationId xmlns:a16="http://schemas.microsoft.com/office/drawing/2014/main" id="{AF6948C5-5866-42D3-9B69-E91AD21DF2BD}"/>
              </a:ext>
            </a:extLst>
          </p:cNvPr>
          <p:cNvSpPr txBox="1">
            <a:spLocks noChangeArrowheads="1"/>
          </p:cNvSpPr>
          <p:nvPr/>
        </p:nvSpPr>
        <p:spPr bwMode="auto">
          <a:xfrm>
            <a:off x="439710" y="1020977"/>
            <a:ext cx="11046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INFORMACIÓN PARA EL CÁLCULO DEL MONTO A COBRAR (Art. 2.2.9.7.5.4)</a:t>
            </a:r>
            <a:endParaRPr lang="es-CO" sz="2400" b="1"/>
          </a:p>
        </p:txBody>
      </p:sp>
      <p:sp>
        <p:nvSpPr>
          <p:cNvPr id="13" name="Flecha: hacia abajo 12">
            <a:extLst>
              <a:ext uri="{FF2B5EF4-FFF2-40B4-BE49-F238E27FC236}">
                <a16:creationId xmlns:a16="http://schemas.microsoft.com/office/drawing/2014/main" id="{029E1E98-326D-4098-8D80-7E2C26C3C4CA}"/>
              </a:ext>
            </a:extLst>
          </p:cNvPr>
          <p:cNvSpPr/>
          <p:nvPr/>
        </p:nvSpPr>
        <p:spPr>
          <a:xfrm>
            <a:off x="2394977" y="3162328"/>
            <a:ext cx="752957" cy="706276"/>
          </a:xfrm>
          <a:prstGeom prst="downArrow">
            <a:avLst/>
          </a:prstGeom>
          <a:no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CO"/>
          </a:p>
        </p:txBody>
      </p:sp>
      <p:graphicFrame>
        <p:nvGraphicFramePr>
          <p:cNvPr id="21" name="Diagrama 20">
            <a:extLst>
              <a:ext uri="{FF2B5EF4-FFF2-40B4-BE49-F238E27FC236}">
                <a16:creationId xmlns:a16="http://schemas.microsoft.com/office/drawing/2014/main" id="{C5897C26-84A3-41BB-8243-E438B08C2265}"/>
              </a:ext>
            </a:extLst>
          </p:cNvPr>
          <p:cNvGraphicFramePr/>
          <p:nvPr>
            <p:extLst>
              <p:ext uri="{D42A27DB-BD31-4B8C-83A1-F6EECF244321}">
                <p14:modId xmlns:p14="http://schemas.microsoft.com/office/powerpoint/2010/main" val="2791362536"/>
              </p:ext>
            </p:extLst>
          </p:nvPr>
        </p:nvGraphicFramePr>
        <p:xfrm>
          <a:off x="1456382" y="1855413"/>
          <a:ext cx="7291773" cy="4278510"/>
        </p:xfrm>
        <a:graphic>
          <a:graphicData uri="http://schemas.openxmlformats.org/drawingml/2006/diagram">
            <dgm:relIds xmlns:dgm="http://schemas.openxmlformats.org/drawingml/2006/diagram" r:dm="rId5" r:lo="rId6" r:qs="rId7" r:cs="rId8"/>
          </a:graphicData>
        </a:graphic>
      </p:graphicFrame>
      <p:sp>
        <p:nvSpPr>
          <p:cNvPr id="22" name="Rectángulo: esquinas redondeadas 21">
            <a:extLst>
              <a:ext uri="{FF2B5EF4-FFF2-40B4-BE49-F238E27FC236}">
                <a16:creationId xmlns:a16="http://schemas.microsoft.com/office/drawing/2014/main" id="{F7FC50F9-79F5-4082-9EBB-DDD542840785}"/>
              </a:ext>
            </a:extLst>
          </p:cNvPr>
          <p:cNvSpPr/>
          <p:nvPr/>
        </p:nvSpPr>
        <p:spPr>
          <a:xfrm>
            <a:off x="9040680" y="4523420"/>
            <a:ext cx="2007071" cy="1280013"/>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CO" b="1">
                <a:solidFill>
                  <a:schemeClr val="tx1"/>
                </a:solidFill>
              </a:rPr>
              <a:t>Ajuste o reliquidación</a:t>
            </a:r>
          </a:p>
        </p:txBody>
      </p:sp>
      <p:pic>
        <p:nvPicPr>
          <p:cNvPr id="26" name="Imagen 25">
            <a:extLst>
              <a:ext uri="{FF2B5EF4-FFF2-40B4-BE49-F238E27FC236}">
                <a16:creationId xmlns:a16="http://schemas.microsoft.com/office/drawing/2014/main" id="{0C9B3F00-E7C3-4A07-BD19-85FFAEA4367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320664266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2943225" y="601783"/>
            <a:ext cx="9248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SECCIÓN 2. DEFINICIONES </a:t>
            </a:r>
            <a:r>
              <a:rPr lang="es-CO" sz="2800" b="1"/>
              <a:t>Artículo 2.2.9.7.2.1 al 2.2.9.7.2.5</a:t>
            </a:r>
          </a:p>
          <a:p>
            <a:pPr algn="ctr"/>
            <a:endParaRPr lang="es-CO" sz="2800" b="1"/>
          </a:p>
        </p:txBody>
      </p:sp>
      <p:graphicFrame>
        <p:nvGraphicFramePr>
          <p:cNvPr id="9" name="Diagrama 8">
            <a:extLst>
              <a:ext uri="{FF2B5EF4-FFF2-40B4-BE49-F238E27FC236}">
                <a16:creationId xmlns:a16="http://schemas.microsoft.com/office/drawing/2014/main" id="{A5B746FA-DB72-4F55-802D-4F403D22FD5D}"/>
              </a:ext>
            </a:extLst>
          </p:cNvPr>
          <p:cNvGraphicFramePr/>
          <p:nvPr>
            <p:extLst>
              <p:ext uri="{D42A27DB-BD31-4B8C-83A1-F6EECF244321}">
                <p14:modId xmlns:p14="http://schemas.microsoft.com/office/powerpoint/2010/main" val="409868595"/>
              </p:ext>
            </p:extLst>
          </p:nvPr>
        </p:nvGraphicFramePr>
        <p:xfrm>
          <a:off x="2758720" y="1475558"/>
          <a:ext cx="6667210" cy="400110"/>
        </p:xfrm>
        <a:graphic>
          <a:graphicData uri="http://schemas.openxmlformats.org/drawingml/2006/diagram">
            <dgm:relIds xmlns:dgm="http://schemas.openxmlformats.org/drawingml/2006/diagram" r:dm="rId5" r:lo="rId6" r:qs="rId7" r:cs="rId8"/>
          </a:graphicData>
        </a:graphic>
      </p:graphicFrame>
      <p:pic>
        <p:nvPicPr>
          <p:cNvPr id="7" name="Imagen 6">
            <a:extLst>
              <a:ext uri="{FF2B5EF4-FFF2-40B4-BE49-F238E27FC236}">
                <a16:creationId xmlns:a16="http://schemas.microsoft.com/office/drawing/2014/main" id="{E468832E-2CDD-4573-AF17-12ABBA984B44}"/>
              </a:ext>
            </a:extLst>
          </p:cNvPr>
          <p:cNvPicPr>
            <a:picLocks noChangeAspect="1"/>
          </p:cNvPicPr>
          <p:nvPr/>
        </p:nvPicPr>
        <p:blipFill>
          <a:blip r:embed="rId9"/>
          <a:stretch>
            <a:fillRect/>
          </a:stretch>
        </p:blipFill>
        <p:spPr>
          <a:xfrm>
            <a:off x="950593" y="2290603"/>
            <a:ext cx="10283464" cy="3488781"/>
          </a:xfrm>
          <a:prstGeom prst="rect">
            <a:avLst/>
          </a:prstGeom>
        </p:spPr>
      </p:pic>
      <p:pic>
        <p:nvPicPr>
          <p:cNvPr id="11" name="Imagen 10">
            <a:extLst>
              <a:ext uri="{FF2B5EF4-FFF2-40B4-BE49-F238E27FC236}">
                <a16:creationId xmlns:a16="http://schemas.microsoft.com/office/drawing/2014/main" id="{97BAAD69-0D71-4463-8D05-27237D5E61B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693682380"/>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2" name="Rectángulo 1">
            <a:extLst>
              <a:ext uri="{FF2B5EF4-FFF2-40B4-BE49-F238E27FC236}">
                <a16:creationId xmlns:a16="http://schemas.microsoft.com/office/drawing/2014/main" id="{9B2EDF97-4DDD-4021-A7C8-3EF2757460B0}"/>
              </a:ext>
            </a:extLst>
          </p:cNvPr>
          <p:cNvSpPr/>
          <p:nvPr/>
        </p:nvSpPr>
        <p:spPr>
          <a:xfrm>
            <a:off x="1334848" y="2007320"/>
            <a:ext cx="9654977" cy="3361818"/>
          </a:xfrm>
          <a:prstGeom prst="rect">
            <a:avLst/>
          </a:prstGeom>
        </p:spPr>
        <p:txBody>
          <a:bodyPr wrap="square">
            <a:spAutoFit/>
          </a:bodyPr>
          <a:lstStyle/>
          <a:p>
            <a:pPr algn="just">
              <a:lnSpc>
                <a:spcPct val="114000"/>
              </a:lnSpc>
              <a:spcBef>
                <a:spcPts val="600"/>
              </a:spcBef>
              <a:spcAft>
                <a:spcPts val="600"/>
              </a:spcAft>
            </a:pPr>
            <a:r>
              <a:rPr lang="es-CO">
                <a:latin typeface="+mj-lt"/>
                <a:cs typeface="Arial" panose="020b0604020202020204" pitchFamily="34" charset="0"/>
              </a:rPr>
              <a:t>“proyectos de inversión en descontaminación hídrica y monitoreo de la calidad del agua”……. “Para cubrir los gastos de implementación y seguimiento de la tasa, la autoridad ambiental competente podrá utilizar </a:t>
            </a:r>
            <a:r>
              <a:rPr lang="es-CO" u="sng">
                <a:latin typeface="+mj-lt"/>
                <a:cs typeface="Arial" panose="020b0604020202020204" pitchFamily="34" charset="0"/>
              </a:rPr>
              <a:t>hasta el 10% de los recursos recaudados”</a:t>
            </a:r>
          </a:p>
          <a:p>
            <a:pPr algn="just">
              <a:lnSpc>
                <a:spcPct val="114000"/>
              </a:lnSpc>
              <a:spcBef>
                <a:spcPts val="600"/>
              </a:spcBef>
              <a:spcAft>
                <a:spcPts val="600"/>
              </a:spcAft>
            </a:pPr>
            <a:endParaRPr lang="es-CO" u="sng">
              <a:latin typeface="+mj-lt"/>
              <a:cs typeface="Arial" pitchFamily="34" charset="0"/>
            </a:endParaRPr>
          </a:p>
          <a:p>
            <a:pPr algn="just">
              <a:spcBef>
                <a:spcPts val="600"/>
              </a:spcBef>
              <a:spcAft>
                <a:spcPts val="600"/>
              </a:spcAft>
            </a:pPr>
            <a:r>
              <a:rPr lang="es-CO" b="1" u="sng">
                <a:solidFill>
                  <a:srgbClr val="00B050"/>
                </a:solidFill>
                <a:latin typeface="+mj-lt"/>
                <a:cs typeface="Arial" panose="020b0604020202020204" pitchFamily="34" charset="0"/>
              </a:rPr>
              <a:t>Proyectos de inversión en descontaminación y monitoreo de la calidad del recurso hídrico</a:t>
            </a:r>
            <a:r>
              <a:rPr lang="es-CO" b="1" u="sng">
                <a:latin typeface="+mj-lt"/>
                <a:cs typeface="Arial" panose="020b0604020202020204" pitchFamily="34" charset="0"/>
              </a:rPr>
              <a:t>.</a:t>
            </a:r>
            <a:endParaRPr lang="es-CO" b="1">
              <a:latin typeface="+mj-lt"/>
              <a:cs typeface="Arial" pitchFamily="34" charset="0"/>
            </a:endParaRPr>
          </a:p>
          <a:p>
            <a:pPr algn="just">
              <a:spcBef>
                <a:spcPts val="600"/>
              </a:spcBef>
              <a:spcAft>
                <a:spcPts val="600"/>
              </a:spcAft>
            </a:pPr>
            <a:endParaRPr lang="es-CO" b="1">
              <a:latin typeface="+mj-lt"/>
              <a:cs typeface="Arial" panose="020b0604020202020204" pitchFamily="34" charset="0"/>
            </a:endParaRPr>
          </a:p>
          <a:p>
            <a:pPr algn="just">
              <a:spcBef>
                <a:spcPts val="600"/>
              </a:spcBef>
              <a:spcAft>
                <a:spcPts val="600"/>
              </a:spcAft>
            </a:pPr>
            <a:r>
              <a:rPr lang="es-CO">
                <a:solidFill>
                  <a:schemeClr val="tx1"/>
                </a:solidFill>
                <a:latin typeface="+mj-lt"/>
                <a:cs typeface="Arial" panose="020b0604020202020204" pitchFamily="34" charset="0"/>
              </a:rPr>
              <a:t>inversiones para el mejoramiento, monitoreo y evaluación de la calidad del RH, incluyendo la elaboración y ejecución de los </a:t>
            </a:r>
            <a:r>
              <a:rPr lang="es-CO" u="sng">
                <a:solidFill>
                  <a:schemeClr val="tx1"/>
                </a:solidFill>
                <a:latin typeface="+mj-lt"/>
                <a:cs typeface="Arial" panose="020b0604020202020204" pitchFamily="34" charset="0"/>
              </a:rPr>
              <a:t>Planes de Ordenamiento del Recurso Hídrico</a:t>
            </a:r>
            <a:r>
              <a:rPr lang="es-CO">
                <a:latin typeface="+mj-lt"/>
                <a:cs typeface="Arial" panose="020b0604020202020204" pitchFamily="34" charset="0"/>
              </a:rPr>
              <a:t>, inversiones en interceptores, emisarios finales y sistemas de tratamiento de aguas residuales domésticas…Hasta un 10% del recaudo de la TR para la cofinanciación de estudios y diseños asociados a estas obras.</a:t>
            </a:r>
          </a:p>
          <a:p>
            <a:pPr algn="just">
              <a:lnSpc>
                <a:spcPct val="114000"/>
              </a:lnSpc>
              <a:spcBef>
                <a:spcPts val="600"/>
              </a:spcBef>
              <a:spcAft>
                <a:spcPts val="600"/>
              </a:spcAft>
            </a:pPr>
            <a:endParaRPr lang="es-CO">
              <a:latin typeface="+mj-lt"/>
              <a:cs typeface="Arial" pitchFamily="34" charset="0"/>
            </a:endParaRPr>
          </a:p>
        </p:txBody>
      </p:sp>
      <p:sp>
        <p:nvSpPr>
          <p:cNvPr id="17" name="9 CuadroTexto">
            <a:extLst>
              <a:ext uri="{FF2B5EF4-FFF2-40B4-BE49-F238E27FC236}">
                <a16:creationId xmlns:a16="http://schemas.microsoft.com/office/drawing/2014/main" id="{3655F63B-F67A-40AF-A4AA-B7ADF255CB7B}"/>
              </a:ext>
            </a:extLst>
          </p:cNvPr>
          <p:cNvSpPr txBox="1">
            <a:spLocks noChangeArrowheads="1"/>
          </p:cNvSpPr>
          <p:nvPr/>
        </p:nvSpPr>
        <p:spPr bwMode="auto">
          <a:xfrm>
            <a:off x="8229600" y="648206"/>
            <a:ext cx="396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DESTINACIÓN DEL RECAUDO</a:t>
            </a:r>
            <a:endParaRPr lang="es-CO" sz="2400" b="1"/>
          </a:p>
        </p:txBody>
      </p:sp>
      <p:sp>
        <p:nvSpPr>
          <p:cNvPr id="18" name="9 CuadroTexto">
            <a:extLst>
              <a:ext uri="{FF2B5EF4-FFF2-40B4-BE49-F238E27FC236}">
                <a16:creationId xmlns:a16="http://schemas.microsoft.com/office/drawing/2014/main" id="{0AC651A8-C6AA-47B0-9658-E15A87FEEA0B}"/>
              </a:ext>
            </a:extLst>
          </p:cNvPr>
          <p:cNvSpPr txBox="1">
            <a:spLocks noChangeArrowheads="1"/>
          </p:cNvSpPr>
          <p:nvPr/>
        </p:nvSpPr>
        <p:spPr bwMode="auto">
          <a:xfrm>
            <a:off x="572848" y="1088104"/>
            <a:ext cx="11046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DESTINACIÓN DEL RECAUDO</a:t>
            </a:r>
            <a:endParaRPr lang="es-CO" sz="2400" b="1"/>
          </a:p>
        </p:txBody>
      </p:sp>
      <p:pic>
        <p:nvPicPr>
          <p:cNvPr id="19" name="Imagen 18">
            <a:extLst>
              <a:ext uri="{FF2B5EF4-FFF2-40B4-BE49-F238E27FC236}">
                <a16:creationId xmlns:a16="http://schemas.microsoft.com/office/drawing/2014/main" id="{10BFE395-88C6-463E-B326-752AB2E9C8E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956015834"/>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2" name="Rectángulo 1">
            <a:extLst>
              <a:ext uri="{FF2B5EF4-FFF2-40B4-BE49-F238E27FC236}">
                <a16:creationId xmlns:a16="http://schemas.microsoft.com/office/drawing/2014/main" id="{9B2EDF97-4DDD-4021-A7C8-3EF2757460B0}"/>
              </a:ext>
            </a:extLst>
          </p:cNvPr>
          <p:cNvSpPr/>
          <p:nvPr/>
        </p:nvSpPr>
        <p:spPr>
          <a:xfrm>
            <a:off x="1334848" y="2007320"/>
            <a:ext cx="9654977" cy="3361818"/>
          </a:xfrm>
          <a:prstGeom prst="rect">
            <a:avLst/>
          </a:prstGeom>
        </p:spPr>
        <p:txBody>
          <a:bodyPr wrap="square">
            <a:spAutoFit/>
          </a:bodyPr>
          <a:lstStyle/>
          <a:p>
            <a:pPr algn="just">
              <a:lnSpc>
                <a:spcPct val="114000"/>
              </a:lnSpc>
              <a:spcBef>
                <a:spcPts val="600"/>
              </a:spcBef>
              <a:spcAft>
                <a:spcPts val="600"/>
              </a:spcAft>
            </a:pPr>
            <a:r>
              <a:rPr lang="es-CO">
                <a:latin typeface="+mj-lt"/>
                <a:cs typeface="Arial" panose="020b0604020202020204" pitchFamily="34" charset="0"/>
              </a:rPr>
              <a:t>“proyectos de inversión en descontaminación hídrica y monitoreo de la calidad del agua”……. “Para cubrir los gastos de implementación y seguimiento de la tasa, la autoridad ambiental competente podrá utilizar </a:t>
            </a:r>
            <a:r>
              <a:rPr lang="es-CO" u="sng">
                <a:latin typeface="+mj-lt"/>
                <a:cs typeface="Arial" panose="020b0604020202020204" pitchFamily="34" charset="0"/>
              </a:rPr>
              <a:t>hasta el 10% de los recursos recaudados”</a:t>
            </a:r>
          </a:p>
          <a:p>
            <a:pPr algn="just">
              <a:lnSpc>
                <a:spcPct val="114000"/>
              </a:lnSpc>
              <a:spcBef>
                <a:spcPts val="600"/>
              </a:spcBef>
              <a:spcAft>
                <a:spcPts val="600"/>
              </a:spcAft>
            </a:pPr>
            <a:endParaRPr lang="es-CO" u="sng">
              <a:latin typeface="+mj-lt"/>
              <a:cs typeface="Arial" panose="020b0604020202020204" pitchFamily="34" charset="0"/>
            </a:endParaRPr>
          </a:p>
          <a:p>
            <a:pPr algn="just">
              <a:spcBef>
                <a:spcPts val="600"/>
              </a:spcBef>
              <a:spcAft>
                <a:spcPts val="600"/>
              </a:spcAft>
            </a:pPr>
            <a:r>
              <a:rPr lang="es-CO" b="1" u="sng">
                <a:solidFill>
                  <a:srgbClr val="00B050"/>
                </a:solidFill>
                <a:latin typeface="+mj-lt"/>
                <a:cs typeface="Arial" panose="020b0604020202020204" pitchFamily="34" charset="0"/>
              </a:rPr>
              <a:t>Proyectos de inversión en descontaminación y monitoreo de la calidad del recurso hídrico</a:t>
            </a:r>
            <a:r>
              <a:rPr lang="es-CO" b="1" u="sng">
                <a:latin typeface="+mj-lt"/>
                <a:cs typeface="Arial" panose="020b0604020202020204" pitchFamily="34" charset="0"/>
              </a:rPr>
              <a:t>.</a:t>
            </a:r>
            <a:endParaRPr lang="es-CO" b="1">
              <a:latin typeface="+mj-lt"/>
              <a:cs typeface="Arial" panose="020b0604020202020204" pitchFamily="34" charset="0"/>
            </a:endParaRPr>
          </a:p>
          <a:p>
            <a:pPr algn="just">
              <a:spcBef>
                <a:spcPts val="600"/>
              </a:spcBef>
              <a:spcAft>
                <a:spcPts val="600"/>
              </a:spcAft>
            </a:pPr>
            <a:endParaRPr lang="es-CO" b="1">
              <a:latin typeface="+mj-lt"/>
              <a:cs typeface="Arial" panose="020b0604020202020204" pitchFamily="34" charset="0"/>
            </a:endParaRPr>
          </a:p>
          <a:p>
            <a:pPr algn="just">
              <a:spcBef>
                <a:spcPts val="600"/>
              </a:spcBef>
              <a:spcAft>
                <a:spcPts val="600"/>
              </a:spcAft>
            </a:pPr>
            <a:r>
              <a:rPr lang="es-CO">
                <a:solidFill>
                  <a:schemeClr val="tx1"/>
                </a:solidFill>
                <a:latin typeface="+mj-lt"/>
                <a:cs typeface="Arial" panose="020b0604020202020204" pitchFamily="34" charset="0"/>
              </a:rPr>
              <a:t>inversiones para el mejoramiento, monitoreo y evaluación de la calidad del RH, incluyendo la elaboración y ejecución de los </a:t>
            </a:r>
            <a:r>
              <a:rPr lang="es-CO" u="sng">
                <a:solidFill>
                  <a:schemeClr val="tx1"/>
                </a:solidFill>
                <a:latin typeface="+mj-lt"/>
                <a:cs typeface="Arial" panose="020b0604020202020204" pitchFamily="34" charset="0"/>
              </a:rPr>
              <a:t>Planes de Ordenamiento del Recurso Hídrico</a:t>
            </a:r>
            <a:r>
              <a:rPr lang="es-CO">
                <a:latin typeface="+mj-lt"/>
                <a:cs typeface="Arial" panose="020b0604020202020204" pitchFamily="34" charset="0"/>
              </a:rPr>
              <a:t>, inversiones en interceptores, emisarios finales y sistemas de tratamiento de aguas residuales domésticas…Hasta un 10% del recaudo de la TR para la cofinanciación de estudios y diseños asociados a estas obras.</a:t>
            </a:r>
          </a:p>
          <a:p>
            <a:pPr algn="just">
              <a:lnSpc>
                <a:spcPct val="114000"/>
              </a:lnSpc>
              <a:spcBef>
                <a:spcPts val="600"/>
              </a:spcBef>
              <a:spcAft>
                <a:spcPts val="600"/>
              </a:spcAft>
            </a:pPr>
            <a:endParaRPr lang="es-CO">
              <a:latin typeface="+mj-lt"/>
              <a:cs typeface="Arial" panose="020b0604020202020204" pitchFamily="34" charset="0"/>
            </a:endParaRPr>
          </a:p>
        </p:txBody>
      </p:sp>
      <p:sp>
        <p:nvSpPr>
          <p:cNvPr id="17" name="9 CuadroTexto">
            <a:extLst>
              <a:ext uri="{FF2B5EF4-FFF2-40B4-BE49-F238E27FC236}">
                <a16:creationId xmlns:a16="http://schemas.microsoft.com/office/drawing/2014/main" id="{3655F63B-F67A-40AF-A4AA-B7ADF255CB7B}"/>
              </a:ext>
            </a:extLst>
          </p:cNvPr>
          <p:cNvSpPr txBox="1">
            <a:spLocks noChangeArrowheads="1"/>
          </p:cNvSpPr>
          <p:nvPr/>
        </p:nvSpPr>
        <p:spPr bwMode="auto">
          <a:xfrm>
            <a:off x="8229600" y="648206"/>
            <a:ext cx="396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DESTINACIÓN DEL RECAUDO</a:t>
            </a:r>
            <a:endParaRPr lang="es-CO" sz="2400" b="1"/>
          </a:p>
        </p:txBody>
      </p:sp>
      <p:sp>
        <p:nvSpPr>
          <p:cNvPr id="18" name="9 CuadroTexto">
            <a:extLst>
              <a:ext uri="{FF2B5EF4-FFF2-40B4-BE49-F238E27FC236}">
                <a16:creationId xmlns:a16="http://schemas.microsoft.com/office/drawing/2014/main" id="{0AC651A8-C6AA-47B0-9658-E15A87FEEA0B}"/>
              </a:ext>
            </a:extLst>
          </p:cNvPr>
          <p:cNvSpPr txBox="1">
            <a:spLocks noChangeArrowheads="1"/>
          </p:cNvSpPr>
          <p:nvPr/>
        </p:nvSpPr>
        <p:spPr bwMode="auto">
          <a:xfrm>
            <a:off x="572848" y="1088104"/>
            <a:ext cx="11046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400" b="1"/>
              <a:t>DESTINACIÓN DEL RECAUDO</a:t>
            </a:r>
            <a:endParaRPr lang="es-CO" sz="2400" b="1"/>
          </a:p>
        </p:txBody>
      </p:sp>
      <p:pic>
        <p:nvPicPr>
          <p:cNvPr id="6" name="Imagen 5">
            <a:extLst>
              <a:ext uri="{FF2B5EF4-FFF2-40B4-BE49-F238E27FC236}">
                <a16:creationId xmlns:a16="http://schemas.microsoft.com/office/drawing/2014/main" id="{F6ACAFBB-E139-4A13-B80C-C1490BDD67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655191190"/>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9" name="Rectángulo 8">
            <a:extLst>
              <a:ext uri="{FF2B5EF4-FFF2-40B4-BE49-F238E27FC236}">
                <a16:creationId xmlns:a16="http://schemas.microsoft.com/office/drawing/2014/main" id="{5E111480-FF88-4A47-A8DB-9E313136C1D4}"/>
              </a:ext>
            </a:extLst>
          </p:cNvPr>
          <p:cNvSpPr/>
          <p:nvPr/>
        </p:nvSpPr>
        <p:spPr>
          <a:xfrm>
            <a:off x="722749" y="1109871"/>
            <a:ext cx="10234590" cy="2682209"/>
          </a:xfrm>
          <a:prstGeom prst="rect">
            <a:avLst/>
          </a:prstGeom>
        </p:spPr>
        <p:txBody>
          <a:bodyPr wrap="square">
            <a:spAutoFit/>
          </a:bodyPr>
          <a:lstStyle/>
          <a:p>
            <a:pPr algn="just">
              <a:lnSpc>
                <a:spcPct val="114000"/>
              </a:lnSpc>
              <a:spcBef>
                <a:spcPts val="600"/>
              </a:spcBef>
              <a:spcAft>
                <a:spcPts val="600"/>
              </a:spcAft>
            </a:pPr>
            <a:r>
              <a:rPr lang="es-CO" sz="1200" b="1">
                <a:latin typeface="+mn-lt"/>
                <a:cs typeface="Arial" panose="020b0604020202020204" pitchFamily="34" charset="0"/>
              </a:rPr>
              <a:t>Cobra: </a:t>
            </a:r>
            <a:r>
              <a:rPr lang="es-CO" sz="1200">
                <a:latin typeface="+mn-lt"/>
                <a:cs typeface="Arial" panose="020b0604020202020204" pitchFamily="34" charset="0"/>
              </a:rPr>
              <a:t> la AAC</a:t>
            </a:r>
          </a:p>
          <a:p>
            <a:pPr algn="just">
              <a:lnSpc>
                <a:spcPct val="114000"/>
              </a:lnSpc>
              <a:spcBef>
                <a:spcPts val="600"/>
              </a:spcBef>
              <a:spcAft>
                <a:spcPts val="600"/>
              </a:spcAft>
            </a:pPr>
            <a:r>
              <a:rPr lang="es-CO" sz="1200" b="1">
                <a:latin typeface="+mn-lt"/>
                <a:cs typeface="Arial" panose="020b0604020202020204" pitchFamily="34" charset="0"/>
              </a:rPr>
              <a:t>Concepto : </a:t>
            </a:r>
            <a:r>
              <a:rPr lang="es-CO" sz="1200">
                <a:latin typeface="+mn-lt"/>
                <a:cs typeface="Arial" panose="020b0604020202020204" pitchFamily="34" charset="0"/>
              </a:rPr>
              <a:t>carga contaminante total vertida en el período objeto de cobro</a:t>
            </a:r>
          </a:p>
          <a:p>
            <a:pPr algn="just">
              <a:lnSpc>
                <a:spcPct val="114000"/>
              </a:lnSpc>
              <a:spcBef>
                <a:spcPts val="600"/>
              </a:spcBef>
              <a:spcAft>
                <a:spcPts val="600"/>
              </a:spcAft>
            </a:pPr>
            <a:r>
              <a:rPr lang="es-CO" sz="1200" b="1">
                <a:latin typeface="+mn-lt"/>
                <a:cs typeface="Arial" panose="020b0604020202020204" pitchFamily="34" charset="0"/>
              </a:rPr>
              <a:t>Medio de cobro: </a:t>
            </a:r>
            <a:r>
              <a:rPr lang="es-CO" sz="1200">
                <a:latin typeface="+mn-lt"/>
                <a:cs typeface="Arial" panose="020b0604020202020204" pitchFamily="34" charset="0"/>
              </a:rPr>
              <a:t>factura, cuenta de cobro u otro documento (normas tributarias y contables)</a:t>
            </a:r>
          </a:p>
          <a:p>
            <a:pPr marL="649288" indent="-285750" algn="just">
              <a:lnSpc>
                <a:spcPct val="114000"/>
              </a:lnSpc>
              <a:spcBef>
                <a:spcPts val="600"/>
              </a:spcBef>
              <a:spcAft>
                <a:spcPts val="600"/>
              </a:spcAft>
              <a:buFont typeface="Arial" panose="020b0604020202020204" pitchFamily="34" charset="0"/>
              <a:buChar char="•"/>
            </a:pPr>
            <a:r>
              <a:rPr lang="es-CO" sz="1200">
                <a:latin typeface="+mn-lt"/>
                <a:cs typeface="Arial" panose="020b0604020202020204" pitchFamily="34" charset="0"/>
              </a:rPr>
              <a:t>...especificar el valor correspondiente a las cargas de elementos, sustancias y parámetros contaminantes mensuales vertidos...</a:t>
            </a:r>
          </a:p>
          <a:p>
            <a:pPr marL="649288" indent="-285750" algn="just">
              <a:lnSpc>
                <a:spcPct val="114000"/>
              </a:lnSpc>
              <a:spcBef>
                <a:spcPts val="600"/>
              </a:spcBef>
              <a:spcAft>
                <a:spcPts val="600"/>
              </a:spcAft>
              <a:buFont typeface="Arial" panose="020b0604020202020204" pitchFamily="34" charset="0"/>
              <a:buChar char="•"/>
            </a:pPr>
            <a:r>
              <a:rPr lang="es-CO" sz="1200">
                <a:latin typeface="+mn-lt"/>
                <a:cs typeface="Arial" panose="020b0604020202020204" pitchFamily="34" charset="0"/>
              </a:rPr>
              <a:t>señalar si </a:t>
            </a:r>
            <a:r>
              <a:rPr lang="es-CO" sz="1200" b="1">
                <a:latin typeface="+mn-lt"/>
                <a:cs typeface="Arial" panose="020b0604020202020204" pitchFamily="34" charset="0"/>
              </a:rPr>
              <a:t>se aprueba o no la AUTODECLARACIÓN </a:t>
            </a:r>
            <a:r>
              <a:rPr lang="es-CO" sz="1200">
                <a:latin typeface="+mn-lt"/>
                <a:cs typeface="Arial" panose="020b0604020202020204" pitchFamily="34" charset="0"/>
              </a:rPr>
              <a:t>presentada por el usuario</a:t>
            </a:r>
          </a:p>
          <a:p>
            <a:pPr marL="649288" indent="-285750" algn="just">
              <a:lnSpc>
                <a:spcPct val="114000"/>
              </a:lnSpc>
              <a:spcBef>
                <a:spcPts val="600"/>
              </a:spcBef>
              <a:spcAft>
                <a:spcPts val="600"/>
              </a:spcAft>
              <a:buFont typeface="Arial" panose="020b0604020202020204" pitchFamily="34" charset="0"/>
              <a:buChar char="•"/>
            </a:pPr>
            <a:r>
              <a:rPr lang="es-CO" sz="1200">
                <a:latin typeface="+mn-lt"/>
                <a:cs typeface="Arial" panose="020b0604020202020204" pitchFamily="34" charset="0"/>
              </a:rPr>
              <a:t>Indicar que contra el cobro </a:t>
            </a:r>
            <a:r>
              <a:rPr lang="es-CO" sz="1200" b="1">
                <a:latin typeface="+mn-lt"/>
                <a:cs typeface="Arial" panose="020b0604020202020204" pitchFamily="34" charset="0"/>
              </a:rPr>
              <a:t>procede el recurso de reposición</a:t>
            </a:r>
            <a:r>
              <a:rPr lang="es-CO" sz="1200">
                <a:latin typeface="+mn-lt"/>
                <a:cs typeface="Arial" panose="020b0604020202020204" pitchFamily="34" charset="0"/>
              </a:rPr>
              <a:t>.</a:t>
            </a:r>
          </a:p>
          <a:p>
            <a:pPr marL="649288" indent="-285750" algn="just">
              <a:lnSpc>
                <a:spcPct val="114000"/>
              </a:lnSpc>
              <a:spcBef>
                <a:spcPts val="600"/>
              </a:spcBef>
              <a:spcAft>
                <a:spcPts val="600"/>
              </a:spcAft>
              <a:buFont typeface="Arial" panose="020b0604020202020204" pitchFamily="34" charset="0"/>
              <a:buChar char="•"/>
            </a:pPr>
            <a:r>
              <a:rPr lang="es-CO" sz="1200">
                <a:latin typeface="+mn-lt"/>
                <a:cs typeface="Arial" panose="020b0604020202020204" pitchFamily="34" charset="0"/>
              </a:rPr>
              <a:t>Expedir las facturas en un plazo </a:t>
            </a:r>
            <a:r>
              <a:rPr lang="es-CO" sz="1200" b="1">
                <a:latin typeface="+mn-lt"/>
                <a:cs typeface="Arial" panose="020b0604020202020204" pitchFamily="34" charset="0"/>
              </a:rPr>
              <a:t>No Mayor a Cuatro (4) Meses</a:t>
            </a:r>
            <a:r>
              <a:rPr lang="es-CO" sz="1200">
                <a:latin typeface="+mn-lt"/>
                <a:cs typeface="Arial" panose="020b0604020202020204" pitchFamily="34" charset="0"/>
              </a:rPr>
              <a:t> </a:t>
            </a:r>
            <a:r>
              <a:rPr lang="es-CO" sz="1200" b="1">
                <a:latin typeface="+mn-lt"/>
                <a:cs typeface="Arial" panose="020b0604020202020204" pitchFamily="34" charset="0"/>
              </a:rPr>
              <a:t>después de finalizar el período objeto de cobro</a:t>
            </a:r>
            <a:r>
              <a:rPr lang="es-CO" sz="1200">
                <a:latin typeface="+mn-lt"/>
                <a:cs typeface="Arial" panose="020b0604020202020204" pitchFamily="34" charset="0"/>
              </a:rPr>
              <a:t>, a partir de lo cual la autoridad ambiental competente efectuará la causación de los ingresos correspondientes</a:t>
            </a:r>
            <a:r>
              <a:rPr lang="es-CO" sz="1200" i="1">
                <a:latin typeface="+mn-lt"/>
                <a:cs typeface="Arial" panose="020b0604020202020204" pitchFamily="34" charset="0"/>
              </a:rPr>
              <a:t>.</a:t>
            </a:r>
          </a:p>
        </p:txBody>
      </p:sp>
      <p:sp>
        <p:nvSpPr>
          <p:cNvPr id="10" name="9 CuadroTexto">
            <a:extLst>
              <a:ext uri="{FF2B5EF4-FFF2-40B4-BE49-F238E27FC236}">
                <a16:creationId xmlns:a16="http://schemas.microsoft.com/office/drawing/2014/main" id="{EB81A6ED-0953-48E5-B730-59A316CF5D79}"/>
              </a:ext>
            </a:extLst>
          </p:cNvPr>
          <p:cNvSpPr txBox="1">
            <a:spLocks noChangeArrowheads="1"/>
          </p:cNvSpPr>
          <p:nvPr/>
        </p:nvSpPr>
        <p:spPr bwMode="auto">
          <a:xfrm>
            <a:off x="8229600" y="648206"/>
            <a:ext cx="396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FORMAS DE COBRO</a:t>
            </a:r>
            <a:endParaRPr lang="es-CO" sz="2400" b="1"/>
          </a:p>
        </p:txBody>
      </p:sp>
      <p:sp>
        <p:nvSpPr>
          <p:cNvPr id="2" name="Rectángulo 1">
            <a:extLst>
              <a:ext uri="{FF2B5EF4-FFF2-40B4-BE49-F238E27FC236}">
                <a16:creationId xmlns:a16="http://schemas.microsoft.com/office/drawing/2014/main" id="{4502A6E2-7D7D-49F1-846C-808276E0FDCA}"/>
              </a:ext>
            </a:extLst>
          </p:cNvPr>
          <p:cNvSpPr/>
          <p:nvPr/>
        </p:nvSpPr>
        <p:spPr>
          <a:xfrm>
            <a:off x="722749" y="3871195"/>
            <a:ext cx="5153395" cy="285335"/>
          </a:xfrm>
          <a:prstGeom prst="rect">
            <a:avLst/>
          </a:prstGeom>
        </p:spPr>
        <p:txBody>
          <a:bodyPr wrap="square">
            <a:spAutoFit/>
          </a:bodyPr>
          <a:lstStyle/>
          <a:p>
            <a:pPr algn="ctr">
              <a:lnSpc>
                <a:spcPct val="114000"/>
              </a:lnSpc>
              <a:spcBef>
                <a:spcPts val="600"/>
              </a:spcBef>
              <a:spcAft>
                <a:spcPts val="600"/>
              </a:spcAft>
            </a:pPr>
            <a:r>
              <a:rPr lang="es-MX" sz="1200"/>
              <a:t> </a:t>
            </a:r>
          </a:p>
        </p:txBody>
      </p:sp>
      <p:pic>
        <p:nvPicPr>
          <p:cNvPr id="7" name="Imagen 6">
            <a:extLst>
              <a:ext uri="{FF2B5EF4-FFF2-40B4-BE49-F238E27FC236}">
                <a16:creationId xmlns:a16="http://schemas.microsoft.com/office/drawing/2014/main" id="{5E0B49B3-9033-4E8E-8408-195A6C0AE4C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graphicFrame>
        <p:nvGraphicFramePr>
          <p:cNvPr id="4" name="Diagrama 3">
            <a:extLst>
              <a:ext uri="{FF2B5EF4-FFF2-40B4-BE49-F238E27FC236}">
                <a16:creationId xmlns:a16="http://schemas.microsoft.com/office/drawing/2014/main" id="{475A494E-F0DC-4CD7-A6F9-A3F0F06C7198}"/>
              </a:ext>
            </a:extLst>
          </p:cNvPr>
          <p:cNvGraphicFramePr/>
          <p:nvPr>
            <p:extLst>
              <p:ext uri="{D42A27DB-BD31-4B8C-83A1-F6EECF244321}">
                <p14:modId xmlns:p14="http://schemas.microsoft.com/office/powerpoint/2010/main" val="1574885795"/>
              </p:ext>
            </p:extLst>
          </p:nvPr>
        </p:nvGraphicFramePr>
        <p:xfrm>
          <a:off x="1377374" y="3847162"/>
          <a:ext cx="8925339" cy="2682210"/>
        </p:xfrm>
        <a:graphic>
          <a:graphicData uri="http://schemas.openxmlformats.org/drawingml/2006/diagram">
            <dgm:relIds xmlns:dgm="http://schemas.openxmlformats.org/drawingml/2006/diagram" r:dm="rId7" r:lo="rId8" r:qs="rId9" r:cs="rId10"/>
          </a:graphicData>
        </a:graphic>
      </p:graphicFrame>
    </p:spTree>
    <p:extLst>
      <p:ext uri="{BB962C8B-B14F-4D97-AF65-F5344CB8AC3E}">
        <p14:creationId xmlns:p14="http://schemas.microsoft.com/office/powerpoint/2010/main" val="3734095034"/>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2" name="Rectángulo 1">
            <a:extLst>
              <a:ext uri="{FF2B5EF4-FFF2-40B4-BE49-F238E27FC236}">
                <a16:creationId xmlns:a16="http://schemas.microsoft.com/office/drawing/2014/main" id="{D64FB332-22EC-40D3-972B-BA8DD82D9CA5}"/>
              </a:ext>
            </a:extLst>
          </p:cNvPr>
          <p:cNvSpPr/>
          <p:nvPr/>
        </p:nvSpPr>
        <p:spPr>
          <a:xfrm>
            <a:off x="1309141" y="1573110"/>
            <a:ext cx="9978452" cy="2959785"/>
          </a:xfrm>
          <a:prstGeom prst="rect">
            <a:avLst/>
          </a:prstGeom>
        </p:spPr>
        <p:txBody>
          <a:bodyPr wrap="square">
            <a:spAutoFit/>
          </a:bodyPr>
          <a:lstStyle/>
          <a:p>
            <a:pPr marL="285750" indent="-285750" algn="just">
              <a:lnSpc>
                <a:spcPct val="114000"/>
              </a:lnSpc>
              <a:spcBef>
                <a:spcPts val="600"/>
              </a:spcBef>
              <a:spcAft>
                <a:spcPts val="600"/>
              </a:spcAft>
              <a:buFont typeface="Arial" panose="020b0604020202020204" pitchFamily="34" charset="0"/>
              <a:buChar char="•"/>
            </a:pPr>
            <a:r>
              <a:rPr lang="es-CO" b="1" u="sng">
                <a:latin typeface="+mn-lt"/>
                <a:cs typeface="Arial" panose="020b0604020202020204" pitchFamily="34" charset="0"/>
              </a:rPr>
              <a:t>Responsable:</a:t>
            </a:r>
            <a:r>
              <a:rPr lang="es-CO" b="1">
                <a:latin typeface="+mn-lt"/>
                <a:cs typeface="Arial" panose="020b0604020202020204" pitchFamily="34" charset="0"/>
              </a:rPr>
              <a:t> La AAC </a:t>
            </a:r>
            <a:r>
              <a:rPr lang="es-CO">
                <a:latin typeface="+mn-lt"/>
                <a:cs typeface="Arial" panose="020b0604020202020204" pitchFamily="34" charset="0"/>
              </a:rPr>
              <a:t>debe realizar Programas de Monitoreo de las fuentes hídricas.</a:t>
            </a:r>
          </a:p>
          <a:p>
            <a:pPr marL="285750" indent="-285750" algn="just">
              <a:lnSpc>
                <a:spcPct val="114000"/>
              </a:lnSpc>
              <a:spcBef>
                <a:spcPts val="600"/>
              </a:spcBef>
              <a:spcAft>
                <a:spcPts val="600"/>
              </a:spcAft>
              <a:buFont typeface="Arial" panose="020b0604020202020204" pitchFamily="34" charset="0"/>
              <a:buChar char="•"/>
            </a:pPr>
            <a:r>
              <a:rPr lang="es-CO" b="1" u="sng">
                <a:latin typeface="+mn-lt"/>
                <a:cs typeface="Arial" panose="020b0604020202020204" pitchFamily="34" charset="0"/>
              </a:rPr>
              <a:t>Plazo:</a:t>
            </a:r>
            <a:r>
              <a:rPr lang="es-CO" u="sng">
                <a:latin typeface="+mn-lt"/>
                <a:cs typeface="Arial" panose="020b0604020202020204" pitchFamily="34" charset="0"/>
              </a:rPr>
              <a:t> </a:t>
            </a:r>
            <a:r>
              <a:rPr lang="es-CO">
                <a:latin typeface="+mn-lt"/>
                <a:cs typeface="Arial" panose="020b0604020202020204" pitchFamily="34" charset="0"/>
              </a:rPr>
              <a:t>antes del </a:t>
            </a:r>
            <a:r>
              <a:rPr lang="es-CO" b="1" i="1">
                <a:latin typeface="+mn-lt"/>
                <a:cs typeface="Arial" panose="020b0604020202020204" pitchFamily="34" charset="0"/>
              </a:rPr>
              <a:t>30 de junio de cada año</a:t>
            </a:r>
            <a:r>
              <a:rPr lang="es-CO">
                <a:latin typeface="+mn-lt"/>
                <a:cs typeface="Arial" panose="020b0604020202020204" pitchFamily="34" charset="0"/>
              </a:rPr>
              <a:t>.</a:t>
            </a:r>
          </a:p>
          <a:p>
            <a:pPr marL="285750" indent="-285750" algn="just">
              <a:lnSpc>
                <a:spcPct val="114000"/>
              </a:lnSpc>
              <a:spcBef>
                <a:spcPts val="600"/>
              </a:spcBef>
              <a:spcAft>
                <a:spcPts val="600"/>
              </a:spcAft>
              <a:buFont typeface="Arial" panose="020b0604020202020204" pitchFamily="34" charset="0"/>
              <a:buChar char="•"/>
            </a:pPr>
            <a:r>
              <a:rPr lang="es-CO" b="1" u="sng">
                <a:latin typeface="+mn-lt"/>
                <a:cs typeface="Arial" panose="020b0604020202020204" pitchFamily="34" charset="0"/>
              </a:rPr>
              <a:t>Período de reporte: </a:t>
            </a:r>
            <a:r>
              <a:rPr lang="es-CO">
                <a:latin typeface="+mn-lt"/>
                <a:cs typeface="Arial" panose="020b0604020202020204" pitchFamily="34" charset="0"/>
              </a:rPr>
              <a:t>01 de enero a 31 de diciembre del año anterior al informe.</a:t>
            </a:r>
          </a:p>
          <a:p>
            <a:pPr marL="285750" indent="-285750" algn="just">
              <a:lnSpc>
                <a:spcPct val="114000"/>
              </a:lnSpc>
              <a:spcBef>
                <a:spcPts val="600"/>
              </a:spcBef>
              <a:spcAft>
                <a:spcPts val="600"/>
              </a:spcAft>
              <a:buFont typeface="Arial" panose="020b0604020202020204" pitchFamily="34" charset="0"/>
              <a:buChar char="•"/>
            </a:pPr>
            <a:r>
              <a:rPr lang="es-CO" b="1" u="sng">
                <a:latin typeface="+mn-lt"/>
                <a:cs typeface="Arial" panose="020b0604020202020204" pitchFamily="34" charset="0"/>
              </a:rPr>
              <a:t>Formato:</a:t>
            </a:r>
            <a:r>
              <a:rPr lang="es-CO" b="1">
                <a:latin typeface="+mn-lt"/>
                <a:cs typeface="Arial" panose="020b0604020202020204" pitchFamily="34" charset="0"/>
              </a:rPr>
              <a:t> </a:t>
            </a:r>
            <a:r>
              <a:rPr lang="es-CO" i="1">
                <a:latin typeface="+mn-lt"/>
                <a:cs typeface="Arial" panose="020b0604020202020204" pitchFamily="34" charset="0"/>
              </a:rPr>
              <a:t>...continúa vigente el formato adoptado por la Res.081 de 2001 (MADS)</a:t>
            </a:r>
          </a:p>
          <a:p>
            <a:pPr marL="285750" indent="-285750" algn="just">
              <a:lnSpc>
                <a:spcPct val="114000"/>
              </a:lnSpc>
              <a:spcBef>
                <a:spcPts val="600"/>
              </a:spcBef>
              <a:spcAft>
                <a:spcPts val="600"/>
              </a:spcAft>
              <a:buFont typeface="Arial" panose="020b0604020202020204" pitchFamily="34" charset="0"/>
              <a:buChar char="•"/>
            </a:pPr>
            <a:r>
              <a:rPr lang="es-CO" b="1" u="sng">
                <a:latin typeface="+mn-lt"/>
                <a:cs typeface="Arial" panose="020b0604020202020204" pitchFamily="34" charset="0"/>
              </a:rPr>
              <a:t>Información: </a:t>
            </a:r>
            <a:r>
              <a:rPr lang="es-CO">
                <a:latin typeface="+mn-lt"/>
                <a:cs typeface="Arial" panose="020b0604020202020204" pitchFamily="34" charset="0"/>
              </a:rPr>
              <a:t>resultados del programa de monitoreo de fuentes hídricas (art. 27) (deben ser de difusión masiva y/o en su página web).</a:t>
            </a:r>
          </a:p>
          <a:p>
            <a:pPr marL="285750" indent="-285750" algn="just">
              <a:lnSpc>
                <a:spcPct val="114000"/>
              </a:lnSpc>
              <a:spcBef>
                <a:spcPts val="600"/>
              </a:spcBef>
              <a:spcAft>
                <a:spcPts val="600"/>
              </a:spcAft>
              <a:buFont typeface="Arial" panose="020b0604020202020204" pitchFamily="34" charset="0"/>
              <a:buChar char="•"/>
            </a:pPr>
            <a:endParaRPr lang="es-CO" i="1">
              <a:latin typeface="Futura std book"/>
              <a:cs typeface="Arial" pitchFamily="34" charset="0"/>
            </a:endParaRPr>
          </a:p>
          <a:p>
            <a:pPr marL="285750" indent="-285750" algn="just">
              <a:lnSpc>
                <a:spcPct val="114000"/>
              </a:lnSpc>
              <a:spcBef>
                <a:spcPts val="600"/>
              </a:spcBef>
              <a:spcAft>
                <a:spcPts val="600"/>
              </a:spcAft>
              <a:buFont typeface="Arial" panose="020b0604020202020204" pitchFamily="34" charset="0"/>
              <a:buChar char="•"/>
            </a:pPr>
            <a:endParaRPr lang="es-CO">
              <a:latin typeface="+mj-lt"/>
              <a:cs typeface="Arial" panose="020b0604020202020204" pitchFamily="34" charset="0"/>
            </a:endParaRPr>
          </a:p>
        </p:txBody>
      </p:sp>
      <p:sp>
        <p:nvSpPr>
          <p:cNvPr id="10" name="9 CuadroTexto">
            <a:extLst>
              <a:ext uri="{FF2B5EF4-FFF2-40B4-BE49-F238E27FC236}">
                <a16:creationId xmlns:a16="http://schemas.microsoft.com/office/drawing/2014/main" id="{7FE1BC91-D70F-47E9-BA45-74DDF41593DA}"/>
              </a:ext>
            </a:extLst>
          </p:cNvPr>
          <p:cNvSpPr txBox="1">
            <a:spLocks noChangeArrowheads="1"/>
          </p:cNvSpPr>
          <p:nvPr/>
        </p:nvSpPr>
        <p:spPr bwMode="auto">
          <a:xfrm>
            <a:off x="7285221" y="632817"/>
            <a:ext cx="4906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just"/>
            <a:r>
              <a:rPr lang="es-MX" sz="2400" b="1"/>
              <a:t>SECCION 6. DISPOSICIÓNES FINALES</a:t>
            </a:r>
            <a:endParaRPr lang="es-CO" sz="2400" b="1"/>
          </a:p>
        </p:txBody>
      </p:sp>
      <p:sp>
        <p:nvSpPr>
          <p:cNvPr id="11" name="9 CuadroTexto">
            <a:extLst>
              <a:ext uri="{FF2B5EF4-FFF2-40B4-BE49-F238E27FC236}">
                <a16:creationId xmlns:a16="http://schemas.microsoft.com/office/drawing/2014/main" id="{4449B7AF-3334-4421-9924-16C07578EF69}"/>
              </a:ext>
            </a:extLst>
          </p:cNvPr>
          <p:cNvSpPr txBox="1">
            <a:spLocks noChangeArrowheads="1"/>
          </p:cNvSpPr>
          <p:nvPr/>
        </p:nvSpPr>
        <p:spPr bwMode="auto">
          <a:xfrm>
            <a:off x="572849" y="1072715"/>
            <a:ext cx="11046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CO" sz="2400" b="1"/>
              <a:t>MONITOREO DEL RECURSO HÍDRICO (Art. 2.2.9.7..6.2) </a:t>
            </a:r>
          </a:p>
        </p:txBody>
      </p:sp>
      <p:graphicFrame>
        <p:nvGraphicFramePr>
          <p:cNvPr id="12" name="Diagrama 11">
            <a:extLst>
              <a:ext uri="{FF2B5EF4-FFF2-40B4-BE49-F238E27FC236}">
                <a16:creationId xmlns:a16="http://schemas.microsoft.com/office/drawing/2014/main" id="{28CE16EF-5DC4-47DB-9E0E-20143197CB02}"/>
              </a:ext>
            </a:extLst>
          </p:cNvPr>
          <p:cNvGraphicFramePr/>
          <p:nvPr>
            <p:extLst>
              <p:ext uri="{D42A27DB-BD31-4B8C-83A1-F6EECF244321}">
                <p14:modId xmlns:p14="http://schemas.microsoft.com/office/powerpoint/2010/main" val="2824669754"/>
              </p:ext>
            </p:extLst>
          </p:nvPr>
        </p:nvGraphicFramePr>
        <p:xfrm>
          <a:off x="2031999" y="3836505"/>
          <a:ext cx="3593549" cy="2584174"/>
        </p:xfrm>
        <a:graphic>
          <a:graphicData uri="http://schemas.openxmlformats.org/drawingml/2006/diagram">
            <dgm:relIds xmlns:dgm="http://schemas.openxmlformats.org/drawingml/2006/diagram" r:dm="rId5" r:lo="rId6" r:qs="rId7" r:cs="rId8"/>
          </a:graphicData>
        </a:graphic>
      </p:graphicFrame>
      <p:pic>
        <p:nvPicPr>
          <p:cNvPr id="14" name="Imagen 13">
            <a:extLst>
              <a:ext uri="{FF2B5EF4-FFF2-40B4-BE49-F238E27FC236}">
                <a16:creationId xmlns:a16="http://schemas.microsoft.com/office/drawing/2014/main" id="{84BD7564-F848-4B8C-9FFB-62133B76C04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1513736517"/>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823"/>
        <p:cNvGrpSpPr/>
        <p:nvPr/>
      </p:nvGrpSpPr>
      <p:grpSpPr>
        <a:xfrm>
          <a:off x="0" y="0"/>
          <a:ext cx="0" cy="0"/>
        </a:xfrm>
      </p:grpSpPr>
      <p:pic>
        <p:nvPicPr>
          <p:cNvPr id="824" name="Google Shape;824;p56"/>
          <p:cNvPicPr preferRelativeResize="0"/>
          <p:nvPr/>
        </p:nvPicPr>
        <p:blipFill>
          <a:blip r:embed="rId3">
            <a:alphaModFix/>
          </a:blip>
          <a:stretch>
            <a:fillRect/>
          </a:stretch>
        </p:blipFill>
        <p:spPr>
          <a:xfrm>
            <a:off x="0" y="-119921"/>
            <a:ext cx="12188225" cy="6860125"/>
          </a:xfrm>
          <a:prstGeom prst="rect">
            <a:avLst/>
          </a:prstGeom>
          <a:noFill/>
          <a:ln>
            <a:noFill/>
          </a:ln>
        </p:spPr>
      </p:pic>
      <p:sp>
        <p:nvSpPr>
          <p:cNvPr id="825" name="Google Shape;825;p56"/>
          <p:cNvSpPr txBox="1"/>
          <p:nvPr/>
        </p:nvSpPr>
        <p:spPr>
          <a:xfrm>
            <a:off x="2395134" y="3429000"/>
            <a:ext cx="7397955" cy="2215991"/>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CO" sz="13800">
                <a:solidFill>
                  <a:schemeClr val="lt1"/>
                </a:solidFill>
                <a:latin typeface="Calibri"/>
                <a:ea typeface="Calibri"/>
                <a:cs typeface="Calibri"/>
                <a:sym typeface="Calibri"/>
              </a:rPr>
              <a:t>GRACIAS</a:t>
            </a:r>
            <a:endParaRPr/>
          </a:p>
        </p:txBody>
      </p:sp>
      <p:pic>
        <p:nvPicPr>
          <p:cNvPr id="4" name="Imagen 3">
            <a:extLst>
              <a:ext uri="{FF2B5EF4-FFF2-40B4-BE49-F238E27FC236}">
                <a16:creationId xmlns:a16="http://schemas.microsoft.com/office/drawing/2014/main" id="{CBA64BC3-1140-4607-8BE7-9B89A34C60E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Lst>
          </a:blip>
          <a:stretch>
            <a:fillRect/>
          </a:stretch>
        </p:blipFill>
        <p:spPr>
          <a:xfrm>
            <a:off x="1070777" y="2658632"/>
            <a:ext cx="1672423" cy="1540736"/>
          </a:xfrm>
          <a:prstGeom prst="rect">
            <a:avLst/>
          </a:prstGeom>
        </p:spPr>
      </p:pic>
      <p:sp>
        <p:nvSpPr>
          <p:cNvPr id="5" name="Google Shape;89;p1">
            <a:extLst>
              <a:ext uri="{FF2B5EF4-FFF2-40B4-BE49-F238E27FC236}">
                <a16:creationId xmlns:a16="http://schemas.microsoft.com/office/drawing/2014/main" id="{35E8CB75-5CCB-4FA8-BEA0-D74CBF951FF2}"/>
              </a:ext>
            </a:extLst>
          </p:cNvPr>
          <p:cNvSpPr txBox="1"/>
          <p:nvPr/>
        </p:nvSpPr>
        <p:spPr>
          <a:xfrm>
            <a:off x="278011" y="2933667"/>
            <a:ext cx="11632200" cy="769401"/>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CO" sz="4400" i="1">
                <a:solidFill>
                  <a:schemeClr val="lt1"/>
                </a:solidFill>
                <a:latin typeface="Arial Black"/>
                <a:ea typeface="Arial Black"/>
                <a:cs typeface="Arial Black"/>
                <a:sym typeface="Arial Black"/>
              </a:rPr>
              <a:t>UT QUINQUENIO CAS </a:t>
            </a:r>
            <a:endParaRPr sz="4400" i="1" u="none" strike="noStrike" cap="none">
              <a:solidFill>
                <a:schemeClr val="lt1"/>
              </a:solidFill>
              <a:latin typeface="Arial Black"/>
              <a:ea typeface="Arial Black"/>
              <a:cs typeface="Arial Black"/>
              <a:sym typeface="Arial Black"/>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2991644" y="633110"/>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DEFINICIONES. Consideración de compensación</a:t>
            </a:r>
            <a:endParaRPr lang="es-CO" sz="2800" b="1"/>
          </a:p>
        </p:txBody>
      </p:sp>
      <p:graphicFrame>
        <p:nvGraphicFramePr>
          <p:cNvPr id="6" name="Diagrama 5">
            <a:extLst>
              <a:ext uri="{FF2B5EF4-FFF2-40B4-BE49-F238E27FC236}">
                <a16:creationId xmlns:a16="http://schemas.microsoft.com/office/drawing/2014/main" id="{0CC5ED90-0527-460B-87B4-1D308ED06909}"/>
              </a:ext>
            </a:extLst>
          </p:cNvPr>
          <p:cNvGraphicFramePr/>
          <p:nvPr>
            <p:extLst>
              <p:ext uri="{D42A27DB-BD31-4B8C-83A1-F6EECF244321}">
                <p14:modId xmlns:p14="http://schemas.microsoft.com/office/powerpoint/2010/main" val="1602203851"/>
              </p:ext>
            </p:extLst>
          </p:nvPr>
        </p:nvGraphicFramePr>
        <p:xfrm>
          <a:off x="2991644" y="1373942"/>
          <a:ext cx="5005660" cy="830997"/>
        </p:xfrm>
        <a:graphic>
          <a:graphicData uri="http://schemas.openxmlformats.org/drawingml/2006/diagram">
            <dgm:relIds xmlns:dgm="http://schemas.openxmlformats.org/drawingml/2006/diagram" r:dm="rId5" r:lo="rId6" r:qs="rId7" r:cs="rId8"/>
          </a:graphicData>
        </a:graphic>
      </p:graphicFrame>
      <p:pic>
        <p:nvPicPr>
          <p:cNvPr id="4" name="Imagen 3">
            <a:extLst>
              <a:ext uri="{FF2B5EF4-FFF2-40B4-BE49-F238E27FC236}">
                <a16:creationId xmlns:a16="http://schemas.microsoft.com/office/drawing/2014/main" id="{9801D77E-B8BD-4AF6-83C4-A9387070C5C6}"/>
              </a:ext>
            </a:extLst>
          </p:cNvPr>
          <p:cNvPicPr>
            <a:picLocks noChangeAspect="1"/>
          </p:cNvPicPr>
          <p:nvPr/>
        </p:nvPicPr>
        <p:blipFill>
          <a:blip r:embed="rId9"/>
          <a:srcRect l="1195" t="2294" r="2089" b="3394"/>
          <a:stretch>
            <a:fillRect/>
          </a:stretch>
        </p:blipFill>
        <p:spPr>
          <a:xfrm>
            <a:off x="2314575" y="2524523"/>
            <a:ext cx="6615113" cy="4190602"/>
          </a:xfrm>
          <a:prstGeom prst="rect">
            <a:avLst/>
          </a:prstGeom>
        </p:spPr>
      </p:pic>
      <p:pic>
        <p:nvPicPr>
          <p:cNvPr id="9" name="Imagen 8">
            <a:extLst>
              <a:ext uri="{FF2B5EF4-FFF2-40B4-BE49-F238E27FC236}">
                <a16:creationId xmlns:a16="http://schemas.microsoft.com/office/drawing/2014/main" id="{9B647C73-D17A-479F-ACCC-B0A45D5816E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spTree>
    <p:extLst>
      <p:ext uri="{BB962C8B-B14F-4D97-AF65-F5344CB8AC3E}">
        <p14:creationId xmlns:p14="http://schemas.microsoft.com/office/powerpoint/2010/main" val="287885932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93"/>
        <p:cNvGrpSpPr/>
        <p:nvPr/>
      </p:nvGrpSpPr>
      <p:grpSpPr>
        <a:xfrm>
          <a:off x="0" y="0"/>
          <a:ext cx="0" cy="0"/>
        </a:xfrm>
      </p:grpSpPr>
      <p:pic>
        <p:nvPicPr>
          <p:cNvPr id="94" name="Google Shape;94;p2"/>
          <p:cNvPicPr preferRelativeResize="0"/>
          <p:nvPr/>
        </p:nvPicPr>
        <p:blipFill>
          <a:blip r:embed="rId3">
            <a:alphaModFix amt="50000"/>
          </a:blip>
          <a:stretch>
            <a:fillRect/>
          </a:stretch>
        </p:blipFill>
        <p:spPr>
          <a:xfrm>
            <a:off x="0" y="-1"/>
            <a:ext cx="12192000" cy="1054359"/>
          </a:xfrm>
          <a:prstGeom prst="rect">
            <a:avLst/>
          </a:prstGeom>
          <a:noFill/>
          <a:ln>
            <a:noFill/>
          </a:ln>
        </p:spPr>
      </p:pic>
      <p:sp>
        <p:nvSpPr>
          <p:cNvPr id="5" name="9 CuadroTexto">
            <a:extLst>
              <a:ext uri="{FF2B5EF4-FFF2-40B4-BE49-F238E27FC236}">
                <a16:creationId xmlns:a16="http://schemas.microsoft.com/office/drawing/2014/main" id="{00BBFE77-02D9-4EB1-8DE1-045A60407452}"/>
              </a:ext>
            </a:extLst>
          </p:cNvPr>
          <p:cNvSpPr txBox="1">
            <a:spLocks noChangeArrowheads="1"/>
          </p:cNvSpPr>
          <p:nvPr/>
        </p:nvSpPr>
        <p:spPr bwMode="auto">
          <a:xfrm>
            <a:off x="2991644" y="633110"/>
            <a:ext cx="11046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algn="ctr"/>
            <a:r>
              <a:rPr lang="es-MX" sz="2800" b="1"/>
              <a:t>DEFINICIONES.</a:t>
            </a:r>
            <a:endParaRPr lang="es-CO" sz="2800" b="1"/>
          </a:p>
        </p:txBody>
      </p:sp>
      <p:graphicFrame>
        <p:nvGraphicFramePr>
          <p:cNvPr id="6" name="Diagrama 5">
            <a:extLst>
              <a:ext uri="{FF2B5EF4-FFF2-40B4-BE49-F238E27FC236}">
                <a16:creationId xmlns:a16="http://schemas.microsoft.com/office/drawing/2014/main" id="{0CC5ED90-0527-460B-87B4-1D308ED06909}"/>
              </a:ext>
            </a:extLst>
          </p:cNvPr>
          <p:cNvGraphicFramePr/>
          <p:nvPr>
            <p:extLst>
              <p:ext uri="{D42A27DB-BD31-4B8C-83A1-F6EECF244321}">
                <p14:modId xmlns:p14="http://schemas.microsoft.com/office/powerpoint/2010/main" val="2814488064"/>
              </p:ext>
            </p:extLst>
          </p:nvPr>
        </p:nvGraphicFramePr>
        <p:xfrm>
          <a:off x="2991644" y="1373942"/>
          <a:ext cx="5005660" cy="830997"/>
        </p:xfrm>
        <a:graphic>
          <a:graphicData uri="http://schemas.openxmlformats.org/drawingml/2006/diagram">
            <dgm:relIds xmlns:dgm="http://schemas.openxmlformats.org/drawingml/2006/diagram" r:dm="rId5" r:lo="rId6" r:qs="rId7" r:cs="rId8"/>
          </a:graphicData>
        </a:graphic>
      </p:graphicFrame>
      <p:pic>
        <p:nvPicPr>
          <p:cNvPr id="8" name="Imagen 7">
            <a:extLst>
              <a:ext uri="{FF2B5EF4-FFF2-40B4-BE49-F238E27FC236}">
                <a16:creationId xmlns:a16="http://schemas.microsoft.com/office/drawing/2014/main" id="{AC0B43A9-601E-44ED-8C7D-373811CCB54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Lst>
          </a:blip>
          <a:stretch>
            <a:fillRect/>
          </a:stretch>
        </p:blipFill>
        <p:spPr>
          <a:xfrm>
            <a:off x="-142194" y="59574"/>
            <a:ext cx="1144475" cy="1054359"/>
          </a:xfrm>
          <a:prstGeom prst="rect">
            <a:avLst/>
          </a:prstGeom>
        </p:spPr>
      </p:pic>
      <p:pic>
        <p:nvPicPr>
          <p:cNvPr id="3" name="Imagen 2">
            <a:extLst>
              <a:ext uri="{FF2B5EF4-FFF2-40B4-BE49-F238E27FC236}">
                <a16:creationId xmlns:a16="http://schemas.microsoft.com/office/drawing/2014/main" id="{0A9A0633-029B-4F09-8CF2-AD0E2E545F79}"/>
              </a:ext>
            </a:extLst>
          </p:cNvPr>
          <p:cNvPicPr>
            <a:picLocks noChangeAspect="1"/>
          </p:cNvPicPr>
          <p:nvPr/>
        </p:nvPicPr>
        <p:blipFill>
          <a:blip r:embed="rId11"/>
          <a:stretch>
            <a:fillRect/>
          </a:stretch>
        </p:blipFill>
        <p:spPr>
          <a:xfrm>
            <a:off x="1180414" y="1687469"/>
            <a:ext cx="9831172" cy="4382112"/>
          </a:xfrm>
          <a:prstGeom prst="rect">
            <a:avLst/>
          </a:prstGeom>
        </p:spPr>
      </p:pic>
    </p:spTree>
    <p:extLst>
      <p:ext uri="{BB962C8B-B14F-4D97-AF65-F5344CB8AC3E}">
        <p14:creationId xmlns:p14="http://schemas.microsoft.com/office/powerpoint/2010/main" val="975359640"/>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Panorámica</PresentationFormat>
  <Paragraphs>320</Paragraphs>
  <Slides>74</Slides>
  <Notes>74</Notes>
  <TotalTime>4218</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74</vt:i4>
      </vt:variant>
    </vt:vector>
  </HeadingPairs>
  <TitlesOfParts>
    <vt:vector baseType="lpstr" size="80">
      <vt:lpstr>Arial</vt:lpstr>
      <vt:lpstr>Calibri</vt:lpstr>
      <vt:lpstr>Arial Black</vt:lpstr>
      <vt:lpstr>Arial Narrow</vt:lpstr>
      <vt:lpstr>Futura std book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Presentación de PowerPoint</dc:title>
  <dc:creator>57318</dc:creator>
  <cp:lastModifiedBy>Gladys Cecilia Osorio Cavanzo</cp:lastModifiedBy>
  <cp:revision>73</cp:revision>
  <dcterms:created xsi:type="dcterms:W3CDTF">2024-05-30T21:29:33Z</dcterms:created>
  <dcterms:modified xsi:type="dcterms:W3CDTF">2024-10-29T15:26:09Z</dcterms:modified>
</cp:coreProperties>
</file>