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9"/>
  </p:notesMasterIdLst>
  <p:sldIdLst>
    <p:sldId id="256" r:id="rId2"/>
    <p:sldId id="288" r:id="rId3"/>
    <p:sldId id="271" r:id="rId4"/>
    <p:sldId id="275" r:id="rId5"/>
    <p:sldId id="276" r:id="rId6"/>
    <p:sldId id="269" r:id="rId7"/>
    <p:sldId id="270" r:id="rId8"/>
    <p:sldId id="262" r:id="rId9"/>
    <p:sldId id="272" r:id="rId10"/>
    <p:sldId id="282" r:id="rId11"/>
    <p:sldId id="283" r:id="rId12"/>
    <p:sldId id="281" r:id="rId13"/>
    <p:sldId id="322" r:id="rId14"/>
    <p:sldId id="274" r:id="rId15"/>
    <p:sldId id="325" r:id="rId16"/>
    <p:sldId id="296" r:id="rId17"/>
    <p:sldId id="315" r:id="rId18"/>
    <p:sldId id="316" r:id="rId19"/>
    <p:sldId id="317" r:id="rId20"/>
    <p:sldId id="318" r:id="rId21"/>
    <p:sldId id="319" r:id="rId22"/>
    <p:sldId id="320" r:id="rId23"/>
    <p:sldId id="326" r:id="rId24"/>
    <p:sldId id="327" r:id="rId25"/>
    <p:sldId id="328" r:id="rId26"/>
    <p:sldId id="308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6699"/>
    <a:srgbClr val="F68100"/>
    <a:srgbClr val="FFFF99"/>
    <a:srgbClr val="0B7B4E"/>
    <a:srgbClr val="F6BE98"/>
    <a:srgbClr val="F5BC95"/>
    <a:srgbClr val="F6C09C"/>
    <a:srgbClr val="F6C3A0"/>
    <a:srgbClr val="419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0328" autoAdjust="0"/>
  </p:normalViewPr>
  <p:slideViewPr>
    <p:cSldViewPr snapToGrid="0">
      <p:cViewPr varScale="1">
        <p:scale>
          <a:sx n="73" d="100"/>
          <a:sy n="73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CAS\Rendici&#243;n%20de%20cuentas%202021\Indicadores%20para%20rendici&#243;n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2\cas\REND%20CUENT%202022\insumos%20presentaciones%20anteriores\IMGs%20_PAC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2\cas\REND%20CUENT%202022\insumos%20presentaciones%20anteriores\IMGs%20_PAC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2\cas\REND%20CUENT%202022\insumos%20presentaciones%20anteriores\IMGs%20_PAC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2\cas\REND%20CUENT%202022\insumos%20presentaciones%20anteriores\IMGs%20_PAC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m\Downloads\Informe%20Rendicion%20Cuentas%202020-2021%20a%20Diciembre%2031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m\Downloads\Informe%20Rendicion%20Cuentas%202020-2021%20a%20Diciembre%2031%20(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31372549019607E-2"/>
          <c:y val="0"/>
          <c:w val="0.92156862745098034"/>
          <c:h val="0.92239858906525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Grafica!$C$2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EAAE0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9C-4064-AF10-EEE00796757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BB-4B99-9116-0BC984077B9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C27FE18-ACB1-4264-BF3E-AEA3ADEFB887}" type="VALUE">
                      <a:rPr lang="en-US" sz="2400" smtClean="0"/>
                      <a:pPr/>
                      <a:t>[VALOR]</a:t>
                    </a:fld>
                    <a:r>
                      <a:rPr lang="en-US" sz="2000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14E-465E-890C-760E1A70CD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BB-4B99-9116-0BC984077B9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9C-4064-AF10-EEE00796757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94%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BB-4B99-9116-0BC984077B9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BB-4B99-9116-0BC984077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Grafica!$B$3:$B$8</c:f>
              <c:strCache>
                <c:ptCount val="6"/>
                <c:pt idx="0">
                  <c:v>L.E. 1. Ordenación y planificación ambiental del territorio</c:v>
                </c:pt>
                <c:pt idx="1">
                  <c:v>L.E. 2. Gestión integral del recurso hídrico</c:v>
                </c:pt>
                <c:pt idx="2">
                  <c:v>L.E. 3. Gestión integral de la biodiversidad y sus servicios ecosistémicos</c:v>
                </c:pt>
                <c:pt idx="3">
                  <c:v>L.E. 4.  Cambio climático</c:v>
                </c:pt>
                <c:pt idx="4">
                  <c:v>L.E. 5.  Prevención y control ambiental</c:v>
                </c:pt>
                <c:pt idx="5">
                  <c:v>L.E. 6: fortalecimiento institucional y articulación para la gestión ambiental</c:v>
                </c:pt>
              </c:strCache>
            </c:strRef>
          </c:cat>
          <c:val>
            <c:numRef>
              <c:f>Grafica!$C$3:$C$8</c:f>
              <c:numCache>
                <c:formatCode>General</c:formatCode>
                <c:ptCount val="6"/>
                <c:pt idx="0">
                  <c:v>83</c:v>
                </c:pt>
                <c:pt idx="1">
                  <c:v>100</c:v>
                </c:pt>
                <c:pt idx="2" formatCode="0.0">
                  <c:v>72.62</c:v>
                </c:pt>
                <c:pt idx="3" formatCode="0.0">
                  <c:v>58.66</c:v>
                </c:pt>
                <c:pt idx="4" formatCode="0.0">
                  <c:v>93.66</c:v>
                </c:pt>
                <c:pt idx="5">
                  <c:v>96.5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9C-4064-AF10-EEE007967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96648192"/>
        <c:axId val="96649984"/>
      </c:barChart>
      <c:catAx>
        <c:axId val="96648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6649984"/>
        <c:crosses val="autoZero"/>
        <c:auto val="1"/>
        <c:lblAlgn val="ctr"/>
        <c:lblOffset val="100"/>
        <c:noMultiLvlLbl val="0"/>
      </c:catAx>
      <c:valAx>
        <c:axId val="96649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664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5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400" b="1" i="0" baseline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</a:t>
            </a:r>
            <a:endParaRPr lang="es-CO" sz="2400" b="1">
              <a:solidFill>
                <a:srgbClr val="00B05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 sz="240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400" b="0" i="0" baseline="0">
                <a:solidFill>
                  <a:sysClr val="windowText" lastClr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Indicadores mínimos</a:t>
            </a:r>
            <a:endParaRPr lang="es-CO" sz="2400" b="0">
              <a:solidFill>
                <a:sysClr val="windowText" lastClr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5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2507986560906722"/>
          <c:y val="0.19491707285158164"/>
          <c:w val="0.5015631969038834"/>
          <c:h val="0.6472475605842339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22B-499C-82B6-355656CB8AD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22B-499C-82B6-355656CB8AD2}"/>
              </c:ext>
            </c:extLst>
          </c:dPt>
          <c:dPt>
            <c:idx val="2"/>
            <c:bubble3D val="0"/>
            <c:spPr>
              <a:solidFill>
                <a:srgbClr val="F6BE98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22B-499C-82B6-355656CB8AD2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22B-499C-82B6-355656CB8AD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422B-499C-82B6-355656CB8A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Hoja1!$B$7:$B$9</c:f>
              <c:strCache>
                <c:ptCount val="3"/>
                <c:pt idx="0">
                  <c:v>Satisfactorio</c:v>
                </c:pt>
                <c:pt idx="1">
                  <c:v>Medio </c:v>
                </c:pt>
                <c:pt idx="2">
                  <c:v>parcial</c:v>
                </c:pt>
              </c:strCache>
            </c:strRef>
          </c:cat>
          <c:val>
            <c:numRef>
              <c:f>Hoja1!$C$7:$C$9</c:f>
              <c:numCache>
                <c:formatCode>General</c:formatCode>
                <c:ptCount val="3"/>
                <c:pt idx="0">
                  <c:v>14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2B-499C-82B6-355656CB8A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1726167135008704E-2"/>
          <c:y val="0.86567110471392583"/>
          <c:w val="0.86373989892186032"/>
          <c:h val="7.8935129095817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4527518172378E-2"/>
          <c:y val="1.3719986179839262E-2"/>
          <c:w val="0.80062305295950154"/>
          <c:h val="0.972560027640321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AC-43A8-AF22-076F057C4A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'IMGReto 1'!$C$3:$C$8</c:f>
              <c:strCache>
                <c:ptCount val="6"/>
                <c:pt idx="0">
                  <c:v>Porcentaje de avance en la formulación y/o ajuste de los Planes de Ordenación y Manejo de Cuencas (POMCAS), Planes de Manejo de Acuíferos (PMA) y Planes de Manejo de Microcuencas (PMM)</c:v>
                </c:pt>
                <c:pt idx="1">
                  <c:v>Porcentaje de Planes de Ordenación y Manejo de Cuencas (POMCAS), Planes de Manejo de Acuíferos (PMA) y Planes de Manejo de Microcuencas (PMM) en ejecución</c:v>
                </c:pt>
                <c:pt idx="2">
                  <c:v>Porcentaje de cuerpos de agua con planes de ordenamiento del recurso hídrico (PORH) adoptados</c:v>
                </c:pt>
                <c:pt idx="3">
                  <c:v>Porcentaje de cuerpos de agua con reglamentación del uso de las aguas</c:v>
                </c:pt>
                <c:pt idx="4">
                  <c:v>Porcentaje de Programas de Uso Eficiente y Ahorro del Agua (PUEAA) con seguimiento</c:v>
                </c:pt>
                <c:pt idx="5">
                  <c:v>Porcentaje de Planes de Saneamiento y Manejo de Vertimientos (PSMV) con seguimiento</c:v>
                </c:pt>
              </c:strCache>
            </c:strRef>
          </c:cat>
          <c:val>
            <c:numRef>
              <c:f>'IMGReto 1'!$D$3:$D$8</c:f>
              <c:numCache>
                <c:formatCode>0%</c:formatCode>
                <c:ptCount val="6"/>
                <c:pt idx="0">
                  <c:v>0.7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AC-43A8-AF22-076F057C4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85030720"/>
        <c:axId val="685037792"/>
      </c:barChart>
      <c:catAx>
        <c:axId val="6850307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85037792"/>
        <c:crosses val="autoZero"/>
        <c:auto val="1"/>
        <c:lblAlgn val="ctr"/>
        <c:lblOffset val="100"/>
        <c:noMultiLvlLbl val="0"/>
      </c:catAx>
      <c:valAx>
        <c:axId val="6850377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8503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4527518172378E-2"/>
          <c:y val="1.3719986179839262E-2"/>
          <c:w val="0.80062305295950154"/>
          <c:h val="0.972560027640321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8D-43BD-8F59-C97C619E4D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'IMGReto 3'!$C$3:$C$7</c:f>
              <c:strCache>
                <c:ptCount val="5"/>
                <c:pt idx="0">
                  <c:v>Porcentaje de sectores con acompañamiento para la reconversión hacia sistemas sostenibles de producción</c:v>
                </c:pt>
                <c:pt idx="1">
                  <c:v>Porcentaje de entes territoriales asesorados en la incorporación, planificación y ejecución de acciones relacionadas con cambio climático en el marco de los instrumentos de planificación territorial</c:v>
                </c:pt>
                <c:pt idx="2">
                  <c:v>Porcentaje de Planes de Gestión Integral de Residuos Sólidos (PGIRS) con seguimiento a metas de aprovechamiento</c:v>
                </c:pt>
                <c:pt idx="3">
                  <c:v>Porcentaje de ejecución de acciones en Gestión Ambiental Urbana</c:v>
                </c:pt>
                <c:pt idx="4">
                  <c:v>Implementación del Programa Regional de Negocios Verdes por la autoridad ambiental</c:v>
                </c:pt>
              </c:strCache>
            </c:strRef>
          </c:cat>
          <c:val>
            <c:numRef>
              <c:f>'IMGReto 3'!$D$3:$D$7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8D-43BD-8F59-C97C619E4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85030720"/>
        <c:axId val="685037792"/>
      </c:barChart>
      <c:catAx>
        <c:axId val="6850307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85037792"/>
        <c:crosses val="autoZero"/>
        <c:auto val="1"/>
        <c:lblAlgn val="ctr"/>
        <c:lblOffset val="100"/>
        <c:noMultiLvlLbl val="0"/>
      </c:catAx>
      <c:valAx>
        <c:axId val="6850377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8503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4527518172378E-2"/>
          <c:y val="1.3719986179839262E-2"/>
          <c:w val="0.80062305295950154"/>
          <c:h val="0.972560027640321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4D-4F73-AD77-5FFB39523419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4D-4F73-AD77-5FFB395234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IMGReto4!$C$3:$C$10</c:f>
              <c:strCache>
                <c:ptCount val="8"/>
                <c:pt idx="0">
                  <c:v>Porcentaje de la superficie de áreas protegidas regionales declaradas, homologadas o recategorizadas, inscritas en el RUNAP</c:v>
                </c:pt>
                <c:pt idx="1">
                  <c:v>Porcentaje de áreas protegidas con planes de manejo en ejecución</c:v>
                </c:pt>
                <c:pt idx="2">
                  <c:v>Porcentaje de páramos delimitados por el MADS, con zonificación y régimen de usos adoptados por la CAR</c:v>
                </c:pt>
                <c:pt idx="3">
                  <c:v>Porcentaje de avance en la formulación del Plan de Ordenación Forestal</c:v>
                </c:pt>
                <c:pt idx="4">
                  <c:v>Porcentaje de especies amenazadas con medidas de conservación y manejo en ejecución</c:v>
                </c:pt>
                <c:pt idx="5">
                  <c:v>Porcentaje de especies invasoras con medidas de prevención, control y manejo en ejecución</c:v>
                </c:pt>
                <c:pt idx="6">
                  <c:v>Porcentaje de áreas de ecosistemas en restauración, rehabilitación y reforestación</c:v>
                </c:pt>
                <c:pt idx="7">
                  <c:v>Porcentaje de suelos degradados en recuperación o rehabilitación</c:v>
                </c:pt>
              </c:strCache>
            </c:strRef>
          </c:cat>
          <c:val>
            <c:numRef>
              <c:f>IMGReto4!$D$3:$D$10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0.8571428571428571</c:v>
                </c:pt>
                <c:pt idx="5">
                  <c:v>0.5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4D-4F73-AD77-5FFB39523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85030720"/>
        <c:axId val="685037792"/>
      </c:barChart>
      <c:catAx>
        <c:axId val="6850307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85037792"/>
        <c:crosses val="autoZero"/>
        <c:auto val="1"/>
        <c:lblAlgn val="ctr"/>
        <c:lblOffset val="100"/>
        <c:noMultiLvlLbl val="0"/>
      </c:catAx>
      <c:valAx>
        <c:axId val="6850377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8503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4527518172378E-2"/>
          <c:y val="1.3719986179839262E-2"/>
          <c:w val="0.94799781023603313"/>
          <c:h val="0.972560027640321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10-43E8-903C-E49FD9929E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10-43E8-903C-E49FD9929E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10-43E8-903C-E49FD9929E8F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10-43E8-903C-E49FD9929E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'IMGReto 5'!$C$3:$C$8</c:f>
              <c:strCache>
                <c:ptCount val="6"/>
                <c:pt idx="0">
                  <c:v>Tiempo promedio de trámite para la resolución de autorizaciones ambientales otorgadas por la corporación</c:v>
                </c:pt>
                <c:pt idx="1">
                  <c:v>Porcentaje de autorizaciones ambientales con seguimiento</c:v>
                </c:pt>
                <c:pt idx="2">
                  <c:v>Porcentaje de Procesos Sancionatorios Resueltos</c:v>
                </c:pt>
                <c:pt idx="3">
                  <c:v>Porcentaje de redes y estaciones de monitoreo en operación</c:v>
                </c:pt>
                <c:pt idx="4">
                  <c:v>Porcentaje de actualización y reporte de la información en el SIAC</c:v>
                </c:pt>
                <c:pt idx="5">
                  <c:v>Ejecución de Acciones en Educación Ambiental</c:v>
                </c:pt>
              </c:strCache>
            </c:strRef>
          </c:cat>
          <c:val>
            <c:numRef>
              <c:f>'IMGReto 5'!$D$3:$D$8</c:f>
              <c:numCache>
                <c:formatCode>0%</c:formatCode>
                <c:ptCount val="6"/>
                <c:pt idx="0">
                  <c:v>0.32471222366269265</c:v>
                </c:pt>
                <c:pt idx="1">
                  <c:v>0.44562471737749632</c:v>
                </c:pt>
                <c:pt idx="2">
                  <c:v>0.22596153846153846</c:v>
                </c:pt>
                <c:pt idx="3">
                  <c:v>0</c:v>
                </c:pt>
                <c:pt idx="4">
                  <c:v>0.50508522723285032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10-43E8-903C-E49FD9929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85030720"/>
        <c:axId val="685037792"/>
      </c:barChart>
      <c:catAx>
        <c:axId val="6850307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85037792"/>
        <c:crosses val="autoZero"/>
        <c:auto val="1"/>
        <c:lblAlgn val="ctr"/>
        <c:lblOffset val="100"/>
        <c:noMultiLvlLbl val="0"/>
      </c:catAx>
      <c:valAx>
        <c:axId val="6850377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8503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>
                <a:solidFill>
                  <a:schemeClr val="tx1"/>
                </a:solidFill>
              </a:rPr>
              <a:t>Recaudo Recursos Propios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'[Informe Rendicion Cuentas 2020-2021 a Diciembre 31 (1).xlsx]Rec Recursos Propios 2020 2021'!$B$4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'[Informe Rendicion Cuentas 2020-2021 a Diciembre 31 (1).xlsx]Rec Recursos Propios 2020 2021'!$A$5:$A$16</c:f>
              <c:strCache>
                <c:ptCount val="12"/>
                <c:pt idx="0">
                  <c:v>Sobretasa Ambiental</c:v>
                </c:pt>
                <c:pt idx="1">
                  <c:v>Publicaciones </c:v>
                </c:pt>
                <c:pt idx="2">
                  <c:v>Tasas por Evaluación y Seguimiento</c:v>
                </c:pt>
                <c:pt idx="3">
                  <c:v>Salvaconductos </c:v>
                </c:pt>
                <c:pt idx="4">
                  <c:v>Convenios</c:v>
                </c:pt>
                <c:pt idx="5">
                  <c:v>Transferencias del Sector Electrico</c:v>
                </c:pt>
                <c:pt idx="6">
                  <c:v>Tasas Retributivas </c:v>
                </c:pt>
                <c:pt idx="7">
                  <c:v>Tasas por Uso del Recurso Hidrico </c:v>
                </c:pt>
                <c:pt idx="8">
                  <c:v>Tasa Forestal </c:v>
                </c:pt>
                <c:pt idx="9">
                  <c:v>Multas o Sanciones </c:v>
                </c:pt>
                <c:pt idx="10">
                  <c:v>Otros</c:v>
                </c:pt>
                <c:pt idx="11">
                  <c:v>Recursos de Capital</c:v>
                </c:pt>
              </c:strCache>
            </c:strRef>
          </c:cat>
          <c:val>
            <c:numRef>
              <c:f>'[Informe Rendicion Cuentas 2020-2021 a Diciembre 31 (1).xlsx]Rec Recursos Propios 2020 2021'!$B$5:$B$16</c:f>
              <c:numCache>
                <c:formatCode>#,##0.00</c:formatCode>
                <c:ptCount val="12"/>
                <c:pt idx="0">
                  <c:v>12000000000</c:v>
                </c:pt>
                <c:pt idx="1">
                  <c:v>33280000</c:v>
                </c:pt>
                <c:pt idx="2">
                  <c:v>800000000</c:v>
                </c:pt>
                <c:pt idx="3">
                  <c:v>4500000</c:v>
                </c:pt>
                <c:pt idx="4" formatCode="General">
                  <c:v>0</c:v>
                </c:pt>
                <c:pt idx="5">
                  <c:v>7703796000</c:v>
                </c:pt>
                <c:pt idx="6">
                  <c:v>1600000000</c:v>
                </c:pt>
                <c:pt idx="7">
                  <c:v>240000000</c:v>
                </c:pt>
                <c:pt idx="8">
                  <c:v>30000000</c:v>
                </c:pt>
                <c:pt idx="9">
                  <c:v>45000000</c:v>
                </c:pt>
                <c:pt idx="10">
                  <c:v>43760000</c:v>
                </c:pt>
                <c:pt idx="11">
                  <c:v>2508827000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52-41ED-B2B6-7AA5D8CA4ADD}"/>
            </c:ext>
          </c:extLst>
        </c:ser>
        <c:ser>
          <c:idx val="1"/>
          <c:order val="1"/>
          <c:tx>
            <c:strRef>
              <c:f>'[Informe Rendicion Cuentas 2020-2021 a Diciembre 31 (1).xlsx]Rec Recursos Propios 2020 2021'!$C$4</c:f>
              <c:strCache>
                <c:ptCount val="1"/>
                <c:pt idx="0">
                  <c:v>Presupuesto Definitivo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'[Informe Rendicion Cuentas 2020-2021 a Diciembre 31 (1).xlsx]Rec Recursos Propios 2020 2021'!$A$5:$A$16</c:f>
              <c:strCache>
                <c:ptCount val="12"/>
                <c:pt idx="0">
                  <c:v>Sobretasa Ambiental</c:v>
                </c:pt>
                <c:pt idx="1">
                  <c:v>Publicaciones </c:v>
                </c:pt>
                <c:pt idx="2">
                  <c:v>Tasas por Evaluación y Seguimiento</c:v>
                </c:pt>
                <c:pt idx="3">
                  <c:v>Salvaconductos </c:v>
                </c:pt>
                <c:pt idx="4">
                  <c:v>Convenios</c:v>
                </c:pt>
                <c:pt idx="5">
                  <c:v>Transferencias del Sector Electrico</c:v>
                </c:pt>
                <c:pt idx="6">
                  <c:v>Tasas Retributivas </c:v>
                </c:pt>
                <c:pt idx="7">
                  <c:v>Tasas por Uso del Recurso Hidrico </c:v>
                </c:pt>
                <c:pt idx="8">
                  <c:v>Tasa Forestal </c:v>
                </c:pt>
                <c:pt idx="9">
                  <c:v>Multas o Sanciones </c:v>
                </c:pt>
                <c:pt idx="10">
                  <c:v>Otros</c:v>
                </c:pt>
                <c:pt idx="11">
                  <c:v>Recursos de Capital</c:v>
                </c:pt>
              </c:strCache>
            </c:strRef>
          </c:cat>
          <c:val>
            <c:numRef>
              <c:f>'[Informe Rendicion Cuentas 2020-2021 a Diciembre 31 (1).xlsx]Rec Recursos Propios 2020 2021'!$C$5:$C$16</c:f>
              <c:numCache>
                <c:formatCode>#,##0.00</c:formatCode>
                <c:ptCount val="12"/>
                <c:pt idx="0">
                  <c:v>13509741719.42</c:v>
                </c:pt>
                <c:pt idx="1">
                  <c:v>33280000</c:v>
                </c:pt>
                <c:pt idx="2">
                  <c:v>1232627711</c:v>
                </c:pt>
                <c:pt idx="3">
                  <c:v>4500000</c:v>
                </c:pt>
                <c:pt idx="4">
                  <c:v>4084342128.3400002</c:v>
                </c:pt>
                <c:pt idx="5">
                  <c:v>8004267327</c:v>
                </c:pt>
                <c:pt idx="6">
                  <c:v>2300609085</c:v>
                </c:pt>
                <c:pt idx="7">
                  <c:v>240000000</c:v>
                </c:pt>
                <c:pt idx="8">
                  <c:v>30000000</c:v>
                </c:pt>
                <c:pt idx="9">
                  <c:v>45000000</c:v>
                </c:pt>
                <c:pt idx="10">
                  <c:v>229352152.93000001</c:v>
                </c:pt>
                <c:pt idx="11">
                  <c:v>28692854426.169998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52-41ED-B2B6-7AA5D8CA4ADD}"/>
            </c:ext>
          </c:extLst>
        </c:ser>
        <c:ser>
          <c:idx val="2"/>
          <c:order val="2"/>
          <c:tx>
            <c:strRef>
              <c:f>'[Informe Rendicion Cuentas 2020-2021 a Diciembre 31 (1).xlsx]Rec Recursos Propios 2020 2021'!$D$4</c:f>
              <c:strCache>
                <c:ptCount val="1"/>
                <c:pt idx="0">
                  <c:v>Recaudos Acumulados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'[Informe Rendicion Cuentas 2020-2021 a Diciembre 31 (1).xlsx]Rec Recursos Propios 2020 2021'!$A$5:$A$16</c:f>
              <c:strCache>
                <c:ptCount val="12"/>
                <c:pt idx="0">
                  <c:v>Sobretasa Ambiental</c:v>
                </c:pt>
                <c:pt idx="1">
                  <c:v>Publicaciones </c:v>
                </c:pt>
                <c:pt idx="2">
                  <c:v>Tasas por Evaluación y Seguimiento</c:v>
                </c:pt>
                <c:pt idx="3">
                  <c:v>Salvaconductos </c:v>
                </c:pt>
                <c:pt idx="4">
                  <c:v>Convenios</c:v>
                </c:pt>
                <c:pt idx="5">
                  <c:v>Transferencias del Sector Electrico</c:v>
                </c:pt>
                <c:pt idx="6">
                  <c:v>Tasas Retributivas </c:v>
                </c:pt>
                <c:pt idx="7">
                  <c:v>Tasas por Uso del Recurso Hidrico </c:v>
                </c:pt>
                <c:pt idx="8">
                  <c:v>Tasa Forestal </c:v>
                </c:pt>
                <c:pt idx="9">
                  <c:v>Multas o Sanciones </c:v>
                </c:pt>
                <c:pt idx="10">
                  <c:v>Otros</c:v>
                </c:pt>
                <c:pt idx="11">
                  <c:v>Recursos de Capital</c:v>
                </c:pt>
              </c:strCache>
            </c:strRef>
          </c:cat>
          <c:val>
            <c:numRef>
              <c:f>'[Informe Rendicion Cuentas 2020-2021 a Diciembre 31 (1).xlsx]Rec Recursos Propios 2020 2021'!$D$5:$D$16</c:f>
              <c:numCache>
                <c:formatCode>#,##0.00</c:formatCode>
                <c:ptCount val="12"/>
                <c:pt idx="0">
                  <c:v>15008052665.23</c:v>
                </c:pt>
                <c:pt idx="1">
                  <c:v>49464837</c:v>
                </c:pt>
                <c:pt idx="2">
                  <c:v>1865617683</c:v>
                </c:pt>
                <c:pt idx="3">
                  <c:v>4331911</c:v>
                </c:pt>
                <c:pt idx="4">
                  <c:v>1448942450</c:v>
                </c:pt>
                <c:pt idx="5">
                  <c:v>13392770801</c:v>
                </c:pt>
                <c:pt idx="6">
                  <c:v>2396534246</c:v>
                </c:pt>
                <c:pt idx="7">
                  <c:v>648710539.77999997</c:v>
                </c:pt>
                <c:pt idx="8">
                  <c:v>225891442.34</c:v>
                </c:pt>
                <c:pt idx="9">
                  <c:v>370221.5</c:v>
                </c:pt>
                <c:pt idx="10">
                  <c:v>479647508.75999999</c:v>
                </c:pt>
                <c:pt idx="11">
                  <c:v>28918992020.970001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52-41ED-B2B6-7AA5D8CA4ADD}"/>
            </c:ext>
          </c:extLst>
        </c:ser>
        <c:ser>
          <c:idx val="3"/>
          <c:order val="3"/>
          <c:tx>
            <c:strRef>
              <c:f>'[Informe Rendicion Cuentas 2020-2021 a Diciembre 31 (1).xlsx]Rec Recursos Propios 2020 2021'!$E$4</c:f>
              <c:strCache>
                <c:ptCount val="1"/>
                <c:pt idx="0">
                  <c:v>Saldo por Recaudar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'[Informe Rendicion Cuentas 2020-2021 a Diciembre 31 (1).xlsx]Rec Recursos Propios 2020 2021'!$A$5:$A$16</c:f>
              <c:strCache>
                <c:ptCount val="12"/>
                <c:pt idx="0">
                  <c:v>Sobretasa Ambiental</c:v>
                </c:pt>
                <c:pt idx="1">
                  <c:v>Publicaciones </c:v>
                </c:pt>
                <c:pt idx="2">
                  <c:v>Tasas por Evaluación y Seguimiento</c:v>
                </c:pt>
                <c:pt idx="3">
                  <c:v>Salvaconductos </c:v>
                </c:pt>
                <c:pt idx="4">
                  <c:v>Convenios</c:v>
                </c:pt>
                <c:pt idx="5">
                  <c:v>Transferencias del Sector Electrico</c:v>
                </c:pt>
                <c:pt idx="6">
                  <c:v>Tasas Retributivas </c:v>
                </c:pt>
                <c:pt idx="7">
                  <c:v>Tasas por Uso del Recurso Hidrico </c:v>
                </c:pt>
                <c:pt idx="8">
                  <c:v>Tasa Forestal </c:v>
                </c:pt>
                <c:pt idx="9">
                  <c:v>Multas o Sanciones </c:v>
                </c:pt>
                <c:pt idx="10">
                  <c:v>Otros</c:v>
                </c:pt>
                <c:pt idx="11">
                  <c:v>Recursos de Capital</c:v>
                </c:pt>
              </c:strCache>
            </c:strRef>
          </c:cat>
          <c:val>
            <c:numRef>
              <c:f>'[Informe Rendicion Cuentas 2020-2021 a Diciembre 31 (1).xlsx]Rec Recursos Propios 2020 2021'!$E$5:$E$16</c:f>
              <c:numCache>
                <c:formatCode>#,##0.00</c:formatCode>
                <c:ptCount val="12"/>
                <c:pt idx="0">
                  <c:v>-1498310945.8099999</c:v>
                </c:pt>
                <c:pt idx="1">
                  <c:v>-16184837</c:v>
                </c:pt>
                <c:pt idx="2">
                  <c:v>-632989972</c:v>
                </c:pt>
                <c:pt idx="3">
                  <c:v>168089</c:v>
                </c:pt>
                <c:pt idx="4">
                  <c:v>2635399678.3400002</c:v>
                </c:pt>
                <c:pt idx="5">
                  <c:v>-5388503474</c:v>
                </c:pt>
                <c:pt idx="6">
                  <c:v>-95925161</c:v>
                </c:pt>
                <c:pt idx="7">
                  <c:v>-408710539.77999997</c:v>
                </c:pt>
                <c:pt idx="8">
                  <c:v>-195891442.34</c:v>
                </c:pt>
                <c:pt idx="9">
                  <c:v>44629778.5</c:v>
                </c:pt>
                <c:pt idx="10">
                  <c:v>-250295355.83000001</c:v>
                </c:pt>
                <c:pt idx="11">
                  <c:v>-226137594.80000001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52-41ED-B2B6-7AA5D8CA4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60094864"/>
        <c:axId val="1960092784"/>
      </c:barChart>
      <c:catAx>
        <c:axId val="196009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0092784"/>
        <c:crosses val="autoZero"/>
        <c:auto val="1"/>
        <c:lblAlgn val="ctr"/>
        <c:lblOffset val="100"/>
        <c:noMultiLvlLbl val="0"/>
      </c:catAx>
      <c:valAx>
        <c:axId val="196009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009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'[Informe Rendicion Cuentas 2020-2021 a Diciembre 31 (1).xlsx]Ejecución Ingresos 2020 - 2021'!$A$5</c:f>
              <c:strCache>
                <c:ptCount val="1"/>
                <c:pt idx="0">
                  <c:v>RECURSOS DEL TESORO NACIONAL 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'[Informe Rendicion Cuentas 2020-2021 a Diciembre 31 (1).xlsx]Ejecución Ingresos 2020 - 2021'!$B$4:$E$4</c:f>
              <c:strCache>
                <c:ptCount val="4"/>
                <c:pt idx="0">
                  <c:v>Presupuesto Inicial</c:v>
                </c:pt>
                <c:pt idx="1">
                  <c:v>Presupuesto Definitivo</c:v>
                </c:pt>
                <c:pt idx="2">
                  <c:v>Recaudos Acumulados</c:v>
                </c:pt>
                <c:pt idx="3">
                  <c:v>Saldo por Recaudar</c:v>
                </c:pt>
              </c:strCache>
            </c:strRef>
          </c:cat>
          <c:val>
            <c:numRef>
              <c:f>'[Informe Rendicion Cuentas 2020-2021 a Diciembre 31 (1).xlsx]Ejecución Ingresos 2020 - 2021'!$B$5:$E$5</c:f>
              <c:numCache>
                <c:formatCode>#,##0.00</c:formatCode>
                <c:ptCount val="4"/>
                <c:pt idx="0">
                  <c:v>2278068000</c:v>
                </c:pt>
                <c:pt idx="1">
                  <c:v>2335068000</c:v>
                </c:pt>
                <c:pt idx="2">
                  <c:v>2334027005.1100001</c:v>
                </c:pt>
                <c:pt idx="3">
                  <c:v>1040994.89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7-4E6A-B0F1-D43BD5923D0E}"/>
            </c:ext>
          </c:extLst>
        </c:ser>
        <c:ser>
          <c:idx val="1"/>
          <c:order val="1"/>
          <c:tx>
            <c:strRef>
              <c:f>'[Informe Rendicion Cuentas 2020-2021 a Diciembre 31 (1).xlsx]Ejecución Ingresos 2020 - 2021'!$A$6</c:f>
              <c:strCache>
                <c:ptCount val="1"/>
                <c:pt idx="0">
                  <c:v>INGRESOS PROPIOS 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'[Informe Rendicion Cuentas 2020-2021 a Diciembre 31 (1).xlsx]Ejecución Ingresos 2020 - 2021'!$B$4:$E$4</c:f>
              <c:strCache>
                <c:ptCount val="4"/>
                <c:pt idx="0">
                  <c:v>Presupuesto Inicial</c:v>
                </c:pt>
                <c:pt idx="1">
                  <c:v>Presupuesto Definitivo</c:v>
                </c:pt>
                <c:pt idx="2">
                  <c:v>Recaudos Acumulados</c:v>
                </c:pt>
                <c:pt idx="3">
                  <c:v>Saldo por Recaudar</c:v>
                </c:pt>
              </c:strCache>
            </c:strRef>
          </c:cat>
          <c:val>
            <c:numRef>
              <c:f>'[Informe Rendicion Cuentas 2020-2021 a Diciembre 31 (1).xlsx]Ejecución Ingresos 2020 - 2021'!$B$6:$E$6</c:f>
              <c:numCache>
                <c:formatCode>#,##0.00</c:formatCode>
                <c:ptCount val="4"/>
                <c:pt idx="0">
                  <c:v>25009163000</c:v>
                </c:pt>
                <c:pt idx="1">
                  <c:v>58406574549.860001</c:v>
                </c:pt>
                <c:pt idx="2">
                  <c:v>64439326326.580002</c:v>
                </c:pt>
                <c:pt idx="3">
                  <c:v>-6032751776.7200003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67-4E6A-B0F1-D43BD5923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915921728"/>
        <c:axId val="1915921312"/>
      </c:barChart>
      <c:catAx>
        <c:axId val="191592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O"/>
          </a:p>
        </c:txPr>
        <c:crossAx val="1915921312"/>
        <c:crosses val="autoZero"/>
        <c:auto val="1"/>
        <c:lblAlgn val="ctr"/>
        <c:lblOffset val="100"/>
        <c:noMultiLvlLbl val="0"/>
      </c:catAx>
      <c:valAx>
        <c:axId val="19159213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O"/>
          </a:p>
        </c:txPr>
        <c:crossAx val="191592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'[Informe Rendicion Cuentas 2020-2021 a Diciembre 31 (1).xlsx]Ejecucion Gastos 2020 - 2021'!$B$4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'[Informe Rendicion Cuentas 2020-2021 a Diciembre 31 (1).xlsx]Ejecucion Gastos 2020 - 2021'!$A$5:$A$11</c:f>
              <c:strCache>
                <c:ptCount val="4"/>
                <c:pt idx="0">
                  <c:v>GASTOS DE PERSONAL </c:v>
                </c:pt>
                <c:pt idx="1">
                  <c:v>GASTOS GENERALES </c:v>
                </c:pt>
                <c:pt idx="2">
                  <c:v>TRANSFERENCIAS CORRIENTES </c:v>
                </c:pt>
                <c:pt idx="3">
                  <c:v>GASTOS DE INVERSION </c:v>
                </c:pt>
              </c:strCache>
            </c:strRef>
          </c:cat>
          <c:val>
            <c:numRef>
              <c:f>'[Informe Rendicion Cuentas 2020-2021 a Diciembre 31 (1).xlsx]Ejecucion Gastos 2020 - 2021'!$B$5:$B$11</c:f>
              <c:numCache>
                <c:formatCode>#,##0.00</c:formatCode>
                <c:ptCount val="4"/>
                <c:pt idx="0">
                  <c:v>3928367126</c:v>
                </c:pt>
                <c:pt idx="1">
                  <c:v>1346659000</c:v>
                </c:pt>
                <c:pt idx="2">
                  <c:v>2165644774</c:v>
                </c:pt>
                <c:pt idx="3">
                  <c:v>19846560100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67-42C0-A156-44BE4A35007F}"/>
            </c:ext>
          </c:extLst>
        </c:ser>
        <c:ser>
          <c:idx val="1"/>
          <c:order val="1"/>
          <c:tx>
            <c:strRef>
              <c:f>'[Informe Rendicion Cuentas 2020-2021 a Diciembre 31 (1).xlsx]Ejecucion Gastos 2020 - 2021'!$C$4</c:f>
              <c:strCache>
                <c:ptCount val="1"/>
                <c:pt idx="0">
                  <c:v>Presupuesto Definitivo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'[Informe Rendicion Cuentas 2020-2021 a Diciembre 31 (1).xlsx]Ejecucion Gastos 2020 - 2021'!$A$5:$A$11</c:f>
              <c:strCache>
                <c:ptCount val="4"/>
                <c:pt idx="0">
                  <c:v>GASTOS DE PERSONAL </c:v>
                </c:pt>
                <c:pt idx="1">
                  <c:v>GASTOS GENERALES </c:v>
                </c:pt>
                <c:pt idx="2">
                  <c:v>TRANSFERENCIAS CORRIENTES </c:v>
                </c:pt>
                <c:pt idx="3">
                  <c:v>GASTOS DE INVERSION </c:v>
                </c:pt>
              </c:strCache>
            </c:strRef>
          </c:cat>
          <c:val>
            <c:numRef>
              <c:f>'[Informe Rendicion Cuentas 2020-2021 a Diciembre 31 (1).xlsx]Ejecucion Gastos 2020 - 2021'!$C$5:$C$11</c:f>
              <c:numCache>
                <c:formatCode>#,##0.00</c:formatCode>
                <c:ptCount val="4"/>
                <c:pt idx="0">
                  <c:v>4025744681</c:v>
                </c:pt>
                <c:pt idx="1">
                  <c:v>2520735885.8699999</c:v>
                </c:pt>
                <c:pt idx="2">
                  <c:v>2769990733.9099998</c:v>
                </c:pt>
                <c:pt idx="3">
                  <c:v>51425171249.080002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67-42C0-A156-44BE4A35007F}"/>
            </c:ext>
          </c:extLst>
        </c:ser>
        <c:ser>
          <c:idx val="2"/>
          <c:order val="2"/>
          <c:tx>
            <c:strRef>
              <c:f>'[Informe Rendicion Cuentas 2020-2021 a Diciembre 31 (1).xlsx]Ejecucion Gastos 2020 - 2021'!$D$4</c:f>
              <c:strCache>
                <c:ptCount val="1"/>
                <c:pt idx="0">
                  <c:v>Ejecución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'[Informe Rendicion Cuentas 2020-2021 a Diciembre 31 (1).xlsx]Ejecucion Gastos 2020 - 2021'!$A$5:$A$11</c:f>
              <c:strCache>
                <c:ptCount val="4"/>
                <c:pt idx="0">
                  <c:v>GASTOS DE PERSONAL </c:v>
                </c:pt>
                <c:pt idx="1">
                  <c:v>GASTOS GENERALES </c:v>
                </c:pt>
                <c:pt idx="2">
                  <c:v>TRANSFERENCIAS CORRIENTES </c:v>
                </c:pt>
                <c:pt idx="3">
                  <c:v>GASTOS DE INVERSION </c:v>
                </c:pt>
              </c:strCache>
            </c:strRef>
          </c:cat>
          <c:val>
            <c:numRef>
              <c:f>'[Informe Rendicion Cuentas 2020-2021 a Diciembre 31 (1).xlsx]Ejecucion Gastos 2020 - 2021'!$D$5:$D$11</c:f>
              <c:numCache>
                <c:formatCode>#,##0.00</c:formatCode>
                <c:ptCount val="4"/>
                <c:pt idx="0">
                  <c:v>3712491550</c:v>
                </c:pt>
                <c:pt idx="1">
                  <c:v>2287216814.1799998</c:v>
                </c:pt>
                <c:pt idx="2">
                  <c:v>2732794611.9400001</c:v>
                </c:pt>
                <c:pt idx="3">
                  <c:v>32033438405.68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67-42C0-A156-44BE4A35007F}"/>
            </c:ext>
          </c:extLst>
        </c:ser>
        <c:ser>
          <c:idx val="3"/>
          <c:order val="3"/>
          <c:tx>
            <c:strRef>
              <c:f>'[Informe Rendicion Cuentas 2020-2021 a Diciembre 31 (1).xlsx]Ejecucion Gastos 2020 - 2021'!$E$4</c:f>
              <c:strCache>
                <c:ptCount val="1"/>
                <c:pt idx="0">
                  <c:v>Saldo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'[Informe Rendicion Cuentas 2020-2021 a Diciembre 31 (1).xlsx]Ejecucion Gastos 2020 - 2021'!$A$5:$A$11</c:f>
              <c:strCache>
                <c:ptCount val="4"/>
                <c:pt idx="0">
                  <c:v>GASTOS DE PERSONAL </c:v>
                </c:pt>
                <c:pt idx="1">
                  <c:v>GASTOS GENERALES </c:v>
                </c:pt>
                <c:pt idx="2">
                  <c:v>TRANSFERENCIAS CORRIENTES </c:v>
                </c:pt>
                <c:pt idx="3">
                  <c:v>GASTOS DE INVERSION </c:v>
                </c:pt>
              </c:strCache>
            </c:strRef>
          </c:cat>
          <c:val>
            <c:numRef>
              <c:f>'[Informe Rendicion Cuentas 2020-2021 a Diciembre 31 (1).xlsx]Ejecucion Gastos 2020 - 2021'!$E$5:$E$11</c:f>
              <c:numCache>
                <c:formatCode>#,##0.00</c:formatCode>
                <c:ptCount val="4"/>
                <c:pt idx="0">
                  <c:v>313253131</c:v>
                </c:pt>
                <c:pt idx="1">
                  <c:v>233519071.69000006</c:v>
                </c:pt>
                <c:pt idx="2">
                  <c:v>37196121.96999979</c:v>
                </c:pt>
                <c:pt idx="3">
                  <c:v>19391732843.400002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67-42C0-A156-44BE4A350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64262768"/>
        <c:axId val="1964261104"/>
      </c:barChart>
      <c:catAx>
        <c:axId val="196426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4261104"/>
        <c:crosses val="autoZero"/>
        <c:auto val="1"/>
        <c:lblAlgn val="ctr"/>
        <c:lblOffset val="100"/>
        <c:noMultiLvlLbl val="0"/>
      </c:catAx>
      <c:valAx>
        <c:axId val="196426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426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67D1F-25A7-4D27-8F4F-4E39F04AA8C9}" type="datetimeFigureOut">
              <a:rPr lang="es-CO" smtClean="0"/>
              <a:t>02/05/2022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FF135-C7A3-43EE-BAD0-C6CA7DF212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780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C233-B8EF-4105-A61F-51CD3B016765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275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48B-D59C-4DFE-B235-C4E03D6B2F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D22-CA28-4B88-A43C-01C4D9E812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2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48B-D59C-4DFE-B235-C4E03D6B2F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D22-CA28-4B88-A43C-01C4D9E812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9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48B-D59C-4DFE-B235-C4E03D6B2F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D22-CA28-4B88-A43C-01C4D9E812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65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018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48B-D59C-4DFE-B235-C4E03D6B2F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D22-CA28-4B88-A43C-01C4D9E812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48B-D59C-4DFE-B235-C4E03D6B2F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D22-CA28-4B88-A43C-01C4D9E812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9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48B-D59C-4DFE-B235-C4E03D6B2F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D22-CA28-4B88-A43C-01C4D9E812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9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48B-D59C-4DFE-B235-C4E03D6B2F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D22-CA28-4B88-A43C-01C4D9E812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3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48B-D59C-4DFE-B235-C4E03D6B2F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D22-CA28-4B88-A43C-01C4D9E812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5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48B-D59C-4DFE-B235-C4E03D6B2F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D22-CA28-4B88-A43C-01C4D9E812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3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48B-D59C-4DFE-B235-C4E03D6B2F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D22-CA28-4B88-A43C-01C4D9E812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048B-D59C-4DFE-B235-C4E03D6B2F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1D22-CA28-4B88-A43C-01C4D9E812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3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048B-D59C-4DFE-B235-C4E03D6B2F4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01D22-CA28-4B88-A43C-01C4D9E812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5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26355CA-2B20-405D-9D5E-4B3188A7A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3" y="0"/>
            <a:ext cx="12214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81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 66"/>
          <p:cNvSpPr/>
          <p:nvPr/>
        </p:nvSpPr>
        <p:spPr>
          <a:xfrm>
            <a:off x="0" y="0"/>
            <a:ext cx="233805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78000">
                <a:schemeClr val="bg1"/>
              </a:gs>
              <a:gs pos="3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72D41B-EFE4-416E-A189-7C80ED9E8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pic>
        <p:nvPicPr>
          <p:cNvPr id="24" name="Imagen 2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4" t="3870" r="1439" b="3504"/>
          <a:stretch/>
        </p:blipFill>
        <p:spPr bwMode="auto">
          <a:xfrm>
            <a:off x="2794971" y="2190374"/>
            <a:ext cx="2743200" cy="1566181"/>
          </a:xfrm>
          <a:prstGeom prst="rect">
            <a:avLst/>
          </a:prstGeom>
          <a:noFill/>
        </p:spPr>
      </p:pic>
      <p:grpSp>
        <p:nvGrpSpPr>
          <p:cNvPr id="25" name="Grupo 27"/>
          <p:cNvGrpSpPr/>
          <p:nvPr/>
        </p:nvGrpSpPr>
        <p:grpSpPr>
          <a:xfrm>
            <a:off x="0" y="2629380"/>
            <a:ext cx="2338058" cy="2828661"/>
            <a:chOff x="3547480" y="844609"/>
            <a:chExt cx="1794032" cy="2026516"/>
          </a:xfrm>
        </p:grpSpPr>
        <p:pic>
          <p:nvPicPr>
            <p:cNvPr id="26" name="Imagen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0225" y="844609"/>
              <a:ext cx="1208541" cy="1150331"/>
            </a:xfrm>
            <a:prstGeom prst="rect">
              <a:avLst/>
            </a:prstGeom>
          </p:spPr>
        </p:pic>
        <p:sp>
          <p:nvSpPr>
            <p:cNvPr id="27" name="Rectángulo 29"/>
            <p:cNvSpPr/>
            <p:nvPr/>
          </p:nvSpPr>
          <p:spPr>
            <a:xfrm>
              <a:off x="3547480" y="2033232"/>
              <a:ext cx="1794032" cy="8378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s-ES" sz="2800" b="1" i="1" dirty="0">
                  <a:solidFill>
                    <a:srgbClr val="002B82"/>
                  </a:solidFill>
                </a:rPr>
                <a:t>Planeación</a:t>
              </a:r>
              <a:r>
                <a:rPr lang="es-ES" sz="2800" b="1" i="1" dirty="0"/>
                <a:t> </a:t>
              </a:r>
            </a:p>
            <a:p>
              <a:pPr lvl="0" algn="ctr"/>
              <a:r>
                <a:rPr lang="es-ES" sz="2000" b="1" i="1" dirty="0"/>
                <a:t>y ordenamiento </a:t>
              </a:r>
            </a:p>
            <a:p>
              <a:pPr lvl="0" algn="ctr"/>
              <a:r>
                <a:rPr lang="es-ES" sz="2000" b="1" i="1" dirty="0"/>
                <a:t>del Territorio</a:t>
              </a:r>
              <a:endParaRPr lang="es-E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96708"/>
              </p:ext>
            </p:extLst>
          </p:nvPr>
        </p:nvGraphicFramePr>
        <p:xfrm>
          <a:off x="5707874" y="1814644"/>
          <a:ext cx="3307637" cy="4212633"/>
        </p:xfrm>
        <a:graphic>
          <a:graphicData uri="http://schemas.openxmlformats.org/drawingml/2006/table">
            <a:tbl>
              <a:tblPr firstRow="1" firstCol="1" bandRow="1"/>
              <a:tblGrid>
                <a:gridCol w="2391217">
                  <a:extLst>
                    <a:ext uri="{9D8B030D-6E8A-4147-A177-3AD203B41FA5}">
                      <a16:colId xmlns:a16="http://schemas.microsoft.com/office/drawing/2014/main" val="1242062876"/>
                    </a:ext>
                  </a:extLst>
                </a:gridCol>
                <a:gridCol w="916420">
                  <a:extLst>
                    <a:ext uri="{9D8B030D-6E8A-4147-A177-3AD203B41FA5}">
                      <a16:colId xmlns:a16="http://schemas.microsoft.com/office/drawing/2014/main" val="1045117815"/>
                    </a:ext>
                  </a:extLst>
                </a:gridCol>
              </a:tblGrid>
              <a:tr h="614006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PAC 2021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Logro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79546"/>
                  </a:ext>
                </a:extLst>
              </a:tr>
              <a:tr h="632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Asesorar 12 municipios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30153"/>
                  </a:ext>
                </a:extLst>
              </a:tr>
              <a:tr h="988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Conformar una alianza estratégica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872778"/>
                  </a:ext>
                </a:extLst>
              </a:tr>
              <a:tr h="988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Realizar seguimiento a 74 municipios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27811"/>
                  </a:ext>
                </a:extLst>
              </a:tr>
              <a:tr h="988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Ejecutar 1 proyecto comunidades étnicas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179352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3026965" y="3793772"/>
            <a:ext cx="22792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POT</a:t>
            </a:r>
            <a:r>
              <a:rPr lang="es-CO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Porcentaje de municipios asesorados o asistidos en la inclusión del componente ambiental en los POT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57" name="12 CuadroTexto"/>
          <p:cNvSpPr txBox="1"/>
          <p:nvPr/>
        </p:nvSpPr>
        <p:spPr>
          <a:xfrm>
            <a:off x="678646" y="2264099"/>
            <a:ext cx="980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D8D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Reto 2</a:t>
            </a:r>
          </a:p>
        </p:txBody>
      </p:sp>
      <p:sp>
        <p:nvSpPr>
          <p:cNvPr id="58" name="12 CuadroTexto"/>
          <p:cNvSpPr txBox="1"/>
          <p:nvPr/>
        </p:nvSpPr>
        <p:spPr>
          <a:xfrm>
            <a:off x="460710" y="1269848"/>
            <a:ext cx="1416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AVANCE</a:t>
            </a:r>
          </a:p>
          <a:p>
            <a:pPr algn="ctr"/>
            <a:r>
              <a:rPr lang="es-ES" sz="3200" b="1" dirty="0">
                <a:solidFill>
                  <a:srgbClr val="0D8D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es-ES" sz="3200" dirty="0">
                <a:solidFill>
                  <a:srgbClr val="0D8D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</p:txBody>
      </p:sp>
      <p:sp>
        <p:nvSpPr>
          <p:cNvPr id="30" name="4 CuadroTexto"/>
          <p:cNvSpPr txBox="1"/>
          <p:nvPr/>
        </p:nvSpPr>
        <p:spPr>
          <a:xfrm>
            <a:off x="7030949" y="148565"/>
            <a:ext cx="4612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Indicadores Mínimos  </a:t>
            </a:r>
          </a:p>
          <a:p>
            <a:pPr algn="r"/>
            <a:r>
              <a:rPr lang="es-E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Articulación </a:t>
            </a:r>
            <a:r>
              <a:rPr lang="es-E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 2020</a:t>
            </a:r>
            <a:endParaRPr lang="es-ES" sz="2000" i="1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9337004" y="2510566"/>
            <a:ext cx="2411421" cy="3301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15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DESTACAR:</a:t>
            </a:r>
          </a:p>
          <a:p>
            <a:pPr lvl="0"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apoyo a las actividades del plan de vida de las comunidades indígenas, se ejecutó convenio para la construcción de 17 soluciones individuales de abastecimiento de agua, sector Tamara y </a:t>
            </a:r>
            <a:r>
              <a:rPr lang="es-CO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Tauretes</a:t>
            </a:r>
            <a:r>
              <a:rPr lang="es-CO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municipio de Cerrito.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AFC3EA4A-91FE-461C-AC61-73A9CBF4CC28}"/>
              </a:ext>
            </a:extLst>
          </p:cNvPr>
          <p:cNvGrpSpPr/>
          <p:nvPr/>
        </p:nvGrpSpPr>
        <p:grpSpPr>
          <a:xfrm>
            <a:off x="363679" y="5674100"/>
            <a:ext cx="1730791" cy="724261"/>
            <a:chOff x="633119" y="2289469"/>
            <a:chExt cx="1957680" cy="724261"/>
          </a:xfrm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F15ADF85-57FF-4A78-9575-EBF52D2CFF1B}"/>
                </a:ext>
              </a:extLst>
            </p:cNvPr>
            <p:cNvGrpSpPr/>
            <p:nvPr/>
          </p:nvGrpSpPr>
          <p:grpSpPr>
            <a:xfrm>
              <a:off x="633119" y="2334492"/>
              <a:ext cx="671801" cy="590330"/>
              <a:chOff x="517411" y="2334492"/>
              <a:chExt cx="787510" cy="590330"/>
            </a:xfrm>
          </p:grpSpPr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C4D70448-E758-4964-AB80-65B6777E6B84}"/>
                  </a:ext>
                </a:extLst>
              </p:cNvPr>
              <p:cNvSpPr/>
              <p:nvPr/>
            </p:nvSpPr>
            <p:spPr>
              <a:xfrm>
                <a:off x="517411" y="2334492"/>
                <a:ext cx="787510" cy="1083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BB629B41-BEA6-40B7-A678-BEDAEFD33D05}"/>
                  </a:ext>
                </a:extLst>
              </p:cNvPr>
              <p:cNvSpPr/>
              <p:nvPr/>
            </p:nvSpPr>
            <p:spPr>
              <a:xfrm>
                <a:off x="517411" y="2565757"/>
                <a:ext cx="787510" cy="10835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EA9971EE-3758-41B9-AA0C-C0F0ACB052B7}"/>
                  </a:ext>
                </a:extLst>
              </p:cNvPr>
              <p:cNvSpPr/>
              <p:nvPr/>
            </p:nvSpPr>
            <p:spPr>
              <a:xfrm>
                <a:off x="517411" y="2816468"/>
                <a:ext cx="787510" cy="108354"/>
              </a:xfrm>
              <a:prstGeom prst="rect">
                <a:avLst/>
              </a:prstGeom>
              <a:solidFill>
                <a:srgbClr val="F59E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234C7CE8-BA43-4834-B9C9-B699AA6A683B}"/>
                </a:ext>
              </a:extLst>
            </p:cNvPr>
            <p:cNvSpPr/>
            <p:nvPr/>
          </p:nvSpPr>
          <p:spPr>
            <a:xfrm>
              <a:off x="1325260" y="2531754"/>
              <a:ext cx="855492" cy="240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Medio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A87B04C3-11E3-492D-9AE0-601E67E0824A}"/>
                </a:ext>
              </a:extLst>
            </p:cNvPr>
            <p:cNvSpPr/>
            <p:nvPr/>
          </p:nvSpPr>
          <p:spPr>
            <a:xfrm>
              <a:off x="1325260" y="2773151"/>
              <a:ext cx="855492" cy="240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Parcial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6CBB8A32-BE13-4C6F-9793-06F5193FF423}"/>
                </a:ext>
              </a:extLst>
            </p:cNvPr>
            <p:cNvSpPr/>
            <p:nvPr/>
          </p:nvSpPr>
          <p:spPr>
            <a:xfrm>
              <a:off x="1328420" y="2289469"/>
              <a:ext cx="1262379" cy="241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Satisfactorio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393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ángulo 55"/>
          <p:cNvSpPr/>
          <p:nvPr/>
        </p:nvSpPr>
        <p:spPr>
          <a:xfrm>
            <a:off x="0" y="0"/>
            <a:ext cx="227511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78000">
                <a:schemeClr val="bg1"/>
              </a:gs>
              <a:gs pos="3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FF052F3-FE38-4AF5-9898-1A242D3FE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C09E9AD2-4239-4931-8031-75317BE453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266802"/>
              </p:ext>
            </p:extLst>
          </p:nvPr>
        </p:nvGraphicFramePr>
        <p:xfrm>
          <a:off x="5610795" y="1568922"/>
          <a:ext cx="3511547" cy="466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4 CuadroTexto"/>
          <p:cNvSpPr txBox="1"/>
          <p:nvPr/>
        </p:nvSpPr>
        <p:spPr>
          <a:xfrm>
            <a:off x="6969843" y="143579"/>
            <a:ext cx="4612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Indicadores Mínimos  </a:t>
            </a:r>
          </a:p>
          <a:p>
            <a:pPr algn="r"/>
            <a:r>
              <a:rPr lang="es-E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Articulación </a:t>
            </a:r>
            <a:r>
              <a:rPr lang="es-E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 2020</a:t>
            </a:r>
            <a:endParaRPr lang="es-ES" sz="2000" i="1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Flecha abajo 68"/>
          <p:cNvSpPr/>
          <p:nvPr/>
        </p:nvSpPr>
        <p:spPr>
          <a:xfrm rot="13460554">
            <a:off x="8533418" y="3474050"/>
            <a:ext cx="237057" cy="1542843"/>
          </a:xfrm>
          <a:prstGeom prst="downArrow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12 CuadroTexto"/>
          <p:cNvSpPr txBox="1"/>
          <p:nvPr/>
        </p:nvSpPr>
        <p:spPr>
          <a:xfrm>
            <a:off x="495954" y="1190726"/>
            <a:ext cx="1416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AVANCE</a:t>
            </a:r>
          </a:p>
          <a:p>
            <a:pPr algn="ctr"/>
            <a:r>
              <a:rPr lang="es-ES" sz="3200" b="1" dirty="0">
                <a:solidFill>
                  <a:srgbClr val="0D8D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94</a:t>
            </a:r>
            <a:r>
              <a:rPr lang="es-ES" sz="3200" dirty="0">
                <a:solidFill>
                  <a:srgbClr val="0D8D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</p:txBody>
      </p:sp>
      <p:grpSp>
        <p:nvGrpSpPr>
          <p:cNvPr id="43" name="Grupo 18"/>
          <p:cNvGrpSpPr/>
          <p:nvPr/>
        </p:nvGrpSpPr>
        <p:grpSpPr>
          <a:xfrm>
            <a:off x="195637" y="2579461"/>
            <a:ext cx="1962400" cy="2921556"/>
            <a:chOff x="6282131" y="684128"/>
            <a:chExt cx="1342268" cy="2184595"/>
          </a:xfrm>
        </p:grpSpPr>
        <p:pic>
          <p:nvPicPr>
            <p:cNvPr id="54" name="Imagen 19"/>
            <p:cNvPicPr/>
            <p:nvPr/>
          </p:nvPicPr>
          <p:blipFill rotWithShape="1">
            <a:blip r:embed="rId4"/>
            <a:srcRect t="7763"/>
            <a:stretch/>
          </p:blipFill>
          <p:spPr>
            <a:xfrm>
              <a:off x="6376891" y="684128"/>
              <a:ext cx="1234997" cy="1277491"/>
            </a:xfrm>
            <a:prstGeom prst="rect">
              <a:avLst/>
            </a:prstGeom>
          </p:spPr>
        </p:pic>
        <p:sp>
          <p:nvSpPr>
            <p:cNvPr id="55" name="Rectángulo 20"/>
            <p:cNvSpPr/>
            <p:nvPr/>
          </p:nvSpPr>
          <p:spPr>
            <a:xfrm>
              <a:off x="6282131" y="1937711"/>
              <a:ext cx="1342268" cy="93101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ts val="2200"/>
                </a:lnSpc>
              </a:pPr>
              <a:r>
                <a:rPr lang="es-ES" b="1" i="1" dirty="0"/>
                <a:t>Territorio </a:t>
              </a:r>
              <a:r>
                <a:rPr lang="es-ES" b="1" i="1" dirty="0" err="1"/>
                <a:t>Resiliente</a:t>
              </a:r>
              <a:r>
                <a:rPr lang="es-ES" b="1" i="1" dirty="0"/>
                <a:t> al </a:t>
              </a:r>
              <a:r>
                <a:rPr lang="es-ES" sz="2800" b="1" i="1" dirty="0">
                  <a:solidFill>
                    <a:srgbClr val="002B82"/>
                  </a:solidFill>
                </a:rPr>
                <a:t>cambio climático</a:t>
              </a:r>
              <a:r>
                <a:rPr lang="es-ES" sz="2800" dirty="0">
                  <a:solidFill>
                    <a:srgbClr val="002B82"/>
                  </a:solidFill>
                </a:rPr>
                <a:t> </a:t>
              </a:r>
            </a:p>
          </p:txBody>
        </p:sp>
      </p:grpSp>
      <p:sp>
        <p:nvSpPr>
          <p:cNvPr id="3" name="Rectángulo 2"/>
          <p:cNvSpPr/>
          <p:nvPr/>
        </p:nvSpPr>
        <p:spPr>
          <a:xfrm>
            <a:off x="9188366" y="3967348"/>
            <a:ext cx="27293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CO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Suministro e instalación de un sistema solar fotovoltaico autónomo para la iluminación de la PTAP del municipio de Landázuri, fomentando energías renovables.  70% de ejecución.</a:t>
            </a:r>
            <a:endParaRPr lang="en-US" sz="12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735492"/>
              </p:ext>
            </p:extLst>
          </p:nvPr>
        </p:nvGraphicFramePr>
        <p:xfrm>
          <a:off x="9311314" y="2777303"/>
          <a:ext cx="2482579" cy="966788"/>
        </p:xfrm>
        <a:graphic>
          <a:graphicData uri="http://schemas.openxmlformats.org/drawingml/2006/table">
            <a:tbl>
              <a:tblPr firstRow="1" firstCol="1" bandRow="1"/>
              <a:tblGrid>
                <a:gridCol w="1555201">
                  <a:extLst>
                    <a:ext uri="{9D8B030D-6E8A-4147-A177-3AD203B41FA5}">
                      <a16:colId xmlns:a16="http://schemas.microsoft.com/office/drawing/2014/main" val="1242062876"/>
                    </a:ext>
                  </a:extLst>
                </a:gridCol>
                <a:gridCol w="927378">
                  <a:extLst>
                    <a:ext uri="{9D8B030D-6E8A-4147-A177-3AD203B41FA5}">
                      <a16:colId xmlns:a16="http://schemas.microsoft.com/office/drawing/2014/main" val="1045117815"/>
                    </a:ext>
                  </a:extLst>
                </a:gridCol>
              </a:tblGrid>
              <a:tr h="16914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PAC 2021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Logro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79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proyecto de Gestión Ambiental Urbana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30153"/>
                  </a:ext>
                </a:extLst>
              </a:tr>
            </a:tbl>
          </a:graphicData>
        </a:graphic>
      </p:graphicFrame>
      <p:sp>
        <p:nvSpPr>
          <p:cNvPr id="33" name="Elipse 32"/>
          <p:cNvSpPr/>
          <p:nvPr/>
        </p:nvSpPr>
        <p:spPr>
          <a:xfrm>
            <a:off x="7986535" y="4712712"/>
            <a:ext cx="195014" cy="1950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12 CuadroTexto"/>
          <p:cNvSpPr txBox="1"/>
          <p:nvPr/>
        </p:nvSpPr>
        <p:spPr>
          <a:xfrm>
            <a:off x="713289" y="2310233"/>
            <a:ext cx="980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D8D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Reto 3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2275114" y="1615733"/>
            <a:ext cx="3335681" cy="4518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es-ES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NEGOC</a:t>
            </a:r>
            <a:r>
              <a:rPr lang="es-ES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Implementación del Programa Regional de Negocios Verdes por la autoridad ambiental</a:t>
            </a:r>
          </a:p>
          <a:p>
            <a:pPr algn="r">
              <a:lnSpc>
                <a:spcPct val="107000"/>
              </a:lnSpc>
            </a:pPr>
            <a:endParaRPr lang="es-ES" sz="15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s-ES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CLIMA</a:t>
            </a:r>
            <a:r>
              <a:rPr lang="es-ES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Porcentaje de entes territoriales asesorados en cambio climático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es-ES" sz="15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s-ES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PGIRS. </a:t>
            </a:r>
            <a:r>
              <a:rPr lang="es-ES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Planes de Gestión Integral de Residuos Sólidos (PGIRS) con seguimiento a metas de aprovechamiento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es-ES" sz="15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s-ES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GAU. </a:t>
            </a:r>
            <a:r>
              <a:rPr lang="es-ES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ejecución de acciones en Gestión Ambiental Urbana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es-ES" sz="15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ES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SECTOR. </a:t>
            </a:r>
            <a:r>
              <a:rPr lang="es-ES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sectores con acompañamiento para la reconversión hacia sistemas sostenibles de producción</a:t>
            </a:r>
            <a:endParaRPr lang="es-ES" sz="1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0ABB3294-2BCB-493A-BCBD-0E78B2AFACD8}"/>
              </a:ext>
            </a:extLst>
          </p:cNvPr>
          <p:cNvGrpSpPr/>
          <p:nvPr/>
        </p:nvGrpSpPr>
        <p:grpSpPr>
          <a:xfrm>
            <a:off x="363679" y="5674100"/>
            <a:ext cx="1730791" cy="724261"/>
            <a:chOff x="633119" y="2289469"/>
            <a:chExt cx="1957680" cy="724261"/>
          </a:xfrm>
        </p:grpSpPr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C7A3ECF0-2C7E-4BD1-A2EB-69956D782447}"/>
                </a:ext>
              </a:extLst>
            </p:cNvPr>
            <p:cNvGrpSpPr/>
            <p:nvPr/>
          </p:nvGrpSpPr>
          <p:grpSpPr>
            <a:xfrm>
              <a:off x="633119" y="2334492"/>
              <a:ext cx="671801" cy="590330"/>
              <a:chOff x="517411" y="2334492"/>
              <a:chExt cx="787510" cy="590330"/>
            </a:xfrm>
          </p:grpSpPr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id="{8EE18F88-0AFA-43D4-89AA-601349926275}"/>
                  </a:ext>
                </a:extLst>
              </p:cNvPr>
              <p:cNvSpPr/>
              <p:nvPr/>
            </p:nvSpPr>
            <p:spPr>
              <a:xfrm>
                <a:off x="517411" y="2334492"/>
                <a:ext cx="787510" cy="1083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91AD2789-3649-4FE4-B4F5-403A5FC20004}"/>
                  </a:ext>
                </a:extLst>
              </p:cNvPr>
              <p:cNvSpPr/>
              <p:nvPr/>
            </p:nvSpPr>
            <p:spPr>
              <a:xfrm>
                <a:off x="517411" y="2565757"/>
                <a:ext cx="787510" cy="10835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5DE6F415-B8B0-4E28-94C8-D338789A1FD4}"/>
                  </a:ext>
                </a:extLst>
              </p:cNvPr>
              <p:cNvSpPr/>
              <p:nvPr/>
            </p:nvSpPr>
            <p:spPr>
              <a:xfrm>
                <a:off x="517411" y="2816468"/>
                <a:ext cx="787510" cy="108354"/>
              </a:xfrm>
              <a:prstGeom prst="rect">
                <a:avLst/>
              </a:prstGeom>
              <a:solidFill>
                <a:srgbClr val="F59E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F258D629-2154-4BA5-BC0D-ABA5BD76A3BD}"/>
                </a:ext>
              </a:extLst>
            </p:cNvPr>
            <p:cNvSpPr/>
            <p:nvPr/>
          </p:nvSpPr>
          <p:spPr>
            <a:xfrm>
              <a:off x="1325260" y="2531754"/>
              <a:ext cx="855492" cy="240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Medio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B8F80E86-FD5D-4EC7-B92E-2711BFBAC382}"/>
                </a:ext>
              </a:extLst>
            </p:cNvPr>
            <p:cNvSpPr/>
            <p:nvPr/>
          </p:nvSpPr>
          <p:spPr>
            <a:xfrm>
              <a:off x="1325260" y="2773151"/>
              <a:ext cx="855492" cy="240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Parcial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49F5329F-45EC-4D31-B7B7-79276A9B0C98}"/>
                </a:ext>
              </a:extLst>
            </p:cNvPr>
            <p:cNvSpPr/>
            <p:nvPr/>
          </p:nvSpPr>
          <p:spPr>
            <a:xfrm>
              <a:off x="1328420" y="2289469"/>
              <a:ext cx="1262379" cy="241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Satisfactorio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60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42"/>
          <p:cNvSpPr/>
          <p:nvPr/>
        </p:nvSpPr>
        <p:spPr>
          <a:xfrm>
            <a:off x="0" y="0"/>
            <a:ext cx="214431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78000">
                <a:schemeClr val="bg1"/>
              </a:gs>
              <a:gs pos="3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6C3B0DF-9871-4AFC-AEAE-EC0A6D5E6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sp>
        <p:nvSpPr>
          <p:cNvPr id="44" name="12 CuadroTexto"/>
          <p:cNvSpPr txBox="1"/>
          <p:nvPr/>
        </p:nvSpPr>
        <p:spPr>
          <a:xfrm>
            <a:off x="531667" y="1367102"/>
            <a:ext cx="1416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AVANCE</a:t>
            </a:r>
          </a:p>
          <a:p>
            <a:pPr algn="ctr"/>
            <a:r>
              <a:rPr lang="es-ES" sz="3200" b="1" dirty="0">
                <a:solidFill>
                  <a:srgbClr val="F681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  <a:r>
              <a:rPr lang="es-ES" sz="3200" dirty="0">
                <a:solidFill>
                  <a:srgbClr val="F681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</p:txBody>
      </p:sp>
      <p:sp>
        <p:nvSpPr>
          <p:cNvPr id="31" name="12 CuadroTexto"/>
          <p:cNvSpPr txBox="1"/>
          <p:nvPr/>
        </p:nvSpPr>
        <p:spPr>
          <a:xfrm>
            <a:off x="1124460" y="2426886"/>
            <a:ext cx="980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D8D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Reto 4</a:t>
            </a:r>
          </a:p>
        </p:txBody>
      </p:sp>
      <p:grpSp>
        <p:nvGrpSpPr>
          <p:cNvPr id="33" name="Grupo 21"/>
          <p:cNvGrpSpPr/>
          <p:nvPr/>
        </p:nvGrpSpPr>
        <p:grpSpPr>
          <a:xfrm>
            <a:off x="104609" y="2690651"/>
            <a:ext cx="2039701" cy="2834677"/>
            <a:chOff x="8264320" y="3023904"/>
            <a:chExt cx="1513889" cy="2103928"/>
          </a:xfrm>
        </p:grpSpPr>
        <p:pic>
          <p:nvPicPr>
            <p:cNvPr id="35" name="Imagen 2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392451" y="3023904"/>
              <a:ext cx="1284238" cy="1470935"/>
            </a:xfrm>
            <a:prstGeom prst="rect">
              <a:avLst/>
            </a:prstGeom>
          </p:spPr>
        </p:pic>
        <p:sp>
          <p:nvSpPr>
            <p:cNvPr id="36" name="Rectángulo 23"/>
            <p:cNvSpPr/>
            <p:nvPr/>
          </p:nvSpPr>
          <p:spPr>
            <a:xfrm>
              <a:off x="8264320" y="4512485"/>
              <a:ext cx="1513889" cy="61534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800"/>
                </a:lnSpc>
              </a:pPr>
              <a:r>
                <a:rPr lang="es-ES" sz="2000" b="1" i="1" dirty="0"/>
                <a:t>Santander</a:t>
              </a:r>
              <a:r>
                <a:rPr lang="es-ES" sz="2800" b="1" i="1" dirty="0"/>
                <a:t> </a:t>
              </a:r>
              <a:r>
                <a:rPr lang="es-ES" sz="2800" b="1" i="1" dirty="0">
                  <a:solidFill>
                    <a:srgbClr val="002B82"/>
                  </a:solidFill>
                </a:rPr>
                <a:t>Biodiverso</a:t>
              </a:r>
              <a:endParaRPr lang="en-US" sz="2800" dirty="0">
                <a:solidFill>
                  <a:srgbClr val="002B82"/>
                </a:solidFill>
              </a:endParaRPr>
            </a:p>
          </p:txBody>
        </p:sp>
      </p:grpSp>
      <p:sp>
        <p:nvSpPr>
          <p:cNvPr id="63" name="Rectángulo 62"/>
          <p:cNvSpPr/>
          <p:nvPr/>
        </p:nvSpPr>
        <p:spPr>
          <a:xfrm>
            <a:off x="2144310" y="1540615"/>
            <a:ext cx="46345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9RUNAP. </a:t>
            </a:r>
            <a:r>
              <a:rPr lang="pt-BR" sz="1400" b="1" dirty="0" err="1">
                <a:latin typeface="Arial Narrow" panose="020B0606020202030204" pitchFamily="34" charset="0"/>
              </a:rPr>
              <a:t>Porcentaje</a:t>
            </a:r>
            <a:r>
              <a:rPr lang="pt-BR" sz="1400" b="1" dirty="0">
                <a:latin typeface="Arial Narrow" panose="020B0606020202030204" pitchFamily="34" charset="0"/>
              </a:rPr>
              <a:t> de áreas protegidas </a:t>
            </a:r>
            <a:r>
              <a:rPr lang="pt-BR" sz="1400" b="1" dirty="0" err="1">
                <a:latin typeface="Arial Narrow" panose="020B0606020202030204" pitchFamily="34" charset="0"/>
              </a:rPr>
              <a:t>regionales</a:t>
            </a:r>
            <a:r>
              <a:rPr lang="pt-BR" sz="1400" b="1" dirty="0">
                <a:latin typeface="Arial Narrow" panose="020B0606020202030204" pitchFamily="34" charset="0"/>
              </a:rPr>
              <a:t> declaradas, homologadas o </a:t>
            </a:r>
            <a:r>
              <a:rPr lang="pt-BR" sz="1400" b="1" dirty="0" err="1">
                <a:latin typeface="Arial Narrow" panose="020B0606020202030204" pitchFamily="34" charset="0"/>
              </a:rPr>
              <a:t>recategorizadas</a:t>
            </a:r>
            <a:r>
              <a:rPr lang="pt-BR" sz="1400" b="1" dirty="0">
                <a:latin typeface="Arial Narrow" panose="020B0606020202030204" pitchFamily="34" charset="0"/>
              </a:rPr>
              <a:t>, inscritas RUNAP</a:t>
            </a:r>
          </a:p>
          <a:p>
            <a:pPr algn="r"/>
            <a:endParaRPr lang="pt-BR" sz="12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r"/>
            <a:r>
              <a:rPr lang="es-CO" sz="1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12 PLANESAP. </a:t>
            </a:r>
            <a:r>
              <a:rPr lang="es-CO" sz="1400" b="1" dirty="0">
                <a:latin typeface="Arial Narrow" panose="020B0606020202030204" pitchFamily="34" charset="0"/>
              </a:rPr>
              <a:t>Porcentaje de áreas protegidas con planes de manejo en ejecución</a:t>
            </a:r>
          </a:p>
          <a:p>
            <a:pPr algn="r"/>
            <a:endParaRPr lang="en-US" sz="1200" b="1" dirty="0">
              <a:latin typeface="Arial Narrow" panose="020B0606020202030204" pitchFamily="34" charset="0"/>
            </a:endParaRPr>
          </a:p>
          <a:p>
            <a:pPr algn="r"/>
            <a:r>
              <a:rPr lang="es-CO" sz="1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10 PÁRAMOS. </a:t>
            </a:r>
            <a:r>
              <a:rPr lang="es-CO" sz="1400" b="1" dirty="0">
                <a:latin typeface="Arial Narrow" panose="020B0606020202030204" pitchFamily="34" charset="0"/>
              </a:rPr>
              <a:t>Porcentaje de páramos delimitados por el MADS, con zonificación y régimen de usos adoptados</a:t>
            </a:r>
            <a:endParaRPr lang="en-US" sz="1400" b="1" dirty="0">
              <a:latin typeface="Arial Narrow" panose="020B0606020202030204" pitchFamily="34" charset="0"/>
            </a:endParaRPr>
          </a:p>
          <a:p>
            <a:pPr algn="r"/>
            <a:endParaRPr lang="en-US" sz="1200" b="1" dirty="0">
              <a:latin typeface="Arial Narrow" panose="020B0606020202030204" pitchFamily="34" charset="0"/>
            </a:endParaRPr>
          </a:p>
          <a:p>
            <a:pPr algn="r"/>
            <a:r>
              <a:rPr lang="es-CO" sz="1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11 FOREST. </a:t>
            </a:r>
            <a:r>
              <a:rPr lang="es-CO" sz="1400" b="1" dirty="0">
                <a:latin typeface="Arial Narrow" panose="020B0606020202030204" pitchFamily="34" charset="0"/>
              </a:rPr>
              <a:t>Porcentaje de avance formulación Plan de Ordenación Forestal</a:t>
            </a:r>
          </a:p>
          <a:p>
            <a:pPr algn="r"/>
            <a:endParaRPr lang="en-US" sz="1200" b="1" dirty="0">
              <a:latin typeface="Arial Narrow" panose="020B0606020202030204" pitchFamily="34" charset="0"/>
            </a:endParaRPr>
          </a:p>
          <a:p>
            <a:pPr algn="r"/>
            <a:r>
              <a:rPr lang="es-CO" sz="1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13 AMENAZ</a:t>
            </a:r>
            <a:r>
              <a:rPr lang="es-CO" sz="1400" b="1" dirty="0">
                <a:latin typeface="Arial Narrow" panose="020B0606020202030204" pitchFamily="34" charset="0"/>
              </a:rPr>
              <a:t>. Porcentaje de especies amenazadas con medidas de conservación y manejo en ejecución</a:t>
            </a:r>
          </a:p>
          <a:p>
            <a:pPr algn="r"/>
            <a:endParaRPr lang="en-US" sz="1200" b="1" dirty="0">
              <a:latin typeface="Arial Narrow" panose="020B0606020202030204" pitchFamily="34" charset="0"/>
            </a:endParaRPr>
          </a:p>
          <a:p>
            <a:pPr algn="r"/>
            <a:r>
              <a:rPr lang="es-CO" sz="1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14 INVASOR. </a:t>
            </a:r>
            <a:r>
              <a:rPr lang="es-CO" sz="1400" b="1" dirty="0">
                <a:latin typeface="Arial Narrow" panose="020B0606020202030204" pitchFamily="34" charset="0"/>
              </a:rPr>
              <a:t>Porcentaje de especies invasoras con medidas de prevención, control y manejo en ejecución</a:t>
            </a:r>
          </a:p>
          <a:p>
            <a:pPr algn="r"/>
            <a:endParaRPr lang="en-US" sz="1200" b="1" dirty="0">
              <a:latin typeface="Arial Narrow" panose="020B0606020202030204" pitchFamily="34" charset="0"/>
            </a:endParaRPr>
          </a:p>
          <a:p>
            <a:pPr algn="r"/>
            <a:r>
              <a:rPr lang="es-CO" sz="1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15 RESTAURA. </a:t>
            </a:r>
            <a:r>
              <a:rPr lang="es-CO" sz="1400" b="1" dirty="0">
                <a:latin typeface="Arial Narrow" panose="020B0606020202030204" pitchFamily="34" charset="0"/>
              </a:rPr>
              <a:t>Porcentaje de áreas de ecosistemas en restauración, rehabilitación y reforestación</a:t>
            </a:r>
          </a:p>
          <a:p>
            <a:pPr algn="r"/>
            <a:endParaRPr lang="en-US" sz="1200" b="1" dirty="0">
              <a:latin typeface="Arial Narrow" panose="020B0606020202030204" pitchFamily="34" charset="0"/>
            </a:endParaRPr>
          </a:p>
          <a:p>
            <a:pPr algn="r"/>
            <a:r>
              <a:rPr lang="es-CO" sz="1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8 SUELO. </a:t>
            </a:r>
            <a:r>
              <a:rPr lang="es-CO" sz="1400" b="1" dirty="0">
                <a:latin typeface="Arial Narrow" panose="020B0606020202030204" pitchFamily="34" charset="0"/>
              </a:rPr>
              <a:t>Porcentaje de suelos degradados en recuperación o rehabilitación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57" name="4 CuadroTexto"/>
          <p:cNvSpPr txBox="1"/>
          <p:nvPr/>
        </p:nvSpPr>
        <p:spPr>
          <a:xfrm>
            <a:off x="7022852" y="158243"/>
            <a:ext cx="4612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Indicadores Mínimos  </a:t>
            </a:r>
          </a:p>
          <a:p>
            <a:pPr algn="r"/>
            <a:r>
              <a:rPr lang="es-E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Articulación </a:t>
            </a:r>
            <a:r>
              <a:rPr lang="es-E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 2020</a:t>
            </a:r>
            <a:endParaRPr lang="es-ES" sz="2000" i="1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0" name="Gráfico 39">
            <a:extLst>
              <a:ext uri="{FF2B5EF4-FFF2-40B4-BE49-F238E27FC236}">
                <a16:creationId xmlns:a16="http://schemas.microsoft.com/office/drawing/2014/main" id="{DFD0DFB8-C5B8-4CB6-B6BE-128FC3ABAA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025073"/>
              </p:ext>
            </p:extLst>
          </p:nvPr>
        </p:nvGraphicFramePr>
        <p:xfrm>
          <a:off x="6796871" y="1435128"/>
          <a:ext cx="6083948" cy="503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3" name="Cuadro de texto 2">
            <a:extLst>
              <a:ext uri="{FF2B5EF4-FFF2-40B4-BE49-F238E27FC236}">
                <a16:creationId xmlns:a16="http://schemas.microsoft.com/office/drawing/2014/main" id="{E75E4392-8843-41B3-B7B2-CB7B4344C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555" y="1553474"/>
            <a:ext cx="4540637" cy="50604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6C09C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 delimitación Ciénaga San Juana.  Termina en 2022.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Cuadro de texto 2">
            <a:extLst>
              <a:ext uri="{FF2B5EF4-FFF2-40B4-BE49-F238E27FC236}">
                <a16:creationId xmlns:a16="http://schemas.microsoft.com/office/drawing/2014/main" id="{EBEA4E2E-8C17-44B9-8760-54A725EFA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3652" y="2198257"/>
            <a:ext cx="4709407" cy="50604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6BE98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 Plan de Manejo Ciénaga San Juana.  Termina en 2022.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Cuadro de texto 2">
            <a:extLst>
              <a:ext uri="{FF2B5EF4-FFF2-40B4-BE49-F238E27FC236}">
                <a16:creationId xmlns:a16="http://schemas.microsoft.com/office/drawing/2014/main" id="{9988A6F1-578E-42E1-867C-303AB86C1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555" y="2810678"/>
            <a:ext cx="4709407" cy="50604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5BC95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Proyectado para 2023.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DDB9D924-2061-482B-A2F2-79E62E8FB326}"/>
              </a:ext>
            </a:extLst>
          </p:cNvPr>
          <p:cNvGrpSpPr/>
          <p:nvPr/>
        </p:nvGrpSpPr>
        <p:grpSpPr>
          <a:xfrm>
            <a:off x="363679" y="5674100"/>
            <a:ext cx="1730791" cy="724261"/>
            <a:chOff x="633119" y="2289469"/>
            <a:chExt cx="1957680" cy="724261"/>
          </a:xfrm>
        </p:grpSpPr>
        <p:grpSp>
          <p:nvGrpSpPr>
            <p:cNvPr id="77" name="Grupo 76">
              <a:extLst>
                <a:ext uri="{FF2B5EF4-FFF2-40B4-BE49-F238E27FC236}">
                  <a16:creationId xmlns:a16="http://schemas.microsoft.com/office/drawing/2014/main" id="{F9BCCBC3-BF38-4E18-8C41-619602786CD9}"/>
                </a:ext>
              </a:extLst>
            </p:cNvPr>
            <p:cNvGrpSpPr/>
            <p:nvPr/>
          </p:nvGrpSpPr>
          <p:grpSpPr>
            <a:xfrm>
              <a:off x="633119" y="2334492"/>
              <a:ext cx="671801" cy="590330"/>
              <a:chOff x="517411" y="2334492"/>
              <a:chExt cx="787510" cy="590330"/>
            </a:xfrm>
          </p:grpSpPr>
          <p:sp>
            <p:nvSpPr>
              <p:cNvPr id="81" name="Rectángulo 80">
                <a:extLst>
                  <a:ext uri="{FF2B5EF4-FFF2-40B4-BE49-F238E27FC236}">
                    <a16:creationId xmlns:a16="http://schemas.microsoft.com/office/drawing/2014/main" id="{38812F23-AEBC-4406-8296-74392559B595}"/>
                  </a:ext>
                </a:extLst>
              </p:cNvPr>
              <p:cNvSpPr/>
              <p:nvPr/>
            </p:nvSpPr>
            <p:spPr>
              <a:xfrm>
                <a:off x="517411" y="2334492"/>
                <a:ext cx="787510" cy="1083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ángulo 81">
                <a:extLst>
                  <a:ext uri="{FF2B5EF4-FFF2-40B4-BE49-F238E27FC236}">
                    <a16:creationId xmlns:a16="http://schemas.microsoft.com/office/drawing/2014/main" id="{421725BC-C44D-43B6-A363-845C86FCFC06}"/>
                  </a:ext>
                </a:extLst>
              </p:cNvPr>
              <p:cNvSpPr/>
              <p:nvPr/>
            </p:nvSpPr>
            <p:spPr>
              <a:xfrm>
                <a:off x="517411" y="2565757"/>
                <a:ext cx="787510" cy="10835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ángulo 82">
                <a:extLst>
                  <a:ext uri="{FF2B5EF4-FFF2-40B4-BE49-F238E27FC236}">
                    <a16:creationId xmlns:a16="http://schemas.microsoft.com/office/drawing/2014/main" id="{3DCB3D31-A134-4534-971B-69D0BBC510A3}"/>
                  </a:ext>
                </a:extLst>
              </p:cNvPr>
              <p:cNvSpPr/>
              <p:nvPr/>
            </p:nvSpPr>
            <p:spPr>
              <a:xfrm>
                <a:off x="517411" y="2816468"/>
                <a:ext cx="787510" cy="108354"/>
              </a:xfrm>
              <a:prstGeom prst="rect">
                <a:avLst/>
              </a:prstGeom>
              <a:solidFill>
                <a:srgbClr val="F59E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179C8201-0AF2-444B-A3A6-CFB38E0683D2}"/>
                </a:ext>
              </a:extLst>
            </p:cNvPr>
            <p:cNvSpPr/>
            <p:nvPr/>
          </p:nvSpPr>
          <p:spPr>
            <a:xfrm>
              <a:off x="1325260" y="2531754"/>
              <a:ext cx="855492" cy="240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Medio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  <p:sp>
          <p:nvSpPr>
            <p:cNvPr id="79" name="Rectángulo 78">
              <a:extLst>
                <a:ext uri="{FF2B5EF4-FFF2-40B4-BE49-F238E27FC236}">
                  <a16:creationId xmlns:a16="http://schemas.microsoft.com/office/drawing/2014/main" id="{CDD91B21-7F3B-453F-9574-08153150F8BC}"/>
                </a:ext>
              </a:extLst>
            </p:cNvPr>
            <p:cNvSpPr/>
            <p:nvPr/>
          </p:nvSpPr>
          <p:spPr>
            <a:xfrm>
              <a:off x="1325260" y="2773151"/>
              <a:ext cx="855492" cy="240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Parcial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  <p:sp>
          <p:nvSpPr>
            <p:cNvPr id="80" name="Rectángulo 79">
              <a:extLst>
                <a:ext uri="{FF2B5EF4-FFF2-40B4-BE49-F238E27FC236}">
                  <a16:creationId xmlns:a16="http://schemas.microsoft.com/office/drawing/2014/main" id="{28D5C2B2-AC28-4FFC-9684-2BEC6B838CAB}"/>
                </a:ext>
              </a:extLst>
            </p:cNvPr>
            <p:cNvSpPr/>
            <p:nvPr/>
          </p:nvSpPr>
          <p:spPr>
            <a:xfrm>
              <a:off x="1328420" y="2289469"/>
              <a:ext cx="1262379" cy="241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Satisfactorio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98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42"/>
          <p:cNvSpPr/>
          <p:nvPr/>
        </p:nvSpPr>
        <p:spPr>
          <a:xfrm>
            <a:off x="0" y="0"/>
            <a:ext cx="214431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78000">
                <a:schemeClr val="bg1"/>
              </a:gs>
              <a:gs pos="3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69EDDCB-8325-4606-B44E-37345BCFA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7B5BF35C-F94E-4CC8-BE68-4FA8C6939113}"/>
              </a:ext>
            </a:extLst>
          </p:cNvPr>
          <p:cNvSpPr/>
          <p:nvPr/>
        </p:nvSpPr>
        <p:spPr>
          <a:xfrm>
            <a:off x="8983278" y="4253655"/>
            <a:ext cx="620589" cy="1303723"/>
          </a:xfrm>
          <a:prstGeom prst="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39000">
                <a:srgbClr val="F5BC9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7A3631A4-B218-4ACE-893B-670F1D3A0D42}"/>
              </a:ext>
            </a:extLst>
          </p:cNvPr>
          <p:cNvSpPr/>
          <p:nvPr/>
        </p:nvSpPr>
        <p:spPr>
          <a:xfrm>
            <a:off x="8983278" y="1879904"/>
            <a:ext cx="620589" cy="1889202"/>
          </a:xfrm>
          <a:prstGeom prst="rightArrow">
            <a:avLst/>
          </a:prstGeom>
          <a:gradFill flip="none" rotWithShape="1">
            <a:gsLst>
              <a:gs pos="39000">
                <a:srgbClr val="F5BC9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12 CuadroTexto"/>
          <p:cNvSpPr txBox="1"/>
          <p:nvPr/>
        </p:nvSpPr>
        <p:spPr>
          <a:xfrm>
            <a:off x="531667" y="1367102"/>
            <a:ext cx="1416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AVANCE</a:t>
            </a:r>
          </a:p>
          <a:p>
            <a:pPr algn="ctr"/>
            <a:r>
              <a:rPr lang="es-ES" sz="3200" b="1" dirty="0">
                <a:solidFill>
                  <a:srgbClr val="F681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  <a:r>
              <a:rPr lang="es-ES" sz="3200" dirty="0">
                <a:solidFill>
                  <a:srgbClr val="F681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</p:txBody>
      </p:sp>
      <p:sp>
        <p:nvSpPr>
          <p:cNvPr id="31" name="12 CuadroTexto"/>
          <p:cNvSpPr txBox="1"/>
          <p:nvPr/>
        </p:nvSpPr>
        <p:spPr>
          <a:xfrm>
            <a:off x="1124460" y="2426886"/>
            <a:ext cx="980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D8D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Reto 4</a:t>
            </a:r>
          </a:p>
        </p:txBody>
      </p:sp>
      <p:grpSp>
        <p:nvGrpSpPr>
          <p:cNvPr id="33" name="Grupo 21"/>
          <p:cNvGrpSpPr/>
          <p:nvPr/>
        </p:nvGrpSpPr>
        <p:grpSpPr>
          <a:xfrm>
            <a:off x="104609" y="2690651"/>
            <a:ext cx="2039701" cy="2834677"/>
            <a:chOff x="8264320" y="3023904"/>
            <a:chExt cx="1513889" cy="2103928"/>
          </a:xfrm>
        </p:grpSpPr>
        <p:pic>
          <p:nvPicPr>
            <p:cNvPr id="35" name="Imagen 2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392451" y="3023904"/>
              <a:ext cx="1284238" cy="1470935"/>
            </a:xfrm>
            <a:prstGeom prst="rect">
              <a:avLst/>
            </a:prstGeom>
          </p:spPr>
        </p:pic>
        <p:sp>
          <p:nvSpPr>
            <p:cNvPr id="36" name="Rectángulo 23"/>
            <p:cNvSpPr/>
            <p:nvPr/>
          </p:nvSpPr>
          <p:spPr>
            <a:xfrm>
              <a:off x="8264320" y="4512485"/>
              <a:ext cx="1513889" cy="61534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800"/>
                </a:lnSpc>
              </a:pPr>
              <a:r>
                <a:rPr lang="es-ES" sz="2000" b="1" i="1" dirty="0"/>
                <a:t>Santander</a:t>
              </a:r>
              <a:r>
                <a:rPr lang="es-ES" sz="2800" b="1" i="1" dirty="0"/>
                <a:t> </a:t>
              </a:r>
              <a:r>
                <a:rPr lang="es-ES" sz="2800" b="1" i="1" dirty="0">
                  <a:solidFill>
                    <a:srgbClr val="002B82"/>
                  </a:solidFill>
                </a:rPr>
                <a:t>Biodiverso</a:t>
              </a:r>
              <a:endParaRPr lang="en-US" sz="2800" dirty="0">
                <a:solidFill>
                  <a:srgbClr val="002B82"/>
                </a:solidFill>
              </a:endParaRPr>
            </a:p>
          </p:txBody>
        </p:sp>
      </p:grpSp>
      <p:sp>
        <p:nvSpPr>
          <p:cNvPr id="63" name="Rectángulo 62"/>
          <p:cNvSpPr/>
          <p:nvPr/>
        </p:nvSpPr>
        <p:spPr>
          <a:xfrm>
            <a:off x="2162293" y="1551563"/>
            <a:ext cx="247226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9RUNAP. </a:t>
            </a:r>
            <a:r>
              <a:rPr lang="pt-BR" sz="1400" b="1" dirty="0" err="1">
                <a:latin typeface="Arial Narrow" panose="020B0606020202030204" pitchFamily="34" charset="0"/>
              </a:rPr>
              <a:t>Porcentaje</a:t>
            </a:r>
            <a:r>
              <a:rPr lang="pt-BR" sz="1400" b="1" dirty="0">
                <a:latin typeface="Arial Narrow" panose="020B0606020202030204" pitchFamily="34" charset="0"/>
              </a:rPr>
              <a:t> de áreas protegidas </a:t>
            </a:r>
            <a:r>
              <a:rPr lang="pt-BR" sz="1400" b="1" dirty="0" err="1">
                <a:latin typeface="Arial Narrow" panose="020B0606020202030204" pitchFamily="34" charset="0"/>
              </a:rPr>
              <a:t>regionales</a:t>
            </a:r>
            <a:r>
              <a:rPr lang="pt-BR" sz="1400" b="1" dirty="0">
                <a:latin typeface="Arial Narrow" panose="020B0606020202030204" pitchFamily="34" charset="0"/>
              </a:rPr>
              <a:t> declaradas, homologadas o </a:t>
            </a:r>
            <a:r>
              <a:rPr lang="pt-BR" sz="1400" b="1" dirty="0" err="1">
                <a:latin typeface="Arial Narrow" panose="020B0606020202030204" pitchFamily="34" charset="0"/>
              </a:rPr>
              <a:t>recategorizadas</a:t>
            </a:r>
            <a:r>
              <a:rPr lang="pt-BR" sz="1400" b="1" dirty="0">
                <a:latin typeface="Arial Narrow" panose="020B0606020202030204" pitchFamily="34" charset="0"/>
              </a:rPr>
              <a:t>, inscritas RUNAP</a:t>
            </a:r>
          </a:p>
          <a:p>
            <a:pPr algn="r"/>
            <a:endParaRPr lang="pt-BR" sz="14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r"/>
            <a:endParaRPr lang="pt-BR" sz="14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algn="r"/>
            <a:r>
              <a:rPr lang="es-CO" sz="1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12 PLANESAP. </a:t>
            </a:r>
            <a:r>
              <a:rPr lang="es-CO" sz="1400" b="1" dirty="0">
                <a:latin typeface="Arial Narrow" panose="020B0606020202030204" pitchFamily="34" charset="0"/>
              </a:rPr>
              <a:t>Porcentaje de áreas protegidas con planes de manejo en ejecución</a:t>
            </a:r>
          </a:p>
          <a:p>
            <a:pPr algn="r"/>
            <a:endParaRPr lang="en-US" sz="1400" b="1" dirty="0">
              <a:latin typeface="Arial Narrow" panose="020B0606020202030204" pitchFamily="34" charset="0"/>
            </a:endParaRPr>
          </a:p>
          <a:p>
            <a:pPr algn="r"/>
            <a:endParaRPr lang="en-US" sz="1400" b="1" dirty="0">
              <a:latin typeface="Arial Narrow" panose="020B0606020202030204" pitchFamily="34" charset="0"/>
            </a:endParaRPr>
          </a:p>
          <a:p>
            <a:pPr algn="r"/>
            <a:endParaRPr lang="en-US" sz="1400" b="1" dirty="0">
              <a:latin typeface="Arial Narrow" panose="020B0606020202030204" pitchFamily="34" charset="0"/>
            </a:endParaRPr>
          </a:p>
          <a:p>
            <a:pPr algn="r"/>
            <a:r>
              <a:rPr lang="es-CO" sz="1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10 PÁRAMOS. </a:t>
            </a:r>
            <a:r>
              <a:rPr lang="es-CO" sz="1400" b="1" dirty="0">
                <a:latin typeface="Arial Narrow" panose="020B0606020202030204" pitchFamily="34" charset="0"/>
              </a:rPr>
              <a:t>Porcentaje de páramos delimitados por el MADS, con zonificación y régimen de usos adoptados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57" name="4 CuadroTexto"/>
          <p:cNvSpPr txBox="1"/>
          <p:nvPr/>
        </p:nvSpPr>
        <p:spPr>
          <a:xfrm>
            <a:off x="7030949" y="231838"/>
            <a:ext cx="4612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Indicadores Mínimos  </a:t>
            </a:r>
          </a:p>
          <a:p>
            <a:pPr algn="r"/>
            <a:r>
              <a:rPr lang="es-E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Articulación </a:t>
            </a:r>
            <a:r>
              <a:rPr lang="es-E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 2020</a:t>
            </a:r>
            <a:endParaRPr lang="es-ES" sz="2000" i="1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Cuadro de texto 2">
            <a:extLst>
              <a:ext uri="{FF2B5EF4-FFF2-40B4-BE49-F238E27FC236}">
                <a16:creationId xmlns:a16="http://schemas.microsoft.com/office/drawing/2014/main" id="{E75E4392-8843-41B3-B7B2-CB7B4344C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596" y="1741148"/>
            <a:ext cx="1751511" cy="7165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6C3A0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 delimitación Ciénaga San Juana.  Termina en 2022.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Cuadro de texto 2">
            <a:extLst>
              <a:ext uri="{FF2B5EF4-FFF2-40B4-BE49-F238E27FC236}">
                <a16:creationId xmlns:a16="http://schemas.microsoft.com/office/drawing/2014/main" id="{EBEA4E2E-8C17-44B9-8760-54A725EFA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105" y="3081972"/>
            <a:ext cx="1869275" cy="7165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6BE98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 Plan de Manejo Ciénaga San Juana.  Termina en 2022.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Cuadro de texto 2">
            <a:extLst>
              <a:ext uri="{FF2B5EF4-FFF2-40B4-BE49-F238E27FC236}">
                <a16:creationId xmlns:a16="http://schemas.microsoft.com/office/drawing/2014/main" id="{9988A6F1-578E-42E1-867C-303AB86C1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596" y="4569461"/>
            <a:ext cx="1647602" cy="50604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6C09C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Proyectado para 2023.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DDB9D924-2061-482B-A2F2-79E62E8FB326}"/>
              </a:ext>
            </a:extLst>
          </p:cNvPr>
          <p:cNvGrpSpPr/>
          <p:nvPr/>
        </p:nvGrpSpPr>
        <p:grpSpPr>
          <a:xfrm>
            <a:off x="363679" y="5674100"/>
            <a:ext cx="1730791" cy="724261"/>
            <a:chOff x="633119" y="2289469"/>
            <a:chExt cx="1957680" cy="724261"/>
          </a:xfrm>
        </p:grpSpPr>
        <p:grpSp>
          <p:nvGrpSpPr>
            <p:cNvPr id="77" name="Grupo 76">
              <a:extLst>
                <a:ext uri="{FF2B5EF4-FFF2-40B4-BE49-F238E27FC236}">
                  <a16:creationId xmlns:a16="http://schemas.microsoft.com/office/drawing/2014/main" id="{F9BCCBC3-BF38-4E18-8C41-619602786CD9}"/>
                </a:ext>
              </a:extLst>
            </p:cNvPr>
            <p:cNvGrpSpPr/>
            <p:nvPr/>
          </p:nvGrpSpPr>
          <p:grpSpPr>
            <a:xfrm>
              <a:off x="633119" y="2334492"/>
              <a:ext cx="671801" cy="590330"/>
              <a:chOff x="517411" y="2334492"/>
              <a:chExt cx="787510" cy="590330"/>
            </a:xfrm>
          </p:grpSpPr>
          <p:sp>
            <p:nvSpPr>
              <p:cNvPr id="81" name="Rectángulo 80">
                <a:extLst>
                  <a:ext uri="{FF2B5EF4-FFF2-40B4-BE49-F238E27FC236}">
                    <a16:creationId xmlns:a16="http://schemas.microsoft.com/office/drawing/2014/main" id="{38812F23-AEBC-4406-8296-74392559B595}"/>
                  </a:ext>
                </a:extLst>
              </p:cNvPr>
              <p:cNvSpPr/>
              <p:nvPr/>
            </p:nvSpPr>
            <p:spPr>
              <a:xfrm>
                <a:off x="517411" y="2334492"/>
                <a:ext cx="787510" cy="1083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ángulo 81">
                <a:extLst>
                  <a:ext uri="{FF2B5EF4-FFF2-40B4-BE49-F238E27FC236}">
                    <a16:creationId xmlns:a16="http://schemas.microsoft.com/office/drawing/2014/main" id="{421725BC-C44D-43B6-A363-845C86FCFC06}"/>
                  </a:ext>
                </a:extLst>
              </p:cNvPr>
              <p:cNvSpPr/>
              <p:nvPr/>
            </p:nvSpPr>
            <p:spPr>
              <a:xfrm>
                <a:off x="517411" y="2565757"/>
                <a:ext cx="787510" cy="10835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ángulo 82">
                <a:extLst>
                  <a:ext uri="{FF2B5EF4-FFF2-40B4-BE49-F238E27FC236}">
                    <a16:creationId xmlns:a16="http://schemas.microsoft.com/office/drawing/2014/main" id="{3DCB3D31-A134-4534-971B-69D0BBC510A3}"/>
                  </a:ext>
                </a:extLst>
              </p:cNvPr>
              <p:cNvSpPr/>
              <p:nvPr/>
            </p:nvSpPr>
            <p:spPr>
              <a:xfrm>
                <a:off x="517411" y="2816468"/>
                <a:ext cx="787510" cy="108354"/>
              </a:xfrm>
              <a:prstGeom prst="rect">
                <a:avLst/>
              </a:prstGeom>
              <a:solidFill>
                <a:srgbClr val="F59E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179C8201-0AF2-444B-A3A6-CFB38E0683D2}"/>
                </a:ext>
              </a:extLst>
            </p:cNvPr>
            <p:cNvSpPr/>
            <p:nvPr/>
          </p:nvSpPr>
          <p:spPr>
            <a:xfrm>
              <a:off x="1325260" y="2531754"/>
              <a:ext cx="855492" cy="240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Medio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  <p:sp>
          <p:nvSpPr>
            <p:cNvPr id="79" name="Rectángulo 78">
              <a:extLst>
                <a:ext uri="{FF2B5EF4-FFF2-40B4-BE49-F238E27FC236}">
                  <a16:creationId xmlns:a16="http://schemas.microsoft.com/office/drawing/2014/main" id="{CDD91B21-7F3B-453F-9574-08153150F8BC}"/>
                </a:ext>
              </a:extLst>
            </p:cNvPr>
            <p:cNvSpPr/>
            <p:nvPr/>
          </p:nvSpPr>
          <p:spPr>
            <a:xfrm>
              <a:off x="1325260" y="2773151"/>
              <a:ext cx="855492" cy="240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Parcial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  <p:sp>
          <p:nvSpPr>
            <p:cNvPr id="80" name="Rectángulo 79">
              <a:extLst>
                <a:ext uri="{FF2B5EF4-FFF2-40B4-BE49-F238E27FC236}">
                  <a16:creationId xmlns:a16="http://schemas.microsoft.com/office/drawing/2014/main" id="{28D5C2B2-AC28-4FFC-9684-2BEC6B838CAB}"/>
                </a:ext>
              </a:extLst>
            </p:cNvPr>
            <p:cNvSpPr/>
            <p:nvPr/>
          </p:nvSpPr>
          <p:spPr>
            <a:xfrm>
              <a:off x="1328420" y="2289469"/>
              <a:ext cx="1262379" cy="241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Satisfactorio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106FEE5-A56F-48EB-8B2B-EC878D60EF6D}"/>
              </a:ext>
            </a:extLst>
          </p:cNvPr>
          <p:cNvSpPr/>
          <p:nvPr/>
        </p:nvSpPr>
        <p:spPr>
          <a:xfrm>
            <a:off x="9348201" y="2064714"/>
            <a:ext cx="2409152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s-E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avanzó en la delimitación del Distrito de Manejo Integrado “La San Juana” en el Complejo Cenagoso de Carare , Cimitarra – Santander.</a:t>
            </a:r>
          </a:p>
          <a:p>
            <a:pPr algn="ctr">
              <a:lnSpc>
                <a:spcPts val="1600"/>
              </a:lnSpc>
            </a:pPr>
            <a:endParaRPr lang="en-US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0411C7BF-F5EB-4FC2-9196-B6D17E3F9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574556"/>
              </p:ext>
            </p:extLst>
          </p:nvPr>
        </p:nvGraphicFramePr>
        <p:xfrm>
          <a:off x="6605638" y="1518108"/>
          <a:ext cx="2307917" cy="1182371"/>
        </p:xfrm>
        <a:graphic>
          <a:graphicData uri="http://schemas.openxmlformats.org/drawingml/2006/table">
            <a:tbl>
              <a:tblPr firstRow="1" firstCol="1" bandRow="1"/>
              <a:tblGrid>
                <a:gridCol w="1669198">
                  <a:extLst>
                    <a:ext uri="{9D8B030D-6E8A-4147-A177-3AD203B41FA5}">
                      <a16:colId xmlns:a16="http://schemas.microsoft.com/office/drawing/2014/main" val="1242062876"/>
                    </a:ext>
                  </a:extLst>
                </a:gridCol>
                <a:gridCol w="638719">
                  <a:extLst>
                    <a:ext uri="{9D8B030D-6E8A-4147-A177-3AD203B41FA5}">
                      <a16:colId xmlns:a16="http://schemas.microsoft.com/office/drawing/2014/main" val="1045117815"/>
                    </a:ext>
                  </a:extLst>
                </a:gridCol>
              </a:tblGrid>
              <a:tr h="41942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PAC 2021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Logro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79546"/>
                  </a:ext>
                </a:extLst>
              </a:tr>
              <a:tr h="762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área protegida o </a:t>
                      </a:r>
                      <a:r>
                        <a:rPr lang="pt-BR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ecosistema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estratégico delimitado, </a:t>
                      </a:r>
                      <a:r>
                        <a:rPr lang="pt-BR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realinderado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declarado e inscrito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30153"/>
                  </a:ext>
                </a:extLst>
              </a:tr>
            </a:tbl>
          </a:graphicData>
        </a:graphic>
      </p:graphicFrame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E1699DA3-1D6B-4417-9181-440199806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092892"/>
              </p:ext>
            </p:extLst>
          </p:nvPr>
        </p:nvGraphicFramePr>
        <p:xfrm>
          <a:off x="6585088" y="2891226"/>
          <a:ext cx="2307917" cy="1098042"/>
        </p:xfrm>
        <a:graphic>
          <a:graphicData uri="http://schemas.openxmlformats.org/drawingml/2006/table">
            <a:tbl>
              <a:tblPr firstRow="1" firstCol="1" bandRow="1"/>
              <a:tblGrid>
                <a:gridCol w="1669198">
                  <a:extLst>
                    <a:ext uri="{9D8B030D-6E8A-4147-A177-3AD203B41FA5}">
                      <a16:colId xmlns:a16="http://schemas.microsoft.com/office/drawing/2014/main" val="1242062876"/>
                    </a:ext>
                  </a:extLst>
                </a:gridCol>
                <a:gridCol w="638719">
                  <a:extLst>
                    <a:ext uri="{9D8B030D-6E8A-4147-A177-3AD203B41FA5}">
                      <a16:colId xmlns:a16="http://schemas.microsoft.com/office/drawing/2014/main" val="1045117815"/>
                    </a:ext>
                  </a:extLst>
                </a:gridCol>
              </a:tblGrid>
              <a:tr h="289646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PAC 2021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Logro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79546"/>
                  </a:ext>
                </a:extLst>
              </a:tr>
              <a:tr h="426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plan de manejo formulado, actualizado y adoptado o actividad ejecutada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30153"/>
                  </a:ext>
                </a:extLst>
              </a:tr>
            </a:tbl>
          </a:graphicData>
        </a:graphic>
      </p:graphicFrame>
      <p:sp>
        <p:nvSpPr>
          <p:cNvPr id="27" name="Rectángulo 26">
            <a:extLst>
              <a:ext uri="{FF2B5EF4-FFF2-40B4-BE49-F238E27FC236}">
                <a16:creationId xmlns:a16="http://schemas.microsoft.com/office/drawing/2014/main" id="{CD7530D8-0701-4855-94B3-A997C268B5A4}"/>
              </a:ext>
            </a:extLst>
          </p:cNvPr>
          <p:cNvSpPr/>
          <p:nvPr/>
        </p:nvSpPr>
        <p:spPr>
          <a:xfrm>
            <a:off x="9377533" y="4353290"/>
            <a:ext cx="2260665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s-E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Convenio CAS y CORPOBOYACÁ para formular en el Plan de Manejo del Páramo Iguaque – Merchán. </a:t>
            </a:r>
            <a:endParaRPr lang="en-US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7C71929-C7D1-4B64-8091-CF8B67F357C5}"/>
              </a:ext>
            </a:extLst>
          </p:cNvPr>
          <p:cNvSpPr/>
          <p:nvPr/>
        </p:nvSpPr>
        <p:spPr>
          <a:xfrm>
            <a:off x="2463414" y="5808320"/>
            <a:ext cx="9135069" cy="579646"/>
          </a:xfrm>
          <a:prstGeom prst="rect">
            <a:avLst/>
          </a:prstGeom>
          <a:solidFill>
            <a:srgbClr val="0B7B4E"/>
          </a:solidFill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CO" sz="16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acciones en los tres indicadores representan </a:t>
            </a:r>
            <a:r>
              <a:rPr lang="es-CO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85% </a:t>
            </a:r>
            <a:r>
              <a:rPr lang="es-CO" sz="16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avance en cada uno.  Sin embargo, en IMG, se valoran solo al final, cuando se dé el acto administrativo.</a:t>
            </a:r>
            <a:endParaRPr lang="en-US" sz="12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3E9754E7-0971-48D1-BFAD-A7C9F6BD3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365601"/>
              </p:ext>
            </p:extLst>
          </p:nvPr>
        </p:nvGraphicFramePr>
        <p:xfrm>
          <a:off x="6598799" y="4453091"/>
          <a:ext cx="2307917" cy="918655"/>
        </p:xfrm>
        <a:graphic>
          <a:graphicData uri="http://schemas.openxmlformats.org/drawingml/2006/table">
            <a:tbl>
              <a:tblPr firstRow="1" firstCol="1" bandRow="1"/>
              <a:tblGrid>
                <a:gridCol w="1669198">
                  <a:extLst>
                    <a:ext uri="{9D8B030D-6E8A-4147-A177-3AD203B41FA5}">
                      <a16:colId xmlns:a16="http://schemas.microsoft.com/office/drawing/2014/main" val="1242062876"/>
                    </a:ext>
                  </a:extLst>
                </a:gridCol>
                <a:gridCol w="638719">
                  <a:extLst>
                    <a:ext uri="{9D8B030D-6E8A-4147-A177-3AD203B41FA5}">
                      <a16:colId xmlns:a16="http://schemas.microsoft.com/office/drawing/2014/main" val="1045117815"/>
                    </a:ext>
                  </a:extLst>
                </a:gridCol>
              </a:tblGrid>
              <a:tr h="289646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PAC 2021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Logro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79546"/>
                  </a:ext>
                </a:extLst>
              </a:tr>
              <a:tr h="426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páramo con zonificación, régimen de usos y Plan de manejo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30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538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0" y="0"/>
            <a:ext cx="218835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78000">
                <a:schemeClr val="bg1"/>
              </a:gs>
              <a:gs pos="3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A30C32B-1692-4490-B36C-3BA057AD8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2FCD7167-849F-4CA5-910E-8AA4A2ACF4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793773"/>
              </p:ext>
            </p:extLst>
          </p:nvPr>
        </p:nvGraphicFramePr>
        <p:xfrm>
          <a:off x="5929761" y="1651660"/>
          <a:ext cx="6376943" cy="465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12 CuadroTexto"/>
          <p:cNvSpPr txBox="1"/>
          <p:nvPr/>
        </p:nvSpPr>
        <p:spPr>
          <a:xfrm>
            <a:off x="504269" y="1249709"/>
            <a:ext cx="1416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AVANCE</a:t>
            </a:r>
          </a:p>
          <a:p>
            <a:pPr algn="ctr"/>
            <a:r>
              <a:rPr lang="es-ES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  <a:r>
              <a:rPr lang="es-ES" sz="3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</p:txBody>
      </p:sp>
      <p:sp>
        <p:nvSpPr>
          <p:cNvPr id="17" name="12 CuadroTexto"/>
          <p:cNvSpPr txBox="1"/>
          <p:nvPr/>
        </p:nvSpPr>
        <p:spPr>
          <a:xfrm>
            <a:off x="258474" y="2258180"/>
            <a:ext cx="980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D8D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Reto 5</a:t>
            </a:r>
          </a:p>
        </p:txBody>
      </p:sp>
      <p:grpSp>
        <p:nvGrpSpPr>
          <p:cNvPr id="22" name="Grupo 24"/>
          <p:cNvGrpSpPr/>
          <p:nvPr/>
        </p:nvGrpSpPr>
        <p:grpSpPr>
          <a:xfrm>
            <a:off x="155644" y="2428714"/>
            <a:ext cx="2110535" cy="3222087"/>
            <a:chOff x="10144795" y="807776"/>
            <a:chExt cx="1480016" cy="2259494"/>
          </a:xfrm>
        </p:grpSpPr>
        <p:pic>
          <p:nvPicPr>
            <p:cNvPr id="24" name="Imagen 2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0380404" y="807776"/>
              <a:ext cx="1026336" cy="1185037"/>
            </a:xfrm>
            <a:prstGeom prst="rect">
              <a:avLst/>
            </a:prstGeom>
          </p:spPr>
        </p:pic>
        <p:sp>
          <p:nvSpPr>
            <p:cNvPr id="25" name="Rectángulo 26"/>
            <p:cNvSpPr/>
            <p:nvPr/>
          </p:nvSpPr>
          <p:spPr>
            <a:xfrm>
              <a:off x="10144795" y="2052874"/>
              <a:ext cx="1480016" cy="10143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s-ES" sz="2000" b="1" i="1" dirty="0"/>
                <a:t>Gobierno Inteligente, Abierto y </a:t>
              </a:r>
              <a:r>
                <a:rPr lang="es-ES" sz="2800" b="1" i="1" dirty="0">
                  <a:solidFill>
                    <a:srgbClr val="002B82"/>
                  </a:solidFill>
                </a:rPr>
                <a:t>Digital</a:t>
              </a:r>
              <a:r>
                <a:rPr lang="es-ES" sz="2800" dirty="0">
                  <a:solidFill>
                    <a:srgbClr val="002B82"/>
                  </a:solidFill>
                </a:rPr>
                <a:t> </a:t>
              </a:r>
            </a:p>
          </p:txBody>
        </p:sp>
      </p:grpSp>
      <p:sp>
        <p:nvSpPr>
          <p:cNvPr id="3" name="Rectángulo 2"/>
          <p:cNvSpPr/>
          <p:nvPr/>
        </p:nvSpPr>
        <p:spPr>
          <a:xfrm>
            <a:off x="2551694" y="1672381"/>
            <a:ext cx="3300245" cy="4518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es-CO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TIEMPOT. </a:t>
            </a:r>
            <a:r>
              <a:rPr lang="es-CO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promedio de trámite para la resolución de autorizaciones ambientales otorgadas por la corporación</a:t>
            </a:r>
          </a:p>
          <a:p>
            <a:pPr algn="r">
              <a:lnSpc>
                <a:spcPct val="107000"/>
              </a:lnSpc>
            </a:pPr>
            <a:endParaRPr lang="es-CO" sz="15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s-CO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AUTOR. </a:t>
            </a:r>
            <a:r>
              <a:rPr lang="es-CO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autorizaciones ambientales con seguimiento</a:t>
            </a:r>
          </a:p>
          <a:p>
            <a:pPr algn="r">
              <a:lnSpc>
                <a:spcPct val="107000"/>
              </a:lnSpc>
            </a:pPr>
            <a:endParaRPr lang="es-CO" sz="15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s-CO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SANC. </a:t>
            </a:r>
            <a:r>
              <a:rPr lang="es-CO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Procesos Sancionatorios Resueltos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es-CO" sz="15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s-CO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REDES. </a:t>
            </a:r>
            <a:r>
              <a:rPr lang="es-CO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redes y estaciones de monitoreo en operación</a:t>
            </a:r>
          </a:p>
          <a:p>
            <a:pPr algn="r">
              <a:lnSpc>
                <a:spcPct val="107000"/>
              </a:lnSpc>
            </a:pPr>
            <a:endParaRPr lang="es-CO" sz="15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s-CO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SIAC. </a:t>
            </a:r>
            <a:r>
              <a:rPr lang="es-CO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actualización y reporte de la información en el SIAC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es-CO" sz="15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s-CO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EDUCA. </a:t>
            </a:r>
            <a:r>
              <a:rPr lang="es-CO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Ejecución de Acciones en Educación Ambiental</a:t>
            </a:r>
            <a:endParaRPr lang="es-CO" sz="15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4 CuadroTexto"/>
          <p:cNvSpPr txBox="1"/>
          <p:nvPr/>
        </p:nvSpPr>
        <p:spPr>
          <a:xfrm>
            <a:off x="7030949" y="231838"/>
            <a:ext cx="4612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Indicadores Mínimos  </a:t>
            </a:r>
          </a:p>
          <a:p>
            <a:pPr algn="r"/>
            <a:r>
              <a:rPr lang="es-E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Articulación </a:t>
            </a:r>
            <a:r>
              <a:rPr lang="es-E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 2020</a:t>
            </a:r>
            <a:endParaRPr lang="es-ES" sz="2000" i="1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Cuadro de texto 2">
            <a:extLst>
              <a:ext uri="{FF2B5EF4-FFF2-40B4-BE49-F238E27FC236}">
                <a16:creationId xmlns:a16="http://schemas.microsoft.com/office/drawing/2014/main" id="{745A13E9-39C0-4941-B99C-9E67D74D1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2717" y="4109033"/>
            <a:ext cx="5647655" cy="50604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6C09C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 Red de Monitoreo Ciénaga San Silvestre.  Termina en 2023.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45D119B4-3A9B-4E02-A747-5CC3EE63F8EF}"/>
              </a:ext>
            </a:extLst>
          </p:cNvPr>
          <p:cNvGrpSpPr/>
          <p:nvPr/>
        </p:nvGrpSpPr>
        <p:grpSpPr>
          <a:xfrm>
            <a:off x="358020" y="5822996"/>
            <a:ext cx="1730791" cy="724261"/>
            <a:chOff x="633119" y="2289469"/>
            <a:chExt cx="1957680" cy="724261"/>
          </a:xfrm>
        </p:grpSpPr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CAF30199-D74F-45ED-AC48-5F1BBF56D9BA}"/>
                </a:ext>
              </a:extLst>
            </p:cNvPr>
            <p:cNvGrpSpPr/>
            <p:nvPr/>
          </p:nvGrpSpPr>
          <p:grpSpPr>
            <a:xfrm>
              <a:off x="633119" y="2334492"/>
              <a:ext cx="671801" cy="590330"/>
              <a:chOff x="517411" y="2334492"/>
              <a:chExt cx="787510" cy="590330"/>
            </a:xfrm>
          </p:grpSpPr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C88929A7-D517-46AA-BE4B-3DA1B285110F}"/>
                  </a:ext>
                </a:extLst>
              </p:cNvPr>
              <p:cNvSpPr/>
              <p:nvPr/>
            </p:nvSpPr>
            <p:spPr>
              <a:xfrm>
                <a:off x="517411" y="2334492"/>
                <a:ext cx="787510" cy="1083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90A17E20-4DFF-4160-9E13-A013D473C490}"/>
                  </a:ext>
                </a:extLst>
              </p:cNvPr>
              <p:cNvSpPr/>
              <p:nvPr/>
            </p:nvSpPr>
            <p:spPr>
              <a:xfrm>
                <a:off x="517411" y="2565757"/>
                <a:ext cx="787510" cy="10835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DC3FB9AA-6C94-4884-B380-573C88B415C9}"/>
                  </a:ext>
                </a:extLst>
              </p:cNvPr>
              <p:cNvSpPr/>
              <p:nvPr/>
            </p:nvSpPr>
            <p:spPr>
              <a:xfrm>
                <a:off x="517411" y="2816468"/>
                <a:ext cx="787510" cy="108354"/>
              </a:xfrm>
              <a:prstGeom prst="rect">
                <a:avLst/>
              </a:prstGeom>
              <a:solidFill>
                <a:srgbClr val="F59E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92AE639B-D3DF-4E5F-B5E6-B969847EEAC0}"/>
                </a:ext>
              </a:extLst>
            </p:cNvPr>
            <p:cNvSpPr/>
            <p:nvPr/>
          </p:nvSpPr>
          <p:spPr>
            <a:xfrm>
              <a:off x="1325260" y="2531754"/>
              <a:ext cx="855492" cy="240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Medio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F1653365-DDF5-45AD-A74C-5904C3BAB96B}"/>
                </a:ext>
              </a:extLst>
            </p:cNvPr>
            <p:cNvSpPr/>
            <p:nvPr/>
          </p:nvSpPr>
          <p:spPr>
            <a:xfrm>
              <a:off x="1325260" y="2773151"/>
              <a:ext cx="855492" cy="240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Parcial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B4B6B5C-C777-4C1E-9398-34F67255E0EF}"/>
                </a:ext>
              </a:extLst>
            </p:cNvPr>
            <p:cNvSpPr/>
            <p:nvPr/>
          </p:nvSpPr>
          <p:spPr>
            <a:xfrm>
              <a:off x="1328420" y="2289469"/>
              <a:ext cx="1262379" cy="241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Satisfactorio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77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0" y="0"/>
            <a:ext cx="218835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78000">
                <a:schemeClr val="bg1"/>
              </a:gs>
              <a:gs pos="3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2B1F0DE-3B1D-4461-89EC-51E6FC6EC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829E2EA7-582C-4489-BDF5-E0A4D0A18726}"/>
              </a:ext>
            </a:extLst>
          </p:cNvPr>
          <p:cNvSpPr/>
          <p:nvPr/>
        </p:nvSpPr>
        <p:spPr>
          <a:xfrm>
            <a:off x="8695473" y="1647260"/>
            <a:ext cx="620589" cy="3300607"/>
          </a:xfrm>
          <a:prstGeom prst="rightArrow">
            <a:avLst/>
          </a:prstGeom>
          <a:gradFill flip="none" rotWithShape="1">
            <a:gsLst>
              <a:gs pos="39000">
                <a:srgbClr val="F5BC9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12 CuadroTexto"/>
          <p:cNvSpPr txBox="1"/>
          <p:nvPr/>
        </p:nvSpPr>
        <p:spPr>
          <a:xfrm>
            <a:off x="504269" y="1249709"/>
            <a:ext cx="1416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AVANCE</a:t>
            </a:r>
          </a:p>
          <a:p>
            <a:pPr algn="ctr"/>
            <a:r>
              <a:rPr lang="es-ES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  <a:r>
              <a:rPr lang="es-ES" sz="3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</p:txBody>
      </p:sp>
      <p:sp>
        <p:nvSpPr>
          <p:cNvPr id="17" name="12 CuadroTexto"/>
          <p:cNvSpPr txBox="1"/>
          <p:nvPr/>
        </p:nvSpPr>
        <p:spPr>
          <a:xfrm>
            <a:off x="258474" y="2258180"/>
            <a:ext cx="980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D8D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Reto 5</a:t>
            </a:r>
          </a:p>
        </p:txBody>
      </p:sp>
      <p:grpSp>
        <p:nvGrpSpPr>
          <p:cNvPr id="22" name="Grupo 24"/>
          <p:cNvGrpSpPr/>
          <p:nvPr/>
        </p:nvGrpSpPr>
        <p:grpSpPr>
          <a:xfrm>
            <a:off x="155644" y="2428714"/>
            <a:ext cx="2110535" cy="3222087"/>
            <a:chOff x="10144795" y="807776"/>
            <a:chExt cx="1480016" cy="2259494"/>
          </a:xfrm>
        </p:grpSpPr>
        <p:pic>
          <p:nvPicPr>
            <p:cNvPr id="24" name="Imagen 2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380404" y="807776"/>
              <a:ext cx="1026336" cy="1185037"/>
            </a:xfrm>
            <a:prstGeom prst="rect">
              <a:avLst/>
            </a:prstGeom>
          </p:spPr>
        </p:pic>
        <p:sp>
          <p:nvSpPr>
            <p:cNvPr id="25" name="Rectángulo 26"/>
            <p:cNvSpPr/>
            <p:nvPr/>
          </p:nvSpPr>
          <p:spPr>
            <a:xfrm>
              <a:off x="10144795" y="2052874"/>
              <a:ext cx="1480016" cy="10143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s-ES" sz="2000" b="1" i="1" dirty="0"/>
                <a:t>Gobierno Inteligente, Abierto y </a:t>
              </a:r>
              <a:r>
                <a:rPr lang="es-ES" sz="2800" b="1" i="1" dirty="0">
                  <a:solidFill>
                    <a:srgbClr val="002B82"/>
                  </a:solidFill>
                </a:rPr>
                <a:t>Digital</a:t>
              </a:r>
              <a:r>
                <a:rPr lang="es-ES" sz="2800" dirty="0">
                  <a:solidFill>
                    <a:srgbClr val="002B82"/>
                  </a:solidFill>
                </a:rPr>
                <a:t> </a:t>
              </a:r>
            </a:p>
          </p:txBody>
        </p:sp>
      </p:grpSp>
      <p:sp>
        <p:nvSpPr>
          <p:cNvPr id="3" name="Rectángulo 2"/>
          <p:cNvSpPr/>
          <p:nvPr/>
        </p:nvSpPr>
        <p:spPr>
          <a:xfrm>
            <a:off x="2181559" y="1481429"/>
            <a:ext cx="2392888" cy="5045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es-CO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TIEMPOT. </a:t>
            </a:r>
            <a:r>
              <a:rPr lang="es-CO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promedio de trámite para la resolución de autorizaciones ambientales otorgadas por la corporación</a:t>
            </a:r>
          </a:p>
          <a:p>
            <a:pPr algn="r">
              <a:lnSpc>
                <a:spcPct val="107000"/>
              </a:lnSpc>
            </a:pPr>
            <a:endParaRPr lang="es-ES" sz="11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s-CO" sz="8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s-CO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AUTOR. </a:t>
            </a:r>
            <a:r>
              <a:rPr lang="es-CO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autorizaciones ambientales con seguimiento</a:t>
            </a:r>
          </a:p>
          <a:p>
            <a:pPr algn="r">
              <a:lnSpc>
                <a:spcPct val="107000"/>
              </a:lnSpc>
            </a:pPr>
            <a:endParaRPr lang="es-ES" sz="7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s-CO" sz="15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s-CO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SANC. </a:t>
            </a:r>
            <a:r>
              <a:rPr lang="es-CO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Procesos Sancionatorios Resueltos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es-ES" sz="15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es-CO" sz="15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s-CO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REDES. </a:t>
            </a:r>
            <a:r>
              <a:rPr lang="es-CO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redes y estaciones de monitoreo en operación</a:t>
            </a:r>
          </a:p>
          <a:p>
            <a:pPr algn="r">
              <a:lnSpc>
                <a:spcPct val="107000"/>
              </a:lnSpc>
            </a:pPr>
            <a:endParaRPr lang="es-CO" sz="15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4 CuadroTexto"/>
          <p:cNvSpPr txBox="1"/>
          <p:nvPr/>
        </p:nvSpPr>
        <p:spPr>
          <a:xfrm>
            <a:off x="7164763" y="162357"/>
            <a:ext cx="4612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Indicadores Mínimos  </a:t>
            </a:r>
          </a:p>
          <a:p>
            <a:pPr algn="r"/>
            <a:r>
              <a:rPr lang="es-E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Articulación </a:t>
            </a:r>
            <a:r>
              <a:rPr lang="es-E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 2020</a:t>
            </a:r>
            <a:endParaRPr lang="es-ES" sz="2000" i="1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Cuadro de texto 2">
            <a:extLst>
              <a:ext uri="{FF2B5EF4-FFF2-40B4-BE49-F238E27FC236}">
                <a16:creationId xmlns:a16="http://schemas.microsoft.com/office/drawing/2014/main" id="{745A13E9-39C0-4941-B99C-9E67D74D1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274" y="5325434"/>
            <a:ext cx="1840251" cy="10736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6C09C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 Red de Monitoreo Ciénaga San Silvestre.  Termina en 2022.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45D119B4-3A9B-4E02-A747-5CC3EE63F8EF}"/>
              </a:ext>
            </a:extLst>
          </p:cNvPr>
          <p:cNvGrpSpPr/>
          <p:nvPr/>
        </p:nvGrpSpPr>
        <p:grpSpPr>
          <a:xfrm>
            <a:off x="358020" y="5822996"/>
            <a:ext cx="1730791" cy="724261"/>
            <a:chOff x="633119" y="2289469"/>
            <a:chExt cx="1957680" cy="724261"/>
          </a:xfrm>
        </p:grpSpPr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CAF30199-D74F-45ED-AC48-5F1BBF56D9BA}"/>
                </a:ext>
              </a:extLst>
            </p:cNvPr>
            <p:cNvGrpSpPr/>
            <p:nvPr/>
          </p:nvGrpSpPr>
          <p:grpSpPr>
            <a:xfrm>
              <a:off x="633119" y="2334492"/>
              <a:ext cx="671801" cy="590330"/>
              <a:chOff x="517411" y="2334492"/>
              <a:chExt cx="787510" cy="590330"/>
            </a:xfrm>
          </p:grpSpPr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C88929A7-D517-46AA-BE4B-3DA1B285110F}"/>
                  </a:ext>
                </a:extLst>
              </p:cNvPr>
              <p:cNvSpPr/>
              <p:nvPr/>
            </p:nvSpPr>
            <p:spPr>
              <a:xfrm>
                <a:off x="517411" y="2334492"/>
                <a:ext cx="787510" cy="1083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90A17E20-4DFF-4160-9E13-A013D473C490}"/>
                  </a:ext>
                </a:extLst>
              </p:cNvPr>
              <p:cNvSpPr/>
              <p:nvPr/>
            </p:nvSpPr>
            <p:spPr>
              <a:xfrm>
                <a:off x="517411" y="2565757"/>
                <a:ext cx="787510" cy="10835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DC3FB9AA-6C94-4884-B380-573C88B415C9}"/>
                  </a:ext>
                </a:extLst>
              </p:cNvPr>
              <p:cNvSpPr/>
              <p:nvPr/>
            </p:nvSpPr>
            <p:spPr>
              <a:xfrm>
                <a:off x="517411" y="2816468"/>
                <a:ext cx="787510" cy="108354"/>
              </a:xfrm>
              <a:prstGeom prst="rect">
                <a:avLst/>
              </a:prstGeom>
              <a:solidFill>
                <a:srgbClr val="F59E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92AE639B-D3DF-4E5F-B5E6-B969847EEAC0}"/>
                </a:ext>
              </a:extLst>
            </p:cNvPr>
            <p:cNvSpPr/>
            <p:nvPr/>
          </p:nvSpPr>
          <p:spPr>
            <a:xfrm>
              <a:off x="1325260" y="2531754"/>
              <a:ext cx="855492" cy="240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Medio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F1653365-DDF5-45AD-A74C-5904C3BAB96B}"/>
                </a:ext>
              </a:extLst>
            </p:cNvPr>
            <p:cNvSpPr/>
            <p:nvPr/>
          </p:nvSpPr>
          <p:spPr>
            <a:xfrm>
              <a:off x="1325260" y="2773151"/>
              <a:ext cx="855492" cy="240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Parcial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B4B6B5C-C777-4C1E-9398-34F67255E0EF}"/>
                </a:ext>
              </a:extLst>
            </p:cNvPr>
            <p:cNvSpPr/>
            <p:nvPr/>
          </p:nvSpPr>
          <p:spPr>
            <a:xfrm>
              <a:off x="1328420" y="2289469"/>
              <a:ext cx="1262379" cy="241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Satisfactorio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FA91D51-A202-4FB7-875D-9D08894DC719}"/>
              </a:ext>
            </a:extLst>
          </p:cNvPr>
          <p:cNvSpPr/>
          <p:nvPr/>
        </p:nvSpPr>
        <p:spPr>
          <a:xfrm>
            <a:off x="4638460" y="4163810"/>
            <a:ext cx="626895" cy="741942"/>
          </a:xfrm>
          <a:prstGeom prst="rect">
            <a:avLst/>
          </a:prstGeom>
          <a:solidFill>
            <a:srgbClr val="F6B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CO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23%</a:t>
            </a:r>
            <a:endParaRPr lang="en-US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O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A7B1418-A414-457C-B31E-7D218430A824}"/>
              </a:ext>
            </a:extLst>
          </p:cNvPr>
          <p:cNvSpPr/>
          <p:nvPr/>
        </p:nvSpPr>
        <p:spPr>
          <a:xfrm>
            <a:off x="4638460" y="3007427"/>
            <a:ext cx="1208153" cy="741943"/>
          </a:xfrm>
          <a:prstGeom prst="rect">
            <a:avLst/>
          </a:prstGeom>
          <a:solidFill>
            <a:srgbClr val="F6B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CO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45%</a:t>
            </a:r>
            <a:endParaRPr lang="en-US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O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30D916C-D375-4F9B-B19B-EC68783B0767}"/>
              </a:ext>
            </a:extLst>
          </p:cNvPr>
          <p:cNvSpPr/>
          <p:nvPr/>
        </p:nvSpPr>
        <p:spPr>
          <a:xfrm>
            <a:off x="4635540" y="1772905"/>
            <a:ext cx="902620" cy="741943"/>
          </a:xfrm>
          <a:prstGeom prst="rect">
            <a:avLst/>
          </a:prstGeom>
          <a:solidFill>
            <a:srgbClr val="F6B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CO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32%</a:t>
            </a:r>
            <a:endParaRPr lang="en-US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59C00EA5-DABC-4D86-9F3E-C5BDF7A8E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297412"/>
              </p:ext>
            </p:extLst>
          </p:nvPr>
        </p:nvGraphicFramePr>
        <p:xfrm>
          <a:off x="5957449" y="1595764"/>
          <a:ext cx="2604652" cy="939025"/>
        </p:xfrm>
        <a:graphic>
          <a:graphicData uri="http://schemas.openxmlformats.org/drawingml/2006/table">
            <a:tbl>
              <a:tblPr firstRow="1" firstCol="1" bandRow="1"/>
              <a:tblGrid>
                <a:gridCol w="1731816">
                  <a:extLst>
                    <a:ext uri="{9D8B030D-6E8A-4147-A177-3AD203B41FA5}">
                      <a16:colId xmlns:a16="http://schemas.microsoft.com/office/drawing/2014/main" val="1242062876"/>
                    </a:ext>
                  </a:extLst>
                </a:gridCol>
                <a:gridCol w="872836">
                  <a:extLst>
                    <a:ext uri="{9D8B030D-6E8A-4147-A177-3AD203B41FA5}">
                      <a16:colId xmlns:a16="http://schemas.microsoft.com/office/drawing/2014/main" val="1045117815"/>
                    </a:ext>
                  </a:extLst>
                </a:gridCol>
              </a:tblGrid>
              <a:tr h="32684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PAC 2021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Logro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79546"/>
                  </a:ext>
                </a:extLst>
              </a:tr>
              <a:tr h="549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 de autorizaciones ambientales otorgadas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83%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30153"/>
                  </a:ext>
                </a:extLst>
              </a:tr>
            </a:tbl>
          </a:graphicData>
        </a:graphic>
      </p:graphicFrame>
      <p:graphicFrame>
        <p:nvGraphicFramePr>
          <p:cNvPr id="30" name="Tabla 29">
            <a:extLst>
              <a:ext uri="{FF2B5EF4-FFF2-40B4-BE49-F238E27FC236}">
                <a16:creationId xmlns:a16="http://schemas.microsoft.com/office/drawing/2014/main" id="{AA9CF446-F41D-437C-BF45-C9038D013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376020"/>
              </p:ext>
            </p:extLst>
          </p:nvPr>
        </p:nvGraphicFramePr>
        <p:xfrm>
          <a:off x="5991628" y="2828052"/>
          <a:ext cx="2570473" cy="939025"/>
        </p:xfrm>
        <a:graphic>
          <a:graphicData uri="http://schemas.openxmlformats.org/drawingml/2006/table">
            <a:tbl>
              <a:tblPr firstRow="1" firstCol="1" bandRow="1"/>
              <a:tblGrid>
                <a:gridCol w="1697637">
                  <a:extLst>
                    <a:ext uri="{9D8B030D-6E8A-4147-A177-3AD203B41FA5}">
                      <a16:colId xmlns:a16="http://schemas.microsoft.com/office/drawing/2014/main" val="1242062876"/>
                    </a:ext>
                  </a:extLst>
                </a:gridCol>
                <a:gridCol w="872836">
                  <a:extLst>
                    <a:ext uri="{9D8B030D-6E8A-4147-A177-3AD203B41FA5}">
                      <a16:colId xmlns:a16="http://schemas.microsoft.com/office/drawing/2014/main" val="1045117815"/>
                    </a:ext>
                  </a:extLst>
                </a:gridCol>
              </a:tblGrid>
              <a:tr h="32684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PAC 2021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Logro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79546"/>
                  </a:ext>
                </a:extLst>
              </a:tr>
              <a:tr h="549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 de autorizaciones ambientales con seguimiento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30153"/>
                  </a:ext>
                </a:extLst>
              </a:tr>
            </a:tbl>
          </a:graphicData>
        </a:graphic>
      </p:graphicFrame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51311D51-FD85-4254-8033-7007B7C91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508842"/>
              </p:ext>
            </p:extLst>
          </p:nvPr>
        </p:nvGraphicFramePr>
        <p:xfrm>
          <a:off x="5957449" y="4088824"/>
          <a:ext cx="2604652" cy="939025"/>
        </p:xfrm>
        <a:graphic>
          <a:graphicData uri="http://schemas.openxmlformats.org/drawingml/2006/table">
            <a:tbl>
              <a:tblPr firstRow="1" firstCol="1" bandRow="1"/>
              <a:tblGrid>
                <a:gridCol w="1773380">
                  <a:extLst>
                    <a:ext uri="{9D8B030D-6E8A-4147-A177-3AD203B41FA5}">
                      <a16:colId xmlns:a16="http://schemas.microsoft.com/office/drawing/2014/main" val="1242062876"/>
                    </a:ext>
                  </a:extLst>
                </a:gridCol>
                <a:gridCol w="831272">
                  <a:extLst>
                    <a:ext uri="{9D8B030D-6E8A-4147-A177-3AD203B41FA5}">
                      <a16:colId xmlns:a16="http://schemas.microsoft.com/office/drawing/2014/main" val="1045117815"/>
                    </a:ext>
                  </a:extLst>
                </a:gridCol>
              </a:tblGrid>
              <a:tr h="32684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PAC 2021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Logro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79546"/>
                  </a:ext>
                </a:extLst>
              </a:tr>
              <a:tr h="549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 de procesos sancionatorios resueltos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30153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CA53F9D5-1264-4014-9F2F-938B22E39FC1}"/>
              </a:ext>
            </a:extLst>
          </p:cNvPr>
          <p:cNvSpPr/>
          <p:nvPr/>
        </p:nvSpPr>
        <p:spPr>
          <a:xfrm>
            <a:off x="9218030" y="1527848"/>
            <a:ext cx="2715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valores cambian porque e</a:t>
            </a:r>
            <a:r>
              <a:rPr lang="es-CO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IMG solo incluye 4 trámites (licencias, concesiones de agua, aprovechamientos forestales y vertimientos).</a:t>
            </a:r>
          </a:p>
          <a:p>
            <a:endParaRPr lang="es-CO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Mientras que la meta del PAC  se calcula sobre un universo más grande </a:t>
            </a:r>
            <a:r>
              <a:rPr lang="es-CO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(incluyendo ocupación de cause, prospección y exploración, PSMV, investigaciones administrativas, recolección de especímenes, planes de contingencia, </a:t>
            </a:r>
            <a:r>
              <a:rPr lang="es-CO" sz="1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s-CO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C26186A0-BEF7-4239-B8C3-161F01A71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928284"/>
              </p:ext>
            </p:extLst>
          </p:nvPr>
        </p:nvGraphicFramePr>
        <p:xfrm>
          <a:off x="6529152" y="5428143"/>
          <a:ext cx="2604652" cy="755426"/>
        </p:xfrm>
        <a:graphic>
          <a:graphicData uri="http://schemas.openxmlformats.org/drawingml/2006/table">
            <a:tbl>
              <a:tblPr firstRow="1" firstCol="1" bandRow="1"/>
              <a:tblGrid>
                <a:gridCol w="1773380">
                  <a:extLst>
                    <a:ext uri="{9D8B030D-6E8A-4147-A177-3AD203B41FA5}">
                      <a16:colId xmlns:a16="http://schemas.microsoft.com/office/drawing/2014/main" val="1242062876"/>
                    </a:ext>
                  </a:extLst>
                </a:gridCol>
                <a:gridCol w="831272">
                  <a:extLst>
                    <a:ext uri="{9D8B030D-6E8A-4147-A177-3AD203B41FA5}">
                      <a16:colId xmlns:a16="http://schemas.microsoft.com/office/drawing/2014/main" val="1045117815"/>
                    </a:ext>
                  </a:extLst>
                </a:gridCol>
              </a:tblGrid>
              <a:tr h="25937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PAC 2021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Logro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79546"/>
                  </a:ext>
                </a:extLst>
              </a:tr>
              <a:tr h="365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proyecto ejecutado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30153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71251F2D-6F60-401D-A172-6841F3B9B982}"/>
              </a:ext>
            </a:extLst>
          </p:cNvPr>
          <p:cNvSpPr/>
          <p:nvPr/>
        </p:nvSpPr>
        <p:spPr>
          <a:xfrm>
            <a:off x="9316062" y="5262074"/>
            <a:ext cx="2715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Pese a que la meta PAC se cumple en un 70%, con la ejecución del proyecto de adquisición de equipos, para el IMG solo se </a:t>
            </a:r>
            <a:r>
              <a:rPr lang="es-CO" sz="1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valorarà</a:t>
            </a:r>
            <a:r>
              <a:rPr lang="es-CO" sz="1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cuando esté en operación</a:t>
            </a:r>
          </a:p>
        </p:txBody>
      </p:sp>
    </p:spTree>
    <p:extLst>
      <p:ext uri="{BB962C8B-B14F-4D97-AF65-F5344CB8AC3E}">
        <p14:creationId xmlns:p14="http://schemas.microsoft.com/office/powerpoint/2010/main" val="45651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01E2273-61B7-4456-BD1D-8AE4DCEF1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pic>
        <p:nvPicPr>
          <p:cNvPr id="5" name="Picture 4" descr="A cheetah in the grass&#10;&#10;Description automatically generated with low confidence">
            <a:extLst>
              <a:ext uri="{FF2B5EF4-FFF2-40B4-BE49-F238E27FC236}">
                <a16:creationId xmlns:a16="http://schemas.microsoft.com/office/drawing/2014/main" id="{2CFDABA8-CD41-44B4-BA19-B447FCE2B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0" y="1005016"/>
            <a:ext cx="12207220" cy="58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47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5FD66A-EB7C-4954-AD8A-23EC1900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6E7EBC-4C8D-4142-849C-BB89E0847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6" y="334536"/>
            <a:ext cx="12205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55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26EE4E-39FC-44DE-AB70-36D5A84C0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734B2574-38A9-436B-8A4B-8EC648A27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5" y="742440"/>
            <a:ext cx="11385249" cy="639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88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732267-8856-46BC-9C88-831A379DB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DCCDED7-A0CD-4A57-A0AF-824C28C25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67" y="0"/>
            <a:ext cx="4196518" cy="1005016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3060CE51-D803-4952-9249-D77446EBD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05016"/>
            <a:ext cx="12191685" cy="58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3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4" y="2472704"/>
            <a:ext cx="11407591" cy="3720281"/>
          </a:xfrm>
          <a:prstGeom prst="rect">
            <a:avLst/>
          </a:prstGeom>
        </p:spPr>
      </p:pic>
      <p:sp>
        <p:nvSpPr>
          <p:cNvPr id="51" name="Rectángulo 10"/>
          <p:cNvSpPr/>
          <p:nvPr/>
        </p:nvSpPr>
        <p:spPr>
          <a:xfrm>
            <a:off x="1872405" y="1319210"/>
            <a:ext cx="8447187" cy="674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786" b="1" dirty="0">
                <a:solidFill>
                  <a:srgbClr val="002B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transición a los Resultados</a:t>
            </a:r>
            <a:endParaRPr lang="en-US" sz="324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48835" y="6208626"/>
            <a:ext cx="9814085" cy="34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23" dirty="0">
                <a:solidFill>
                  <a:srgbClr val="4A5EC2"/>
                </a:solidFill>
              </a:rPr>
              <a:t>          SIEMBRA                                         ABONO                                       CRECIMIENTO                                         COSECHA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048835" y="2187630"/>
            <a:ext cx="10303099" cy="42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3" b="1" dirty="0">
                <a:solidFill>
                  <a:srgbClr val="168440"/>
                </a:solidFill>
              </a:rPr>
              <a:t>  </a:t>
            </a:r>
            <a:r>
              <a:rPr lang="en-US" sz="2163" b="1" dirty="0" err="1">
                <a:solidFill>
                  <a:srgbClr val="168440"/>
                </a:solidFill>
              </a:rPr>
              <a:t>Resiliencia</a:t>
            </a:r>
            <a:r>
              <a:rPr lang="en-US" sz="2163" b="1" dirty="0">
                <a:solidFill>
                  <a:srgbClr val="168440"/>
                </a:solidFill>
              </a:rPr>
              <a:t>        </a:t>
            </a:r>
            <a:r>
              <a:rPr lang="en-US" sz="2163" b="1" dirty="0" err="1">
                <a:solidFill>
                  <a:srgbClr val="168440"/>
                </a:solidFill>
              </a:rPr>
              <a:t>Seguridad</a:t>
            </a:r>
            <a:r>
              <a:rPr lang="en-US" sz="2163" b="1" dirty="0">
                <a:solidFill>
                  <a:srgbClr val="168440"/>
                </a:solidFill>
              </a:rPr>
              <a:t>           </a:t>
            </a:r>
            <a:r>
              <a:rPr lang="en-US" sz="2163" b="1" dirty="0" err="1">
                <a:solidFill>
                  <a:srgbClr val="168440"/>
                </a:solidFill>
              </a:rPr>
              <a:t>Reactivación</a:t>
            </a:r>
            <a:r>
              <a:rPr lang="en-US" sz="2163" b="1" dirty="0">
                <a:solidFill>
                  <a:srgbClr val="168440"/>
                </a:solidFill>
              </a:rPr>
              <a:t>        </a:t>
            </a:r>
            <a:r>
              <a:rPr lang="en-US" sz="2163" b="1" dirty="0" err="1">
                <a:solidFill>
                  <a:srgbClr val="168440"/>
                </a:solidFill>
              </a:rPr>
              <a:t>Operación</a:t>
            </a:r>
            <a:r>
              <a:rPr lang="en-US" sz="2163" b="1" dirty="0">
                <a:solidFill>
                  <a:srgbClr val="168440"/>
                </a:solidFill>
              </a:rPr>
              <a:t> Total                  </a:t>
            </a:r>
            <a:r>
              <a:rPr lang="en-US" sz="2163" b="1" dirty="0" err="1">
                <a:solidFill>
                  <a:srgbClr val="168440"/>
                </a:solidFill>
              </a:rPr>
              <a:t>Resultados</a:t>
            </a:r>
            <a:r>
              <a:rPr lang="en-US" sz="2163" b="1" dirty="0">
                <a:solidFill>
                  <a:srgbClr val="16844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C46B6-BC6E-4051-8B15-448B4A5A2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82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7F6775-9EB0-4B7C-B3AC-A7C708D9B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8DF1211-76C5-45CF-87DF-FD982CBEE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67" y="0"/>
            <a:ext cx="4196518" cy="1005016"/>
          </a:xfrm>
          <a:prstGeom prst="rect">
            <a:avLst/>
          </a:prstGeom>
        </p:spPr>
      </p:pic>
      <p:pic>
        <p:nvPicPr>
          <p:cNvPr id="4" name="Picture 3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D24BC2F0-00D9-40F0-9506-ADA63AAAC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95" y="1005016"/>
            <a:ext cx="12214993" cy="588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33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231191-447A-4E25-9E48-7A91E508C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EB7B579-6ACE-449B-ACB0-AB3EA0E72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67" y="0"/>
            <a:ext cx="4196518" cy="1005016"/>
          </a:xfrm>
          <a:prstGeom prst="rect">
            <a:avLst/>
          </a:prstGeom>
        </p:spPr>
      </p:pic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2FAEB6F8-C268-4377-A5FD-0D9FC19DE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95" y="1005016"/>
            <a:ext cx="12214995" cy="588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19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A8B322-6BB7-40F0-8E30-806978840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61ABEC4-B13D-47DC-9FA5-811C2E961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67" y="0"/>
            <a:ext cx="4196518" cy="1005016"/>
          </a:xfrm>
          <a:prstGeom prst="rect">
            <a:avLst/>
          </a:prstGeom>
        </p:spPr>
      </p:pic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D3A9A923-71D4-4E7D-B1F1-6F0CA60BA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05016"/>
            <a:ext cx="12192002" cy="58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30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4E6927-386C-489A-B780-FE52DD9F4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sp>
        <p:nvSpPr>
          <p:cNvPr id="5" name="4 CuadroTexto">
            <a:extLst>
              <a:ext uri="{FF2B5EF4-FFF2-40B4-BE49-F238E27FC236}">
                <a16:creationId xmlns:a16="http://schemas.microsoft.com/office/drawing/2014/main" id="{8F9BE37E-6EAB-477E-B635-934EAA42436A}"/>
              </a:ext>
            </a:extLst>
          </p:cNvPr>
          <p:cNvSpPr txBox="1"/>
          <p:nvPr/>
        </p:nvSpPr>
        <p:spPr>
          <a:xfrm>
            <a:off x="8137135" y="312680"/>
            <a:ext cx="405486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67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Ingresos y gastos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12D776DD-4D6B-466D-ABB8-45667E8C8C16}"/>
              </a:ext>
            </a:extLst>
          </p:cNvPr>
          <p:cNvSpPr txBox="1"/>
          <p:nvPr/>
        </p:nvSpPr>
        <p:spPr>
          <a:xfrm>
            <a:off x="4615306" y="1220755"/>
            <a:ext cx="7345023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467" b="1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Recaudo Recursos Propios</a:t>
            </a:r>
            <a:endParaRPr lang="es-ES" sz="3467" dirty="0">
              <a:solidFill>
                <a:srgbClr val="00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Tabla 4">
            <a:extLst>
              <a:ext uri="{FF2B5EF4-FFF2-40B4-BE49-F238E27FC236}">
                <a16:creationId xmlns:a16="http://schemas.microsoft.com/office/drawing/2014/main" id="{FC75741E-FE96-4C17-89E8-5B3D0A2A4ED6}"/>
              </a:ext>
            </a:extLst>
          </p:cNvPr>
          <p:cNvGraphicFramePr>
            <a:graphicFrameLocks noGrp="1"/>
          </p:cNvGraphicFramePr>
          <p:nvPr/>
        </p:nvGraphicFramePr>
        <p:xfrm>
          <a:off x="5039880" y="1975534"/>
          <a:ext cx="6667213" cy="4448052"/>
        </p:xfrm>
        <a:graphic>
          <a:graphicData uri="http://schemas.openxmlformats.org/drawingml/2006/table">
            <a:tbl>
              <a:tblPr/>
              <a:tblGrid>
                <a:gridCol w="2275956">
                  <a:extLst>
                    <a:ext uri="{9D8B030D-6E8A-4147-A177-3AD203B41FA5}">
                      <a16:colId xmlns:a16="http://schemas.microsoft.com/office/drawing/2014/main" val="2399424498"/>
                    </a:ext>
                  </a:extLst>
                </a:gridCol>
                <a:gridCol w="1178142">
                  <a:extLst>
                    <a:ext uri="{9D8B030D-6E8A-4147-A177-3AD203B41FA5}">
                      <a16:colId xmlns:a16="http://schemas.microsoft.com/office/drawing/2014/main" val="3803329332"/>
                    </a:ext>
                  </a:extLst>
                </a:gridCol>
                <a:gridCol w="1111201">
                  <a:extLst>
                    <a:ext uri="{9D8B030D-6E8A-4147-A177-3AD203B41FA5}">
                      <a16:colId xmlns:a16="http://schemas.microsoft.com/office/drawing/2014/main" val="2702012781"/>
                    </a:ext>
                  </a:extLst>
                </a:gridCol>
                <a:gridCol w="1056630">
                  <a:extLst>
                    <a:ext uri="{9D8B030D-6E8A-4147-A177-3AD203B41FA5}">
                      <a16:colId xmlns:a16="http://schemas.microsoft.com/office/drawing/2014/main" val="185136493"/>
                    </a:ext>
                  </a:extLst>
                </a:gridCol>
                <a:gridCol w="1045284">
                  <a:extLst>
                    <a:ext uri="{9D8B030D-6E8A-4147-A177-3AD203B41FA5}">
                      <a16:colId xmlns:a16="http://schemas.microsoft.com/office/drawing/2014/main" val="3410258212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Periodo Comprendido Entre 01 de Enero y 31 de Diciembre de 2021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420073"/>
                  </a:ext>
                </a:extLst>
              </a:tr>
              <a:tr h="324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Descripción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Presupuesto Inicial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Presupuesto Definitivo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Recaudos Acumulados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Saldo por Recaudar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211346"/>
                  </a:ext>
                </a:extLst>
              </a:tr>
              <a:tr h="255231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Sobretasa Ambiental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12.000.000.000,00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13.509.741.719,42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15.008.052.665,23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-1.498.310.945,81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24519"/>
                  </a:ext>
                </a:extLst>
              </a:tr>
              <a:tr h="255231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Publicaciones 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33.280.000,00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33.280.000,00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49.464.837,00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-16.184.837,00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550477"/>
                  </a:ext>
                </a:extLst>
              </a:tr>
              <a:tr h="255231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Tasas por Evaluación y Seguimiento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800.000.000,00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1.232.627.711,00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1.865.617.683,00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-632.989.972,00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537975"/>
                  </a:ext>
                </a:extLst>
              </a:tr>
              <a:tr h="255231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Salvoconductos 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4.500.000,00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4.500.000,00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4.331.911,00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168.089,00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070526"/>
                  </a:ext>
                </a:extLst>
              </a:tr>
              <a:tr h="255231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Convenios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4.084.342.128,34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1.448.942.450,00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2.635.399.678,34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123995"/>
                  </a:ext>
                </a:extLst>
              </a:tr>
              <a:tr h="255231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Transferencias del Sector Eléctrico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7.703.796.000,00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8.004.267.327,00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13.392.770.801,00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-5.388.503.474,00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020338"/>
                  </a:ext>
                </a:extLst>
              </a:tr>
              <a:tr h="255231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Tasas Retributivas 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1.600.000.000,00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2.300.609.085,00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2.396.534.246,00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-95.925.161,00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496637"/>
                  </a:ext>
                </a:extLst>
              </a:tr>
              <a:tr h="255231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Tasas por Uso del Recurso Hídrico 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240.000.000,00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240.000.000,00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648.710.539,78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-408.710.539,78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38501"/>
                  </a:ext>
                </a:extLst>
              </a:tr>
              <a:tr h="255231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Tasa Forestal 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30.000.000,00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30.000.000,00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225.891.442,34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-195.891.442,34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92615"/>
                  </a:ext>
                </a:extLst>
              </a:tr>
              <a:tr h="255231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Multas o Sanciones 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45.000.000,00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45.000.000,00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370.221,50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44.629.778,50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043877"/>
                  </a:ext>
                </a:extLst>
              </a:tr>
              <a:tr h="255231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Otros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43.760.000,00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229.352.152,93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479.647.508,76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-250.295.355,83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472646"/>
                  </a:ext>
                </a:extLst>
              </a:tr>
              <a:tr h="255231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Recursos de Capital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2.508.827.000,00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28.692.854.426,17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28.918.992.020,97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-226.137.594,80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842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25.009.163.000,00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58.406.574.549,86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64.439.326.326,58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-6.032.751.776,72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692749"/>
                  </a:ext>
                </a:extLst>
              </a:tr>
              <a:tr h="232029">
                <a:tc gridSpan="4"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De Recaudo Propio: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110,33%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394840"/>
                  </a:ext>
                </a:extLst>
              </a:tr>
            </a:tbl>
          </a:graphicData>
        </a:graphic>
      </p:graphicFrame>
      <p:graphicFrame>
        <p:nvGraphicFramePr>
          <p:cNvPr id="8" name="Gráfico 10">
            <a:extLst>
              <a:ext uri="{FF2B5EF4-FFF2-40B4-BE49-F238E27FC236}">
                <a16:creationId xmlns:a16="http://schemas.microsoft.com/office/drawing/2014/main" id="{A3F60BAA-2E6C-49AA-B180-A96C2E05D6F7}"/>
              </a:ext>
            </a:extLst>
          </p:cNvPr>
          <p:cNvGraphicFramePr>
            <a:graphicFrameLocks/>
          </p:cNvGraphicFramePr>
          <p:nvPr/>
        </p:nvGraphicFramePr>
        <p:xfrm>
          <a:off x="338004" y="1975534"/>
          <a:ext cx="4483378" cy="444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7412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1805BF-15C4-4A94-8E15-EF76C3325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sp>
        <p:nvSpPr>
          <p:cNvPr id="3" name="4 CuadroTexto">
            <a:extLst>
              <a:ext uri="{FF2B5EF4-FFF2-40B4-BE49-F238E27FC236}">
                <a16:creationId xmlns:a16="http://schemas.microsoft.com/office/drawing/2014/main" id="{1A37829F-FE5C-4BAF-BC7F-F86DE584457F}"/>
              </a:ext>
            </a:extLst>
          </p:cNvPr>
          <p:cNvSpPr txBox="1"/>
          <p:nvPr/>
        </p:nvSpPr>
        <p:spPr>
          <a:xfrm>
            <a:off x="7960343" y="312680"/>
            <a:ext cx="405486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67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Ingresos y gastos</a:t>
            </a:r>
          </a:p>
        </p:txBody>
      </p:sp>
      <p:sp>
        <p:nvSpPr>
          <p:cNvPr id="4" name="5 CuadroTexto">
            <a:extLst>
              <a:ext uri="{FF2B5EF4-FFF2-40B4-BE49-F238E27FC236}">
                <a16:creationId xmlns:a16="http://schemas.microsoft.com/office/drawing/2014/main" id="{42F4850E-6614-4E90-951D-7CE50DC8CDA0}"/>
              </a:ext>
            </a:extLst>
          </p:cNvPr>
          <p:cNvSpPr txBox="1"/>
          <p:nvPr/>
        </p:nvSpPr>
        <p:spPr>
          <a:xfrm>
            <a:off x="4461241" y="1654020"/>
            <a:ext cx="7345023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467" b="1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Ejecución presupuesto de Ingresos</a:t>
            </a:r>
            <a:endParaRPr lang="es-ES" sz="3467" dirty="0">
              <a:solidFill>
                <a:srgbClr val="00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a 3">
            <a:extLst>
              <a:ext uri="{FF2B5EF4-FFF2-40B4-BE49-F238E27FC236}">
                <a16:creationId xmlns:a16="http://schemas.microsoft.com/office/drawing/2014/main" id="{7BDCB2AA-EE37-49BF-85BC-4DB00CE17011}"/>
              </a:ext>
            </a:extLst>
          </p:cNvPr>
          <p:cNvGraphicFramePr>
            <a:graphicFrameLocks noGrp="1"/>
          </p:cNvGraphicFramePr>
          <p:nvPr/>
        </p:nvGraphicFramePr>
        <p:xfrm>
          <a:off x="4538536" y="3041796"/>
          <a:ext cx="7190432" cy="2749893"/>
        </p:xfrm>
        <a:graphic>
          <a:graphicData uri="http://schemas.openxmlformats.org/drawingml/2006/table">
            <a:tbl>
              <a:tblPr/>
              <a:tblGrid>
                <a:gridCol w="1670217">
                  <a:extLst>
                    <a:ext uri="{9D8B030D-6E8A-4147-A177-3AD203B41FA5}">
                      <a16:colId xmlns:a16="http://schemas.microsoft.com/office/drawing/2014/main" val="1448601952"/>
                    </a:ext>
                  </a:extLst>
                </a:gridCol>
                <a:gridCol w="1344668">
                  <a:extLst>
                    <a:ext uri="{9D8B030D-6E8A-4147-A177-3AD203B41FA5}">
                      <a16:colId xmlns:a16="http://schemas.microsoft.com/office/drawing/2014/main" val="4086232216"/>
                    </a:ext>
                  </a:extLst>
                </a:gridCol>
                <a:gridCol w="1387130">
                  <a:extLst>
                    <a:ext uri="{9D8B030D-6E8A-4147-A177-3AD203B41FA5}">
                      <a16:colId xmlns:a16="http://schemas.microsoft.com/office/drawing/2014/main" val="1838288880"/>
                    </a:ext>
                  </a:extLst>
                </a:gridCol>
                <a:gridCol w="1500366">
                  <a:extLst>
                    <a:ext uri="{9D8B030D-6E8A-4147-A177-3AD203B41FA5}">
                      <a16:colId xmlns:a16="http://schemas.microsoft.com/office/drawing/2014/main" val="2783030901"/>
                    </a:ext>
                  </a:extLst>
                </a:gridCol>
                <a:gridCol w="1288051">
                  <a:extLst>
                    <a:ext uri="{9D8B030D-6E8A-4147-A177-3AD203B41FA5}">
                      <a16:colId xmlns:a16="http://schemas.microsoft.com/office/drawing/2014/main" val="540489952"/>
                    </a:ext>
                  </a:extLst>
                </a:gridCol>
              </a:tblGrid>
              <a:tr h="2622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Periodo Comprendido entre 01 de Enero y 31 de Diciembre de 2021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013179"/>
                  </a:ext>
                </a:extLst>
              </a:tr>
              <a:tr h="2623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Descripción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Presupuesto Inicial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Presupuesto Definitivo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Recaudos Acumulados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Saldo por Recaudar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92834"/>
                  </a:ext>
                </a:extLst>
              </a:tr>
              <a:tr h="468711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RECURSOS DEL TESORO NACIONAL 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2.278.068.000,00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2.335.068.000,00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2.334.027.005,11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1.040.994,89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931606"/>
                  </a:ext>
                </a:extLst>
              </a:tr>
              <a:tr h="468711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INGRESOS PROPIOS 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25.009.163.000,00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58.406.574.549,86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64.439.326.326,58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-6.032.751.776,72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056329"/>
                  </a:ext>
                </a:extLst>
              </a:tr>
              <a:tr h="4687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27.287.231.000,00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60.741.642.549,86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66.773.353.331,69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-6.031.710.781,83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458703"/>
                  </a:ext>
                </a:extLst>
              </a:tr>
              <a:tr h="468711">
                <a:tc gridSpan="4"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Recaudo Nación y Propios: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109,93%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70960"/>
                  </a:ext>
                </a:extLst>
              </a:tr>
            </a:tbl>
          </a:graphicData>
        </a:graphic>
      </p:graphicFrame>
      <p:graphicFrame>
        <p:nvGraphicFramePr>
          <p:cNvPr id="6" name="Gráfico 9">
            <a:extLst>
              <a:ext uri="{FF2B5EF4-FFF2-40B4-BE49-F238E27FC236}">
                <a16:creationId xmlns:a16="http://schemas.microsoft.com/office/drawing/2014/main" id="{9D9DEBAF-52E1-4EDB-A699-F0E8E4980398}"/>
              </a:ext>
            </a:extLst>
          </p:cNvPr>
          <p:cNvGraphicFramePr>
            <a:graphicFrameLocks/>
          </p:cNvGraphicFramePr>
          <p:nvPr/>
        </p:nvGraphicFramePr>
        <p:xfrm>
          <a:off x="385736" y="1524001"/>
          <a:ext cx="4057650" cy="444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4428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48A30B-2DF9-4BAD-BF30-C2AC31DC4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sp>
        <p:nvSpPr>
          <p:cNvPr id="3" name="4 CuadroTexto">
            <a:extLst>
              <a:ext uri="{FF2B5EF4-FFF2-40B4-BE49-F238E27FC236}">
                <a16:creationId xmlns:a16="http://schemas.microsoft.com/office/drawing/2014/main" id="{1EBC17BE-E24C-45BB-8E89-3BE9D869C189}"/>
              </a:ext>
            </a:extLst>
          </p:cNvPr>
          <p:cNvSpPr txBox="1"/>
          <p:nvPr/>
        </p:nvSpPr>
        <p:spPr>
          <a:xfrm>
            <a:off x="7804226" y="312680"/>
            <a:ext cx="405486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67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Ingresos y gastos</a:t>
            </a:r>
          </a:p>
        </p:txBody>
      </p:sp>
      <p:sp>
        <p:nvSpPr>
          <p:cNvPr id="4" name="5 CuadroTexto">
            <a:extLst>
              <a:ext uri="{FF2B5EF4-FFF2-40B4-BE49-F238E27FC236}">
                <a16:creationId xmlns:a16="http://schemas.microsoft.com/office/drawing/2014/main" id="{B749D888-E061-4F1C-BEB1-47BBF0F7F9CB}"/>
              </a:ext>
            </a:extLst>
          </p:cNvPr>
          <p:cNvSpPr txBox="1"/>
          <p:nvPr/>
        </p:nvSpPr>
        <p:spPr>
          <a:xfrm>
            <a:off x="5597813" y="1540610"/>
            <a:ext cx="5392284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467" b="1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Ejecución presupuestal de Gastos</a:t>
            </a:r>
            <a:endParaRPr lang="es-ES" sz="3467" dirty="0">
              <a:solidFill>
                <a:srgbClr val="00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C2910D3F-F553-4E7C-AE78-96284A6EFE83}"/>
              </a:ext>
            </a:extLst>
          </p:cNvPr>
          <p:cNvGraphicFramePr>
            <a:graphicFrameLocks noGrp="1"/>
          </p:cNvGraphicFramePr>
          <p:nvPr/>
        </p:nvGraphicFramePr>
        <p:xfrm>
          <a:off x="4641273" y="2928432"/>
          <a:ext cx="7056005" cy="3118830"/>
        </p:xfrm>
        <a:graphic>
          <a:graphicData uri="http://schemas.openxmlformats.org/drawingml/2006/table">
            <a:tbl>
              <a:tblPr/>
              <a:tblGrid>
                <a:gridCol w="1745672">
                  <a:extLst>
                    <a:ext uri="{9D8B030D-6E8A-4147-A177-3AD203B41FA5}">
                      <a16:colId xmlns:a16="http://schemas.microsoft.com/office/drawing/2014/main" val="1858615083"/>
                    </a:ext>
                  </a:extLst>
                </a:gridCol>
                <a:gridCol w="1233055">
                  <a:extLst>
                    <a:ext uri="{9D8B030D-6E8A-4147-A177-3AD203B41FA5}">
                      <a16:colId xmlns:a16="http://schemas.microsoft.com/office/drawing/2014/main" val="1156303456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val="3987728782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2837057594"/>
                    </a:ext>
                  </a:extLst>
                </a:gridCol>
                <a:gridCol w="1361787">
                  <a:extLst>
                    <a:ext uri="{9D8B030D-6E8A-4147-A177-3AD203B41FA5}">
                      <a16:colId xmlns:a16="http://schemas.microsoft.com/office/drawing/2014/main" val="753614009"/>
                    </a:ext>
                  </a:extLst>
                </a:gridCol>
              </a:tblGrid>
              <a:tr h="37947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Periodo Comprendido Entre 01 de Enero y 31 de Diciembre de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432012"/>
                  </a:ext>
                </a:extLst>
              </a:tr>
              <a:tr h="4256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Descripción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Presupuesto Inicial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Presupuesto Definitivo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Saldo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61535"/>
                  </a:ext>
                </a:extLst>
              </a:tr>
              <a:tr h="379470"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GASTOS DE PERSONAL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3.928.367.126,00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4.025.744.681,00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3.712.491.550,00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313.253.131,00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36194"/>
                  </a:ext>
                </a:extLst>
              </a:tr>
              <a:tr h="379470"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GASTOS GENERALES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1.346.659.000,00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2.520.735.885,87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2.287.216.814,18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233.519.071,69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48204"/>
                  </a:ext>
                </a:extLst>
              </a:tr>
              <a:tr h="395871"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TRANSFERENCIAS CORRIENTES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2.165.644.774,00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2.769.990.733,91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2.732.794.611,94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37.196.121,97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165261"/>
                  </a:ext>
                </a:extLst>
              </a:tr>
              <a:tr h="379470"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GASTOS DE INVERSION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19.846.560.100,00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51.425.171.249,08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32.033.438.405,68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19.391.732.843,40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754164"/>
                  </a:ext>
                </a:extLst>
              </a:tr>
              <a:tr h="379470"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27.287.231.000,00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60.741.642.549,86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40.765.941.381,80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19.975.701.168,06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113138"/>
                  </a:ext>
                </a:extLst>
              </a:tr>
              <a:tr h="37947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Ejecución: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67,11%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479813"/>
                  </a:ext>
                </a:extLst>
              </a:tr>
            </a:tbl>
          </a:graphicData>
        </a:graphic>
      </p:graphicFrame>
      <p:graphicFrame>
        <p:nvGraphicFramePr>
          <p:cNvPr id="6" name="Gráfico 9">
            <a:extLst>
              <a:ext uri="{FF2B5EF4-FFF2-40B4-BE49-F238E27FC236}">
                <a16:creationId xmlns:a16="http://schemas.microsoft.com/office/drawing/2014/main" id="{14F87F08-050A-4693-8B7A-697A677D2A93}"/>
              </a:ext>
            </a:extLst>
          </p:cNvPr>
          <p:cNvGraphicFramePr>
            <a:graphicFrameLocks/>
          </p:cNvGraphicFramePr>
          <p:nvPr/>
        </p:nvGraphicFramePr>
        <p:xfrm>
          <a:off x="494722" y="1540610"/>
          <a:ext cx="3883314" cy="4835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7105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CuadroTexto"/>
          <p:cNvSpPr txBox="1"/>
          <p:nvPr/>
        </p:nvSpPr>
        <p:spPr>
          <a:xfrm>
            <a:off x="719403" y="1267259"/>
            <a:ext cx="1075319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s-ES" sz="3733" b="1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Gestión de proyectos especiales </a:t>
            </a:r>
            <a:r>
              <a:rPr lang="es-ES" sz="2667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MADS - UNGRD</a:t>
            </a:r>
            <a:endParaRPr lang="es-ES" sz="2400" dirty="0">
              <a:solidFill>
                <a:srgbClr val="00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4 CuadroTexto"/>
          <p:cNvSpPr txBox="1"/>
          <p:nvPr/>
        </p:nvSpPr>
        <p:spPr>
          <a:xfrm>
            <a:off x="8112224" y="233480"/>
            <a:ext cx="357362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67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Sinergias, Alianzas y Proyectos Estratégicos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3887755" y="2084850"/>
          <a:ext cx="7798096" cy="4278381"/>
        </p:xfrm>
        <a:graphic>
          <a:graphicData uri="http://schemas.openxmlformats.org/drawingml/2006/table">
            <a:tbl>
              <a:tblPr firstRow="1" firstCol="1" bandRow="1"/>
              <a:tblGrid>
                <a:gridCol w="5030496">
                  <a:extLst>
                    <a:ext uri="{9D8B030D-6E8A-4147-A177-3AD203B41FA5}">
                      <a16:colId xmlns:a16="http://schemas.microsoft.com/office/drawing/2014/main" val="3595335229"/>
                    </a:ext>
                  </a:extLst>
                </a:gridCol>
                <a:gridCol w="1519901">
                  <a:extLst>
                    <a:ext uri="{9D8B030D-6E8A-4147-A177-3AD203B41FA5}">
                      <a16:colId xmlns:a16="http://schemas.microsoft.com/office/drawing/2014/main" val="3098130050"/>
                    </a:ext>
                  </a:extLst>
                </a:gridCol>
                <a:gridCol w="1247699">
                  <a:extLst>
                    <a:ext uri="{9D8B030D-6E8A-4147-A177-3AD203B41FA5}">
                      <a16:colId xmlns:a16="http://schemas.microsoft.com/office/drawing/2014/main" val="2388150189"/>
                    </a:ext>
                  </a:extLst>
                </a:gridCol>
              </a:tblGrid>
              <a:tr h="294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PROYECTO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FUENTE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506797"/>
                  </a:ext>
                </a:extLst>
              </a:tr>
              <a:tr h="35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Restauración de áreas forestales protectoras en zonas estratégicas.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$ 1.981.000.000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FCA MADS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940939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Restauración activa y aislamiento en predios en áreas estratégicas.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$ 1.827.000.000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FCA MADS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639035"/>
                  </a:ext>
                </a:extLst>
              </a:tr>
              <a:tr h="2728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Plantaciones forestales en zonas de importancia hídrica y ambiental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$ 5.826.000.000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FCA MADS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57506"/>
                  </a:ext>
                </a:extLst>
              </a:tr>
              <a:tr h="29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Formulación del POMCA del nivel subsiguiente rio bajo </a:t>
                      </a:r>
                      <a:r>
                        <a:rPr lang="es-CO" sz="15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Chicamocha</a:t>
                      </a: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$ 2.263.000.000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FONAM MADS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601119"/>
                  </a:ext>
                </a:extLst>
              </a:tr>
              <a:tr h="293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Actualización del POMCA - del rio </a:t>
                      </a:r>
                      <a:r>
                        <a:rPr lang="es-CO" sz="15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Fonce</a:t>
                      </a: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$ 3.440.000.000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PGN  MADS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84988"/>
                  </a:ext>
                </a:extLst>
              </a:tr>
              <a:tr h="27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Educación ambiental con énfasis en energías renovables.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$ 4.999.000.000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PGN MADS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51891"/>
                  </a:ext>
                </a:extLst>
              </a:tr>
              <a:tr h="348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Rehabilitación forestal en zonas de importancia hídrica y ambiental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$ 3.050.000.000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SGR MADS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28946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Conservación de las áreas ambientales de la cuenca del río Opón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$ 4.197.000.000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SGR MADS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8846"/>
                  </a:ext>
                </a:extLst>
              </a:tr>
              <a:tr h="518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Fortalecer las capacidades técnicas de la CAS en la gestión y reducción de riesgos ambientales.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$ 2.130.000.000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UNGRD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024511"/>
                  </a:ext>
                </a:extLst>
              </a:tr>
              <a:tr h="518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Desinfección física, por cavitación vórtice, de aguas residuales vertidas en la cuenca del río </a:t>
                      </a:r>
                      <a:r>
                        <a:rPr lang="es-CO" sz="15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Fonce</a:t>
                      </a: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$ 2.391.000.000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SGR – </a:t>
                      </a:r>
                      <a:r>
                        <a:rPr lang="es-CO" sz="1400" b="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CteI</a:t>
                      </a:r>
                      <a:r>
                        <a:rPr lang="es-CO" sz="14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Ambiental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74694"/>
                  </a:ext>
                </a:extLst>
              </a:tr>
              <a:tr h="518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Caracterización de la Microcuenca la Laja, en los municipios de </a:t>
                      </a:r>
                      <a:r>
                        <a:rPr lang="es-CO" sz="15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Aratoca</a:t>
                      </a: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CO" sz="15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Barichara</a:t>
                      </a:r>
                      <a:r>
                        <a:rPr lang="es-CO" sz="15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Villanueva y Cabrera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$ 1.548.000.000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SGR – </a:t>
                      </a:r>
                      <a:r>
                        <a:rPr lang="es-CO" sz="1400" b="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CteI</a:t>
                      </a:r>
                      <a:r>
                        <a:rPr lang="es-CO" sz="14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Ambiental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76" marR="77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32136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50B9DC32-155C-47B0-8F38-8AB7D3BA4730}"/>
              </a:ext>
            </a:extLst>
          </p:cNvPr>
          <p:cNvSpPr txBox="1"/>
          <p:nvPr/>
        </p:nvSpPr>
        <p:spPr>
          <a:xfrm>
            <a:off x="239350" y="2006001"/>
            <a:ext cx="3360373" cy="451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rgbClr val="0033CC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un valor total de  </a:t>
            </a:r>
          </a:p>
          <a:p>
            <a:pPr algn="r"/>
            <a:r>
              <a:rPr lang="es-ES" sz="3200" b="1" dirty="0">
                <a:solidFill>
                  <a:srgbClr val="0033CC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$ 33.652.000.000</a:t>
            </a:r>
          </a:p>
          <a:p>
            <a:pPr algn="r"/>
            <a:endParaRPr lang="es-ES" sz="2000" b="1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s-ES" sz="20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proyectos de </a:t>
            </a:r>
            <a:r>
              <a:rPr lang="es-ES" sz="2000" b="1" dirty="0">
                <a:solidFill>
                  <a:srgbClr val="9E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restauración forestal</a:t>
            </a:r>
          </a:p>
          <a:p>
            <a:pPr algn="r"/>
            <a:endParaRPr lang="es-ES" sz="933" b="1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s-ES" sz="20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s-ES" sz="2000" b="1" dirty="0">
                <a:solidFill>
                  <a:srgbClr val="9E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POMCAS</a:t>
            </a:r>
          </a:p>
          <a:p>
            <a:pPr algn="r"/>
            <a:endParaRPr lang="es-ES" sz="933" b="1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s-ES" sz="20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de </a:t>
            </a:r>
            <a:r>
              <a:rPr lang="es-ES" sz="2000" b="1" dirty="0">
                <a:solidFill>
                  <a:srgbClr val="9E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educación ambien</a:t>
            </a:r>
            <a:r>
              <a:rPr lang="es-ES" sz="20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 y fortalecimiento de capacidades</a:t>
            </a:r>
          </a:p>
          <a:p>
            <a:pPr algn="r"/>
            <a:endParaRPr lang="es-ES" sz="933" b="1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s-ES" sz="20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s-ES" sz="2000" b="1" dirty="0">
                <a:solidFill>
                  <a:srgbClr val="9E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caracterización</a:t>
            </a:r>
            <a:r>
              <a:rPr lang="es-ES" sz="20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cuenca.</a:t>
            </a:r>
          </a:p>
          <a:p>
            <a:pPr algn="r"/>
            <a:endParaRPr lang="es-ES" sz="933" b="1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s-ES" sz="20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de </a:t>
            </a:r>
            <a:r>
              <a:rPr lang="es-ES" sz="2000" b="1" dirty="0">
                <a:solidFill>
                  <a:srgbClr val="9E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desinfección de aguas </a:t>
            </a:r>
            <a:r>
              <a:rPr lang="es-ES" sz="20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residuales</a:t>
            </a:r>
            <a:r>
              <a:rPr lang="es-ES" sz="1867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/>
            <a:endParaRPr lang="es-ES" sz="1400" b="1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9CDEBF-C59E-42EF-A29C-1BFCAA8D4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4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37" y="0"/>
            <a:ext cx="12243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3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331245" y="1773044"/>
            <a:ext cx="5756045" cy="482847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2 CuadroTexto"/>
          <p:cNvSpPr txBox="1"/>
          <p:nvPr/>
        </p:nvSpPr>
        <p:spPr>
          <a:xfrm>
            <a:off x="460586" y="2644262"/>
            <a:ext cx="516611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Seguimiento 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Metas PGAR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2012 - 2021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70" y="1612363"/>
            <a:ext cx="5756044" cy="5149840"/>
          </a:xfrm>
          <a:prstGeom prst="rect">
            <a:avLst/>
          </a:prstGeom>
        </p:spPr>
      </p:pic>
      <p:sp>
        <p:nvSpPr>
          <p:cNvPr id="6" name="12 CuadroTexto"/>
          <p:cNvSpPr txBox="1"/>
          <p:nvPr/>
        </p:nvSpPr>
        <p:spPr>
          <a:xfrm>
            <a:off x="460585" y="5294093"/>
            <a:ext cx="5166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Acuerdo Consejo Directivo: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187-2011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de Agosto de 2011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5186F1-FE04-4596-A387-67EE92B4C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9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B7BF9D-920B-4BA8-85A0-75631F7AD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447595" y="2185415"/>
          <a:ext cx="9091748" cy="4292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156">
                  <a:extLst>
                    <a:ext uri="{9D8B030D-6E8A-4147-A177-3AD203B41FA5}">
                      <a16:colId xmlns:a16="http://schemas.microsoft.com/office/drawing/2014/main" val="2424218617"/>
                    </a:ext>
                  </a:extLst>
                </a:gridCol>
                <a:gridCol w="4747959">
                  <a:extLst>
                    <a:ext uri="{9D8B030D-6E8A-4147-A177-3AD203B41FA5}">
                      <a16:colId xmlns:a16="http://schemas.microsoft.com/office/drawing/2014/main" val="944115920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068261520"/>
                    </a:ext>
                  </a:extLst>
                </a:gridCol>
                <a:gridCol w="1159328">
                  <a:extLst>
                    <a:ext uri="{9D8B030D-6E8A-4147-A177-3AD203B41FA5}">
                      <a16:colId xmlns:a16="http://schemas.microsoft.com/office/drawing/2014/main" val="3516690137"/>
                    </a:ext>
                  </a:extLst>
                </a:gridCol>
                <a:gridCol w="1335676">
                  <a:extLst>
                    <a:ext uri="{9D8B030D-6E8A-4147-A177-3AD203B41FA5}">
                      <a16:colId xmlns:a16="http://schemas.microsoft.com/office/drawing/2014/main" val="3798461108"/>
                    </a:ext>
                  </a:extLst>
                </a:gridCol>
              </a:tblGrid>
              <a:tr h="6896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  <a:latin typeface="Arial Narrow" panose="020B0606020202030204" pitchFamily="34" charset="0"/>
                        </a:rPr>
                        <a:t>LÍNEAS ESTRATÉGICAS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rgbClr val="0A6C4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 Narrow" panose="020B0606020202030204" pitchFamily="34" charset="0"/>
                        </a:rPr>
                        <a:t>Planes de Acción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rgbClr val="0D8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 Narrow" panose="020B0606020202030204" pitchFamily="34" charset="0"/>
                        </a:rPr>
                        <a:t>Proyectos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rgbClr val="0D8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 Narrow" panose="020B0606020202030204" pitchFamily="34" charset="0"/>
                        </a:rPr>
                        <a:t>Actividades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rgbClr val="0D8D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40595"/>
                  </a:ext>
                </a:extLst>
              </a:tr>
              <a:tr h="457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419053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solidFill>
                          <a:srgbClr val="419053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 Narrow" panose="020B0606020202030204" pitchFamily="34" charset="0"/>
                        </a:rPr>
                        <a:t>Ordenación y planificación ambiental del territorio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900" b="1" dirty="0"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  <a:endParaRPr lang="en-US" sz="19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42375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419053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solidFill>
                          <a:srgbClr val="419053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 Narrow" panose="020B0606020202030204" pitchFamily="34" charset="0"/>
                        </a:rPr>
                        <a:t>Gestión integral del recurso hídrico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900" b="1" dirty="0"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en-US" sz="19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220060"/>
                  </a:ext>
                </a:extLst>
              </a:tr>
              <a:tr h="666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419053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solidFill>
                          <a:srgbClr val="419053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 Narrow" panose="020B0606020202030204" pitchFamily="34" charset="0"/>
                        </a:rPr>
                        <a:t>Gestión integral de la biodiversidad y sus servicios eco sistémicos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900" b="1" dirty="0"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  <a:endParaRPr lang="en-US" sz="19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01834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419053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solidFill>
                          <a:srgbClr val="419053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 Narrow" panose="020B0606020202030204" pitchFamily="34" charset="0"/>
                        </a:rPr>
                        <a:t>Cambio climático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900" b="1" dirty="0"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en-US" sz="19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49291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419053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solidFill>
                          <a:srgbClr val="419053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 Narrow" panose="020B0606020202030204" pitchFamily="34" charset="0"/>
                        </a:rPr>
                        <a:t> Prevención y control ambiental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900" b="1" dirty="0"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en-US" sz="19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119543"/>
                  </a:ext>
                </a:extLst>
              </a:tr>
              <a:tr h="652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419053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1" dirty="0">
                        <a:solidFill>
                          <a:srgbClr val="419053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 Narrow" panose="020B0606020202030204" pitchFamily="34" charset="0"/>
                        </a:rPr>
                        <a:t>Fortalecimiento institucional y articulación para la gestión ambiental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900" b="1" dirty="0"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  <a:endParaRPr lang="en-US" sz="19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09940"/>
                  </a:ext>
                </a:extLst>
              </a:tr>
              <a:tr h="456565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TOTAL   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695878"/>
                  </a:ext>
                </a:extLst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239350" y="2792707"/>
            <a:ext cx="206298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67"/>
              </a:lnSpc>
            </a:pPr>
            <a:r>
              <a:rPr lang="es-CO" sz="3200" b="1" dirty="0">
                <a:latin typeface="Arial Narrow" panose="020B0606020202030204" pitchFamily="34" charset="0"/>
              </a:rPr>
              <a:t>2021,</a:t>
            </a:r>
          </a:p>
          <a:p>
            <a:pPr algn="ctr">
              <a:lnSpc>
                <a:spcPts val="3467"/>
              </a:lnSpc>
            </a:pPr>
            <a:r>
              <a:rPr lang="es-CO" sz="3200" b="1" dirty="0">
                <a:latin typeface="Arial Narrow" panose="020B0606020202030204" pitchFamily="34" charset="0"/>
              </a:rPr>
              <a:t>año de la </a:t>
            </a:r>
            <a:r>
              <a:rPr lang="es-CO" sz="3200" b="1" dirty="0">
                <a:solidFill>
                  <a:srgbClr val="003399"/>
                </a:solidFill>
                <a:latin typeface="Arial Narrow" panose="020B0606020202030204" pitchFamily="34" charset="0"/>
              </a:rPr>
              <a:t>evaluación de la década del PGAR</a:t>
            </a:r>
          </a:p>
        </p:txBody>
      </p:sp>
      <p:sp>
        <p:nvSpPr>
          <p:cNvPr id="17" name="4 CuadroTexto"/>
          <p:cNvSpPr txBox="1"/>
          <p:nvPr/>
        </p:nvSpPr>
        <p:spPr>
          <a:xfrm>
            <a:off x="8538973" y="148565"/>
            <a:ext cx="2901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i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SEGUIMIENTO a</a:t>
            </a:r>
            <a:r>
              <a:rPr lang="es-ES" sz="1600" b="1" i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000" b="1" i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METAS </a:t>
            </a:r>
          </a:p>
          <a:p>
            <a:pPr algn="r"/>
            <a:r>
              <a:rPr lang="es-ES" sz="2000" b="1" i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PGAR </a:t>
            </a:r>
            <a:r>
              <a:rPr lang="es-ES" sz="2000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2012 - 2021</a:t>
            </a:r>
          </a:p>
        </p:txBody>
      </p:sp>
      <p:sp>
        <p:nvSpPr>
          <p:cNvPr id="7" name="5 CuadroTexto"/>
          <p:cNvSpPr txBox="1"/>
          <p:nvPr/>
        </p:nvSpPr>
        <p:spPr>
          <a:xfrm>
            <a:off x="390268" y="1358120"/>
            <a:ext cx="11617291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933" b="1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 de Gestión Ambienta Regional </a:t>
            </a:r>
            <a:r>
              <a:rPr lang="es-ES" sz="3467" b="1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PGAR 2012 - 2021</a:t>
            </a:r>
            <a:endParaRPr lang="es-ES" sz="3467" dirty="0">
              <a:solidFill>
                <a:srgbClr val="00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0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55926C-DA67-4D3A-AF36-D456AAD2C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50A624BC-57E5-45AE-99E1-A0D8249BD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3951"/>
              </p:ext>
            </p:extLst>
          </p:nvPr>
        </p:nvGraphicFramePr>
        <p:xfrm>
          <a:off x="4089056" y="2242316"/>
          <a:ext cx="3814484" cy="4351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253558" y="2242316"/>
            <a:ext cx="4108493" cy="4020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es-CO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L.E.6: </a:t>
            </a:r>
            <a:r>
              <a:rPr lang="es-CO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Fortalecimiento institucional y articulación para la gestión ambiental</a:t>
            </a:r>
          </a:p>
          <a:p>
            <a:pPr algn="r">
              <a:lnSpc>
                <a:spcPct val="107000"/>
              </a:lnSpc>
            </a:pPr>
            <a:endParaRPr lang="es-CO" sz="1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s-CO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L.E.5.</a:t>
            </a:r>
            <a:r>
              <a:rPr lang="es-CO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Prevención y control ambiental</a:t>
            </a:r>
            <a:endParaRPr lang="en-US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s-CO" sz="2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s-CO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L.E.4.  </a:t>
            </a:r>
            <a:r>
              <a:rPr lang="es-CO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Cambio climático</a:t>
            </a:r>
            <a:endParaRPr lang="en-US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s-CO" sz="1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s-CO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L.E.3. </a:t>
            </a:r>
            <a:r>
              <a:rPr lang="es-CO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 integral de la biodiversidad y sus servicios eco sistémicos</a:t>
            </a:r>
            <a:endParaRPr lang="en-US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s-CO" sz="16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s-CO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L.E.2. </a:t>
            </a:r>
            <a:r>
              <a:rPr lang="es-CO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 integral del recurso hídrico</a:t>
            </a:r>
            <a:endParaRPr lang="en-US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s-CO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s-CO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L.E.1. </a:t>
            </a:r>
            <a:r>
              <a:rPr lang="es-CO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Ordenación y planificación ambiental del territorio</a:t>
            </a:r>
            <a:endParaRPr lang="en-US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86956" y="1333092"/>
            <a:ext cx="1141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es-CO" sz="26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cumplimiento de Líneas Estratégicas</a:t>
            </a:r>
            <a:r>
              <a:rPr lang="es-CO" sz="20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CO" sz="24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PGAR</a:t>
            </a:r>
            <a:r>
              <a:rPr lang="es-CO" sz="24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 – 2021</a:t>
            </a:r>
            <a:endParaRPr lang="en-US" sz="2400" b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341729" y="2266955"/>
            <a:ext cx="2249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B050"/>
                </a:solidFill>
                <a:latin typeface="Arial Narrow" panose="020B0606020202030204" pitchFamily="34" charset="0"/>
              </a:rPr>
              <a:t>Cumplimiento </a:t>
            </a:r>
          </a:p>
          <a:p>
            <a:r>
              <a:rPr lang="es-CO" sz="2800" b="1" dirty="0">
                <a:solidFill>
                  <a:srgbClr val="00B050"/>
                </a:solidFill>
                <a:latin typeface="Arial Narrow" panose="020B0606020202030204" pitchFamily="34" charset="0"/>
              </a:rPr>
              <a:t>General PGAR</a:t>
            </a:r>
          </a:p>
        </p:txBody>
      </p:sp>
      <p:sp>
        <p:nvSpPr>
          <p:cNvPr id="10" name="4 CuadroTexto"/>
          <p:cNvSpPr txBox="1"/>
          <p:nvPr/>
        </p:nvSpPr>
        <p:spPr>
          <a:xfrm>
            <a:off x="8690087" y="148565"/>
            <a:ext cx="2901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i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SEGUIMIENTO a</a:t>
            </a:r>
            <a:r>
              <a:rPr lang="es-ES" sz="1600" b="1" i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000" b="1" i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METAS </a:t>
            </a:r>
          </a:p>
          <a:p>
            <a:pPr algn="r"/>
            <a:r>
              <a:rPr lang="es-ES" sz="2000" b="1" i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PGAR </a:t>
            </a:r>
            <a:r>
              <a:rPr lang="es-ES" sz="2000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2012 - 2021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921160" y="3611719"/>
            <a:ext cx="3638347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PENDIENTES Nuevo PGAR</a:t>
            </a:r>
          </a:p>
          <a:p>
            <a:pPr marL="380990" indent="-380990">
              <a:buFont typeface="Wingdings" panose="05000000000000000000" pitchFamily="2" charset="2"/>
              <a:buChar char="v"/>
            </a:pPr>
            <a:endParaRPr lang="es-E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es-CO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Identificación de áreas en riesgo por efectos del cambio climático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endParaRPr lang="es-CO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es-CO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 de Sistemas sostenibles, Investigación en Cambio climático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endParaRPr lang="es-CO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es-CO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Gestión del riesgo asociados a sectores productivos.</a:t>
            </a:r>
            <a:endParaRPr lang="es-ES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E3F4C84-36F5-4EDA-94AA-1AAE7A505325}"/>
              </a:ext>
            </a:extLst>
          </p:cNvPr>
          <p:cNvSpPr/>
          <p:nvPr/>
        </p:nvSpPr>
        <p:spPr>
          <a:xfrm>
            <a:off x="7938780" y="2266955"/>
            <a:ext cx="14029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CO" sz="5400" b="1" dirty="0">
                <a:latin typeface="Arial Narrow" panose="020B0606020202030204" pitchFamily="34" charset="0"/>
              </a:rPr>
              <a:t>86</a:t>
            </a:r>
            <a:r>
              <a:rPr lang="es-CO" sz="5400" dirty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70353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284235" y="1700760"/>
            <a:ext cx="5803056" cy="4798889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2 CuadroTexto"/>
          <p:cNvSpPr txBox="1"/>
          <p:nvPr/>
        </p:nvSpPr>
        <p:spPr>
          <a:xfrm>
            <a:off x="568474" y="1623950"/>
            <a:ext cx="516611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Indicadores M</a:t>
            </a:r>
            <a:r>
              <a:rPr lang="es-E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ínimos </a:t>
            </a:r>
            <a:r>
              <a:rPr lang="es-E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Gestión y Articulación PAC.</a:t>
            </a:r>
          </a:p>
        </p:txBody>
      </p:sp>
      <p:pic>
        <p:nvPicPr>
          <p:cNvPr id="17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36" y="3500131"/>
            <a:ext cx="2373792" cy="226085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11" y="1724787"/>
            <a:ext cx="5420554" cy="4774862"/>
          </a:xfrm>
          <a:prstGeom prst="rect">
            <a:avLst/>
          </a:prstGeom>
        </p:spPr>
      </p:pic>
      <p:sp>
        <p:nvSpPr>
          <p:cNvPr id="7" name="12 CuadroTexto"/>
          <p:cNvSpPr txBox="1"/>
          <p:nvPr/>
        </p:nvSpPr>
        <p:spPr>
          <a:xfrm>
            <a:off x="284235" y="5760985"/>
            <a:ext cx="573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Ministerio de Ambiente y Desarrollo Sostenible: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Resolución 0667.  </a:t>
            </a:r>
            <a:r>
              <a:rPr lang="es-E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  <a:r>
              <a:rPr lang="es-E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abril de 2016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E91E49-FD81-4257-A6A2-69106A75D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84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E1DED9-86F1-409E-9A80-42C1BE3E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E5B6DC3-2532-459F-B961-6BED592445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441224"/>
              </p:ext>
            </p:extLst>
          </p:nvPr>
        </p:nvGraphicFramePr>
        <p:xfrm>
          <a:off x="7033021" y="1709415"/>
          <a:ext cx="5158979" cy="458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2 CuadroTexto"/>
          <p:cNvSpPr txBox="1"/>
          <p:nvPr/>
        </p:nvSpPr>
        <p:spPr>
          <a:xfrm>
            <a:off x="4145860" y="1904917"/>
            <a:ext cx="316518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De los 26 </a:t>
            </a:r>
            <a:r>
              <a:rPr lang="es-E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ndicadores </a:t>
            </a:r>
            <a:r>
              <a:rPr lang="es-E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ínimos de </a:t>
            </a:r>
            <a:r>
              <a:rPr lang="es-E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estión:</a:t>
            </a:r>
          </a:p>
          <a:p>
            <a:pPr algn="ctr"/>
            <a:endParaRPr lang="es-E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ES" sz="32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r>
              <a:rPr lang="es-E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reflejaron un resultado satisfactorio</a:t>
            </a:r>
          </a:p>
          <a:p>
            <a:pPr algn="ctr"/>
            <a:endParaRPr lang="es-E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ES" sz="3200" b="1" dirty="0">
                <a:solidFill>
                  <a:srgbClr val="F681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s-E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un logro medio</a:t>
            </a:r>
          </a:p>
          <a:p>
            <a:pPr algn="ctr"/>
            <a:endParaRPr lang="es-E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ES" sz="3200" b="1" dirty="0">
                <a:solidFill>
                  <a:srgbClr val="FF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es-E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un avance parcial</a:t>
            </a:r>
            <a:endParaRPr lang="es-E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4 CuadroTexto"/>
          <p:cNvSpPr txBox="1"/>
          <p:nvPr/>
        </p:nvSpPr>
        <p:spPr>
          <a:xfrm>
            <a:off x="6866758" y="148565"/>
            <a:ext cx="4612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Indicadores Mínimos  </a:t>
            </a:r>
          </a:p>
          <a:p>
            <a:pPr algn="r"/>
            <a:r>
              <a:rPr lang="es-E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Articulación </a:t>
            </a:r>
            <a:r>
              <a:rPr lang="es-E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 2020</a:t>
            </a:r>
            <a:endParaRPr lang="es-ES" sz="2000" i="1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E8F1945-EFDA-492B-A1E7-4034143D48D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3" y="1532411"/>
            <a:ext cx="3616037" cy="4939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4423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4BB5647C-657B-4083-9C19-13A907FC2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pic>
        <p:nvPicPr>
          <p:cNvPr id="36" name="4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9" y="1142656"/>
            <a:ext cx="1257144" cy="1364540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2542046" y="3100986"/>
            <a:ext cx="2412134" cy="3242347"/>
            <a:chOff x="171499" y="3060836"/>
            <a:chExt cx="2504155" cy="3433127"/>
          </a:xfrm>
        </p:grpSpPr>
        <p:grpSp>
          <p:nvGrpSpPr>
            <p:cNvPr id="32" name="Grupo 27"/>
            <p:cNvGrpSpPr/>
            <p:nvPr/>
          </p:nvGrpSpPr>
          <p:grpSpPr>
            <a:xfrm>
              <a:off x="171499" y="3060836"/>
              <a:ext cx="2504155" cy="2878764"/>
              <a:chOff x="3547480" y="808714"/>
              <a:chExt cx="1794032" cy="2062411"/>
            </a:xfrm>
          </p:grpSpPr>
          <p:pic>
            <p:nvPicPr>
              <p:cNvPr id="33" name="Imagen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5575" y="808714"/>
                <a:ext cx="1150332" cy="1150331"/>
              </a:xfrm>
              <a:prstGeom prst="rect">
                <a:avLst/>
              </a:prstGeom>
            </p:spPr>
          </p:pic>
          <p:sp>
            <p:nvSpPr>
              <p:cNvPr id="34" name="Rectángulo 29"/>
              <p:cNvSpPr/>
              <p:nvPr/>
            </p:nvSpPr>
            <p:spPr>
              <a:xfrm>
                <a:off x="3547480" y="2033232"/>
                <a:ext cx="1794032" cy="837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ts val="2800"/>
                  </a:lnSpc>
                </a:pPr>
                <a:r>
                  <a:rPr lang="es-ES" sz="3200" b="1" i="1" dirty="0">
                    <a:solidFill>
                      <a:srgbClr val="002B82"/>
                    </a:solidFill>
                  </a:rPr>
                  <a:t>Planeación</a:t>
                </a:r>
                <a:r>
                  <a:rPr lang="es-ES" sz="3200" b="1" i="1" dirty="0"/>
                  <a:t> </a:t>
                </a:r>
              </a:p>
              <a:p>
                <a:pPr lvl="0" algn="ctr">
                  <a:lnSpc>
                    <a:spcPts val="2800"/>
                  </a:lnSpc>
                </a:pPr>
                <a:r>
                  <a:rPr lang="es-ES" sz="2400" b="1" i="1" dirty="0"/>
                  <a:t>y Ordenamiento </a:t>
                </a:r>
              </a:p>
              <a:p>
                <a:pPr lvl="0" algn="ctr">
                  <a:lnSpc>
                    <a:spcPts val="2800"/>
                  </a:lnSpc>
                </a:pPr>
                <a:r>
                  <a:rPr lang="es-ES" sz="2400" b="1" i="1" dirty="0"/>
                  <a:t>del Territorio</a:t>
                </a:r>
                <a:endParaRPr lang="es-ES" sz="32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3" name="Rectángulo 6"/>
            <p:cNvSpPr/>
            <p:nvPr/>
          </p:nvSpPr>
          <p:spPr>
            <a:xfrm>
              <a:off x="559003" y="6043153"/>
              <a:ext cx="1676123" cy="4508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</a:pPr>
              <a:r>
                <a:rPr lang="es-CO" sz="2000" b="1" i="1" dirty="0">
                  <a:solidFill>
                    <a:srgbClr val="FFFF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s-CO" sz="1600" b="1" i="1" dirty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Indicador M.G.</a:t>
              </a:r>
              <a:endParaRPr lang="en-US" sz="1600" b="1" i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451257" y="3088009"/>
            <a:ext cx="2096380" cy="3255324"/>
            <a:chOff x="2654723" y="3060836"/>
            <a:chExt cx="2174218" cy="3446087"/>
          </a:xfrm>
        </p:grpSpPr>
        <p:grpSp>
          <p:nvGrpSpPr>
            <p:cNvPr id="20" name="Grupo 15"/>
            <p:cNvGrpSpPr/>
            <p:nvPr/>
          </p:nvGrpSpPr>
          <p:grpSpPr>
            <a:xfrm>
              <a:off x="2654723" y="3060836"/>
              <a:ext cx="2174218" cy="2887543"/>
              <a:chOff x="3967277" y="3131031"/>
              <a:chExt cx="1449844" cy="1963875"/>
            </a:xfrm>
          </p:grpSpPr>
          <p:pic>
            <p:nvPicPr>
              <p:cNvPr id="21" name="Imagen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8906" y="3131031"/>
                <a:ext cx="1171462" cy="1089715"/>
              </a:xfrm>
              <a:prstGeom prst="rect">
                <a:avLst/>
              </a:prstGeom>
            </p:spPr>
          </p:pic>
          <p:sp>
            <p:nvSpPr>
              <p:cNvPr id="22" name="Rectángulo 17"/>
              <p:cNvSpPr/>
              <p:nvPr/>
            </p:nvSpPr>
            <p:spPr>
              <a:xfrm>
                <a:off x="3967277" y="4286824"/>
                <a:ext cx="1449844" cy="808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ts val="2800"/>
                  </a:lnSpc>
                </a:pPr>
                <a:r>
                  <a:rPr lang="es-ES" sz="2400" b="1" i="1" dirty="0"/>
                  <a:t>Gobernanza y Gestión del </a:t>
                </a:r>
                <a:r>
                  <a:rPr lang="es-ES" sz="3200" b="1" i="1" dirty="0">
                    <a:solidFill>
                      <a:srgbClr val="002B82"/>
                    </a:solidFill>
                  </a:rPr>
                  <a:t>Agua</a:t>
                </a:r>
                <a:r>
                  <a:rPr lang="es-ES" sz="3200" dirty="0">
                    <a:solidFill>
                      <a:srgbClr val="002B82"/>
                    </a:solidFill>
                  </a:rPr>
                  <a:t> </a:t>
                </a:r>
              </a:p>
            </p:txBody>
          </p:sp>
        </p:grpSp>
        <p:sp>
          <p:nvSpPr>
            <p:cNvPr id="44" name="Rectángulo 6"/>
            <p:cNvSpPr/>
            <p:nvPr/>
          </p:nvSpPr>
          <p:spPr>
            <a:xfrm>
              <a:off x="2828313" y="6056215"/>
              <a:ext cx="1932698" cy="450708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s-CO" sz="2000" b="1" i="1" dirty="0">
                  <a:solidFill>
                    <a:srgbClr val="FFFF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s-CO" sz="1600" b="1" i="1" dirty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Indicadores M.G.</a:t>
              </a:r>
              <a:endParaRPr lang="en-US" sz="1600" b="1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4905968" y="2847873"/>
            <a:ext cx="2769640" cy="3486973"/>
            <a:chOff x="4793088" y="2490986"/>
            <a:chExt cx="2945762" cy="4055044"/>
          </a:xfrm>
        </p:grpSpPr>
        <p:grpSp>
          <p:nvGrpSpPr>
            <p:cNvPr id="23" name="Grupo 18"/>
            <p:cNvGrpSpPr/>
            <p:nvPr/>
          </p:nvGrpSpPr>
          <p:grpSpPr>
            <a:xfrm>
              <a:off x="4793088" y="2490986"/>
              <a:ext cx="2945762" cy="3439483"/>
              <a:chOff x="6050018" y="330242"/>
              <a:chExt cx="2014881" cy="2352584"/>
            </a:xfrm>
          </p:grpSpPr>
          <p:pic>
            <p:nvPicPr>
              <p:cNvPr id="24" name="Imagen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5766" y="330242"/>
                <a:ext cx="1441630" cy="1572473"/>
              </a:xfrm>
              <a:prstGeom prst="rect">
                <a:avLst/>
              </a:prstGeom>
            </p:spPr>
          </p:pic>
          <p:sp>
            <p:nvSpPr>
              <p:cNvPr id="25" name="Rectángulo 20"/>
              <p:cNvSpPr/>
              <p:nvPr/>
            </p:nvSpPr>
            <p:spPr>
              <a:xfrm>
                <a:off x="6050018" y="1870142"/>
                <a:ext cx="2014881" cy="812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ts val="2800"/>
                  </a:lnSpc>
                </a:pPr>
                <a:r>
                  <a:rPr lang="es-ES" sz="2400" b="1" i="1" dirty="0"/>
                  <a:t>Territorio </a:t>
                </a:r>
                <a:r>
                  <a:rPr lang="es-ES" sz="2400" b="1" i="1" dirty="0" err="1"/>
                  <a:t>Resiliente</a:t>
                </a:r>
                <a:r>
                  <a:rPr lang="es-ES" sz="2400" b="1" i="1" dirty="0"/>
                  <a:t> al </a:t>
                </a:r>
                <a:r>
                  <a:rPr lang="es-ES" sz="3200" b="1" i="1" dirty="0">
                    <a:solidFill>
                      <a:srgbClr val="002B82"/>
                    </a:solidFill>
                  </a:rPr>
                  <a:t>cambio climático</a:t>
                </a:r>
                <a:r>
                  <a:rPr lang="es-ES" sz="3200" dirty="0">
                    <a:solidFill>
                      <a:srgbClr val="002B82"/>
                    </a:solidFill>
                  </a:rPr>
                  <a:t> </a:t>
                </a:r>
              </a:p>
            </p:txBody>
          </p:sp>
        </p:grpSp>
        <p:sp>
          <p:nvSpPr>
            <p:cNvPr id="45" name="Rectángulo 6"/>
            <p:cNvSpPr/>
            <p:nvPr/>
          </p:nvSpPr>
          <p:spPr>
            <a:xfrm>
              <a:off x="5250672" y="6050911"/>
              <a:ext cx="1824427" cy="49511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</a:pPr>
              <a:r>
                <a:rPr lang="es-CO" sz="2000" b="1" i="1" dirty="0">
                  <a:solidFill>
                    <a:srgbClr val="FFFF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s-CO" sz="1600" b="1" i="1" dirty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Indicadores M.G.</a:t>
              </a:r>
            </a:p>
          </p:txBody>
        </p:sp>
      </p:grpSp>
      <p:sp>
        <p:nvSpPr>
          <p:cNvPr id="19" name="Rectángulo 10"/>
          <p:cNvSpPr/>
          <p:nvPr/>
        </p:nvSpPr>
        <p:spPr>
          <a:xfrm>
            <a:off x="2542046" y="1483449"/>
            <a:ext cx="75516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002B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Cinco Retos </a:t>
            </a:r>
            <a:r>
              <a:rPr lang="es-E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</a:t>
            </a:r>
            <a:r>
              <a:rPr lang="es-E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</a:t>
            </a:r>
            <a:r>
              <a:rPr lang="es-E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2020 -2023</a:t>
            </a:r>
          </a:p>
          <a:p>
            <a:pPr algn="ctr"/>
            <a:r>
              <a:rPr lang="es-E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articulación con Indicadores Mínimos.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7703889" y="3088009"/>
            <a:ext cx="2000565" cy="3230313"/>
            <a:chOff x="7702997" y="2778404"/>
            <a:chExt cx="2039701" cy="3724384"/>
          </a:xfrm>
        </p:grpSpPr>
        <p:grpSp>
          <p:nvGrpSpPr>
            <p:cNvPr id="26" name="Grupo 21"/>
            <p:cNvGrpSpPr/>
            <p:nvPr/>
          </p:nvGrpSpPr>
          <p:grpSpPr>
            <a:xfrm>
              <a:off x="7702997" y="2778404"/>
              <a:ext cx="2039701" cy="2834677"/>
              <a:chOff x="8264320" y="3023904"/>
              <a:chExt cx="1513889" cy="2103928"/>
            </a:xfrm>
          </p:grpSpPr>
          <p:pic>
            <p:nvPicPr>
              <p:cNvPr id="27" name="Imagen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92451" y="3023904"/>
                <a:ext cx="1284238" cy="1470935"/>
              </a:xfrm>
              <a:prstGeom prst="rect">
                <a:avLst/>
              </a:prstGeom>
            </p:spPr>
          </p:pic>
          <p:sp>
            <p:nvSpPr>
              <p:cNvPr id="28" name="Rectángulo 23"/>
              <p:cNvSpPr/>
              <p:nvPr/>
            </p:nvSpPr>
            <p:spPr>
              <a:xfrm>
                <a:off x="8264320" y="4512485"/>
                <a:ext cx="1513889" cy="61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800"/>
                  </a:lnSpc>
                </a:pPr>
                <a:r>
                  <a:rPr lang="es-ES" sz="2400" b="1" i="1" dirty="0"/>
                  <a:t>Santander</a:t>
                </a:r>
                <a:r>
                  <a:rPr lang="es-ES" sz="3200" b="1" i="1" dirty="0"/>
                  <a:t> </a:t>
                </a:r>
                <a:r>
                  <a:rPr lang="es-ES" sz="3200" b="1" i="1" dirty="0">
                    <a:solidFill>
                      <a:srgbClr val="002B82"/>
                    </a:solidFill>
                  </a:rPr>
                  <a:t>Biodiverso</a:t>
                </a:r>
                <a:endParaRPr lang="en-US" sz="3200" dirty="0">
                  <a:solidFill>
                    <a:srgbClr val="002B82"/>
                  </a:solidFill>
                </a:endParaRPr>
              </a:p>
            </p:txBody>
          </p:sp>
        </p:grpSp>
        <p:sp>
          <p:nvSpPr>
            <p:cNvPr id="48" name="Rectángulo 6"/>
            <p:cNvSpPr/>
            <p:nvPr/>
          </p:nvSpPr>
          <p:spPr>
            <a:xfrm>
              <a:off x="7821743" y="6042443"/>
              <a:ext cx="1770567" cy="46034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</a:pPr>
              <a:r>
                <a:rPr lang="es-CO" sz="2000" b="1" i="1" dirty="0">
                  <a:solidFill>
                    <a:srgbClr val="FFFF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 </a:t>
              </a:r>
              <a:r>
                <a:rPr lang="es-CO" sz="1600" b="1" i="1" dirty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Indicadores M.G.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9894513" y="2895204"/>
            <a:ext cx="2032713" cy="3426800"/>
            <a:chOff x="9856284" y="2826399"/>
            <a:chExt cx="2032713" cy="3703218"/>
          </a:xfrm>
        </p:grpSpPr>
        <p:grpSp>
          <p:nvGrpSpPr>
            <p:cNvPr id="29" name="Grupo 24"/>
            <p:cNvGrpSpPr/>
            <p:nvPr/>
          </p:nvGrpSpPr>
          <p:grpSpPr>
            <a:xfrm>
              <a:off x="9856284" y="2826399"/>
              <a:ext cx="2032713" cy="3130395"/>
              <a:chOff x="10144795" y="807776"/>
              <a:chExt cx="1425443" cy="2195195"/>
            </a:xfrm>
          </p:grpSpPr>
          <p:pic>
            <p:nvPicPr>
              <p:cNvPr id="30" name="Imagen 2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0404" y="807776"/>
                <a:ext cx="1026336" cy="1185037"/>
              </a:xfrm>
              <a:prstGeom prst="rect">
                <a:avLst/>
              </a:prstGeom>
            </p:spPr>
          </p:pic>
          <p:sp>
            <p:nvSpPr>
              <p:cNvPr id="31" name="Rectángulo 26"/>
              <p:cNvSpPr/>
              <p:nvPr/>
            </p:nvSpPr>
            <p:spPr>
              <a:xfrm>
                <a:off x="10144795" y="2052874"/>
                <a:ext cx="1425443" cy="950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ts val="2400"/>
                  </a:lnSpc>
                </a:pPr>
                <a:r>
                  <a:rPr lang="es-ES" sz="2300" b="1" i="1" dirty="0"/>
                  <a:t>Gobierno Inteligente, Abierto y </a:t>
                </a:r>
                <a:r>
                  <a:rPr lang="es-ES" sz="3200" b="1" i="1" dirty="0">
                    <a:solidFill>
                      <a:srgbClr val="002B82"/>
                    </a:solidFill>
                  </a:rPr>
                  <a:t>Digital</a:t>
                </a:r>
                <a:r>
                  <a:rPr lang="es-ES" sz="3200" dirty="0">
                    <a:solidFill>
                      <a:srgbClr val="002B82"/>
                    </a:solidFill>
                  </a:rPr>
                  <a:t> </a:t>
                </a:r>
              </a:p>
            </p:txBody>
          </p:sp>
        </p:grpSp>
        <p:sp>
          <p:nvSpPr>
            <p:cNvPr id="49" name="Rectángulo 6"/>
            <p:cNvSpPr/>
            <p:nvPr/>
          </p:nvSpPr>
          <p:spPr>
            <a:xfrm>
              <a:off x="9915823" y="6069516"/>
              <a:ext cx="1913633" cy="46010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  <a:spcAft>
                  <a:spcPts val="0"/>
                </a:spcAft>
              </a:pPr>
              <a:r>
                <a:rPr lang="es-CO" sz="2000" b="1" i="1" dirty="0">
                  <a:solidFill>
                    <a:srgbClr val="FFFF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s-CO" sz="1600" b="1" i="1" dirty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Indicadores M.G.</a:t>
              </a:r>
            </a:p>
          </p:txBody>
        </p:sp>
      </p:grpSp>
      <p:sp>
        <p:nvSpPr>
          <p:cNvPr id="62" name="12 CuadroTexto"/>
          <p:cNvSpPr txBox="1"/>
          <p:nvPr/>
        </p:nvSpPr>
        <p:spPr>
          <a:xfrm>
            <a:off x="1354676" y="2587949"/>
            <a:ext cx="980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D8D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Reto 1</a:t>
            </a:r>
          </a:p>
        </p:txBody>
      </p:sp>
      <p:sp>
        <p:nvSpPr>
          <p:cNvPr id="63" name="12 CuadroTexto"/>
          <p:cNvSpPr txBox="1"/>
          <p:nvPr/>
        </p:nvSpPr>
        <p:spPr>
          <a:xfrm>
            <a:off x="3250965" y="2582213"/>
            <a:ext cx="980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D8D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Reto 2</a:t>
            </a:r>
          </a:p>
        </p:txBody>
      </p:sp>
      <p:sp>
        <p:nvSpPr>
          <p:cNvPr id="64" name="12 CuadroTexto"/>
          <p:cNvSpPr txBox="1"/>
          <p:nvPr/>
        </p:nvSpPr>
        <p:spPr>
          <a:xfrm>
            <a:off x="5800405" y="2630501"/>
            <a:ext cx="980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D8D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Reto 3</a:t>
            </a:r>
          </a:p>
        </p:txBody>
      </p:sp>
      <p:sp>
        <p:nvSpPr>
          <p:cNvPr id="65" name="12 CuadroTexto"/>
          <p:cNvSpPr txBox="1"/>
          <p:nvPr/>
        </p:nvSpPr>
        <p:spPr>
          <a:xfrm>
            <a:off x="8575361" y="2643862"/>
            <a:ext cx="980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D8D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Reto 4</a:t>
            </a:r>
          </a:p>
        </p:txBody>
      </p:sp>
      <p:sp>
        <p:nvSpPr>
          <p:cNvPr id="66" name="12 CuadroTexto"/>
          <p:cNvSpPr txBox="1"/>
          <p:nvPr/>
        </p:nvSpPr>
        <p:spPr>
          <a:xfrm>
            <a:off x="10085186" y="2619481"/>
            <a:ext cx="980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D8D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Reto 5</a:t>
            </a:r>
          </a:p>
        </p:txBody>
      </p:sp>
      <p:sp>
        <p:nvSpPr>
          <p:cNvPr id="47" name="4 CuadroTexto"/>
          <p:cNvSpPr txBox="1"/>
          <p:nvPr/>
        </p:nvSpPr>
        <p:spPr>
          <a:xfrm>
            <a:off x="7034068" y="144998"/>
            <a:ext cx="4612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Indicadores Mínimos  </a:t>
            </a:r>
          </a:p>
          <a:p>
            <a:pPr algn="r"/>
            <a:r>
              <a:rPr lang="es-E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Articulación </a:t>
            </a:r>
            <a:r>
              <a:rPr lang="es-E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 2020</a:t>
            </a:r>
            <a:endParaRPr lang="es-ES" sz="2000" i="1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2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0" y="0"/>
            <a:ext cx="222678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78000">
                <a:schemeClr val="bg1"/>
              </a:gs>
              <a:gs pos="3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47F6111-AB1E-4822-A722-83C989529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1005016"/>
          </a:xfrm>
          <a:prstGeom prst="rect">
            <a:avLst/>
          </a:prstGeom>
        </p:spPr>
      </p:pic>
      <p:graphicFrame>
        <p:nvGraphicFramePr>
          <p:cNvPr id="39" name="Gráfico 38">
            <a:extLst>
              <a:ext uri="{FF2B5EF4-FFF2-40B4-BE49-F238E27FC236}">
                <a16:creationId xmlns:a16="http://schemas.microsoft.com/office/drawing/2014/main" id="{564965DE-98C7-40FF-A92A-CE5FE3608A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209954"/>
              </p:ext>
            </p:extLst>
          </p:nvPr>
        </p:nvGraphicFramePr>
        <p:xfrm>
          <a:off x="5456383" y="1713851"/>
          <a:ext cx="3730133" cy="474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Cuadro de texto 2">
            <a:extLst>
              <a:ext uri="{FF2B5EF4-FFF2-40B4-BE49-F238E27FC236}">
                <a16:creationId xmlns:a16="http://schemas.microsoft.com/office/drawing/2014/main" id="{266C6D21-CBA0-4BF1-8CEA-C833F5CD8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891" y="4200986"/>
            <a:ext cx="3265946" cy="50604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6C09C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 Quebrada Curití.  Termina en 2022.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upo 15"/>
          <p:cNvGrpSpPr/>
          <p:nvPr/>
        </p:nvGrpSpPr>
        <p:grpSpPr>
          <a:xfrm>
            <a:off x="290672" y="2853005"/>
            <a:ext cx="1905081" cy="2407077"/>
            <a:chOff x="4101304" y="3159970"/>
            <a:chExt cx="1449844" cy="1853685"/>
          </a:xfrm>
        </p:grpSpPr>
        <p:pic>
          <p:nvPicPr>
            <p:cNvPr id="16" name="Imagen 1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154734" y="3159970"/>
              <a:ext cx="1243223" cy="1038077"/>
            </a:xfrm>
            <a:prstGeom prst="rect">
              <a:avLst/>
            </a:prstGeom>
          </p:spPr>
        </p:pic>
        <p:sp>
          <p:nvSpPr>
            <p:cNvPr id="17" name="Rectángulo 17"/>
            <p:cNvSpPr/>
            <p:nvPr/>
          </p:nvSpPr>
          <p:spPr>
            <a:xfrm>
              <a:off x="4101304" y="4272085"/>
              <a:ext cx="1449844" cy="7415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ts val="2200"/>
                </a:lnSpc>
              </a:pPr>
              <a:r>
                <a:rPr lang="es-ES" sz="2000" b="1" i="1" dirty="0"/>
                <a:t>Gobernanza y Gestión del </a:t>
              </a:r>
              <a:r>
                <a:rPr lang="es-ES" sz="2800" b="1" i="1" dirty="0">
                  <a:solidFill>
                    <a:srgbClr val="002B82"/>
                  </a:solidFill>
                </a:rPr>
                <a:t>Agua</a:t>
              </a:r>
              <a:r>
                <a:rPr lang="es-ES" sz="2800" dirty="0">
                  <a:solidFill>
                    <a:srgbClr val="002B82"/>
                  </a:solidFill>
                </a:rPr>
                <a:t> </a:t>
              </a:r>
            </a:p>
          </p:txBody>
        </p:sp>
      </p:grpSp>
      <p:sp>
        <p:nvSpPr>
          <p:cNvPr id="3" name="Rectángulo 2"/>
          <p:cNvSpPr/>
          <p:nvPr/>
        </p:nvSpPr>
        <p:spPr>
          <a:xfrm>
            <a:off x="9165477" y="2682262"/>
            <a:ext cx="2729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contrató la formulación del Plan de Manejo Ambiental PMA del sistema acuífero San Gil – Barichara</a:t>
            </a:r>
            <a:endParaRPr lang="en-US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06334"/>
              </p:ext>
            </p:extLst>
          </p:nvPr>
        </p:nvGraphicFramePr>
        <p:xfrm>
          <a:off x="9246714" y="1642113"/>
          <a:ext cx="2482579" cy="966788"/>
        </p:xfrm>
        <a:graphic>
          <a:graphicData uri="http://schemas.openxmlformats.org/drawingml/2006/table">
            <a:tbl>
              <a:tblPr firstRow="1" firstCol="1" bandRow="1"/>
              <a:tblGrid>
                <a:gridCol w="1555201">
                  <a:extLst>
                    <a:ext uri="{9D8B030D-6E8A-4147-A177-3AD203B41FA5}">
                      <a16:colId xmlns:a16="http://schemas.microsoft.com/office/drawing/2014/main" val="1242062876"/>
                    </a:ext>
                  </a:extLst>
                </a:gridCol>
                <a:gridCol w="927378">
                  <a:extLst>
                    <a:ext uri="{9D8B030D-6E8A-4147-A177-3AD203B41FA5}">
                      <a16:colId xmlns:a16="http://schemas.microsoft.com/office/drawing/2014/main" val="1045117815"/>
                    </a:ext>
                  </a:extLst>
                </a:gridCol>
              </a:tblGrid>
              <a:tr h="16914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PAC 2021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Logro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79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Avanzar en un 40% en la formulación o actualización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30153"/>
                  </a:ext>
                </a:extLst>
              </a:tr>
            </a:tbl>
          </a:graphicData>
        </a:graphic>
      </p:graphicFrame>
      <p:sp>
        <p:nvSpPr>
          <p:cNvPr id="20" name="Flecha abajo 19"/>
          <p:cNvSpPr/>
          <p:nvPr/>
        </p:nvSpPr>
        <p:spPr>
          <a:xfrm rot="16200000">
            <a:off x="8476202" y="1564986"/>
            <a:ext cx="195015" cy="1225613"/>
          </a:xfrm>
          <a:prstGeom prst="downArrow">
            <a:avLst/>
          </a:prstGeom>
          <a:solidFill>
            <a:srgbClr val="FFFF99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162577"/>
              </p:ext>
            </p:extLst>
          </p:nvPr>
        </p:nvGraphicFramePr>
        <p:xfrm>
          <a:off x="9288849" y="4216226"/>
          <a:ext cx="2482579" cy="966788"/>
        </p:xfrm>
        <a:graphic>
          <a:graphicData uri="http://schemas.openxmlformats.org/drawingml/2006/table">
            <a:tbl>
              <a:tblPr firstRow="1" firstCol="1" bandRow="1"/>
              <a:tblGrid>
                <a:gridCol w="1555201">
                  <a:extLst>
                    <a:ext uri="{9D8B030D-6E8A-4147-A177-3AD203B41FA5}">
                      <a16:colId xmlns:a16="http://schemas.microsoft.com/office/drawing/2014/main" val="1242062876"/>
                    </a:ext>
                  </a:extLst>
                </a:gridCol>
                <a:gridCol w="927378">
                  <a:extLst>
                    <a:ext uri="{9D8B030D-6E8A-4147-A177-3AD203B41FA5}">
                      <a16:colId xmlns:a16="http://schemas.microsoft.com/office/drawing/2014/main" val="1045117815"/>
                    </a:ext>
                  </a:extLst>
                </a:gridCol>
              </a:tblGrid>
              <a:tr h="16914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 PAC 2021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Logro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79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Reglamentar el uso de las aguas de 1 corriente Hídrica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30153"/>
                  </a:ext>
                </a:extLst>
              </a:tr>
            </a:tbl>
          </a:graphicData>
        </a:graphic>
      </p:graphicFrame>
      <p:sp>
        <p:nvSpPr>
          <p:cNvPr id="30" name="Flecha abajo 29"/>
          <p:cNvSpPr/>
          <p:nvPr/>
        </p:nvSpPr>
        <p:spPr>
          <a:xfrm rot="16200000">
            <a:off x="8917625" y="4253571"/>
            <a:ext cx="176856" cy="421331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ángulo 30"/>
          <p:cNvSpPr/>
          <p:nvPr/>
        </p:nvSpPr>
        <p:spPr>
          <a:xfrm>
            <a:off x="9234356" y="5358033"/>
            <a:ext cx="2693543" cy="9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CO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etapa de ejecución. </a:t>
            </a:r>
            <a:r>
              <a:rPr lang="es-CO" sz="14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85% de avance. </a:t>
            </a:r>
            <a:r>
              <a:rPr lang="es-CO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IMG, se valora cuando se </a:t>
            </a:r>
            <a:r>
              <a:rPr lang="es-CO" sz="1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dè</a:t>
            </a:r>
            <a:r>
              <a:rPr lang="es-CO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 acto administrativo.</a:t>
            </a:r>
            <a:endParaRPr lang="en-US" sz="11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7841217" y="2078155"/>
            <a:ext cx="195014" cy="1950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ipse 32"/>
          <p:cNvSpPr/>
          <p:nvPr/>
        </p:nvSpPr>
        <p:spPr>
          <a:xfrm>
            <a:off x="8600374" y="4357651"/>
            <a:ext cx="195014" cy="195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12 CuadroTexto"/>
          <p:cNvSpPr txBox="1"/>
          <p:nvPr/>
        </p:nvSpPr>
        <p:spPr>
          <a:xfrm>
            <a:off x="936256" y="2439624"/>
            <a:ext cx="980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Reto 1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2241174" y="1765319"/>
            <a:ext cx="3148776" cy="4587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CO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1POMCAS</a:t>
            </a:r>
            <a:r>
              <a:rPr lang="es-CO" sz="15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CO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avance en la formulación (POMCAS), (PMA) y (PMM)</a:t>
            </a:r>
            <a:endParaRPr lang="en-US" sz="15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es-CO" sz="20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CO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6POMCAS </a:t>
            </a:r>
            <a:r>
              <a:rPr lang="es-CO" sz="1500" b="1" dirty="0" err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</a:t>
            </a:r>
            <a:r>
              <a:rPr lang="es-CO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CO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(POMCAS), (PMA) y (PMM) en ejecución</a:t>
            </a:r>
            <a:endParaRPr lang="en-US" sz="15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es-CO" sz="10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es-CO" sz="1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CO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2PORH. </a:t>
            </a:r>
            <a:r>
              <a:rPr lang="es-CO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cuerpos de agua con  (PORH) adoptados</a:t>
            </a:r>
            <a:endParaRPr lang="en-US" sz="15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es-CO" sz="15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CO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4USOAGUAS. </a:t>
            </a:r>
            <a:r>
              <a:rPr lang="es-CO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cuerpos de agua con reglamentación del uso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es-CO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CO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5PUEAA. </a:t>
            </a:r>
            <a:r>
              <a:rPr lang="es-CO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(PUEAA) con seguimiento</a:t>
            </a:r>
            <a:endParaRPr lang="en-US" sz="15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es-CO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CO" sz="15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3PSMV. </a:t>
            </a:r>
            <a:r>
              <a:rPr lang="es-CO" sz="15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 (PSMV) con seguimiento</a:t>
            </a:r>
            <a:endParaRPr lang="en-US" sz="15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12 CuadroTexto"/>
          <p:cNvSpPr txBox="1"/>
          <p:nvPr/>
        </p:nvSpPr>
        <p:spPr>
          <a:xfrm>
            <a:off x="500386" y="1323605"/>
            <a:ext cx="1416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AVANCE</a:t>
            </a:r>
          </a:p>
          <a:p>
            <a:pPr algn="ctr"/>
            <a:r>
              <a:rPr lang="es-ES" sz="3200" b="1" dirty="0">
                <a:solidFill>
                  <a:srgbClr val="0D8D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78</a:t>
            </a:r>
            <a:r>
              <a:rPr lang="es-ES" sz="3200" dirty="0">
                <a:solidFill>
                  <a:srgbClr val="0D8D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</p:txBody>
      </p:sp>
      <p:grpSp>
        <p:nvGrpSpPr>
          <p:cNvPr id="45" name="Grupo 44"/>
          <p:cNvGrpSpPr/>
          <p:nvPr/>
        </p:nvGrpSpPr>
        <p:grpSpPr>
          <a:xfrm>
            <a:off x="363679" y="5632535"/>
            <a:ext cx="1730791" cy="724261"/>
            <a:chOff x="633119" y="2289469"/>
            <a:chExt cx="1957680" cy="724261"/>
          </a:xfrm>
        </p:grpSpPr>
        <p:grpSp>
          <p:nvGrpSpPr>
            <p:cNvPr id="46" name="Grupo 45"/>
            <p:cNvGrpSpPr/>
            <p:nvPr/>
          </p:nvGrpSpPr>
          <p:grpSpPr>
            <a:xfrm>
              <a:off x="633119" y="2334492"/>
              <a:ext cx="671801" cy="590330"/>
              <a:chOff x="517411" y="2334492"/>
              <a:chExt cx="787510" cy="590330"/>
            </a:xfrm>
          </p:grpSpPr>
          <p:sp>
            <p:nvSpPr>
              <p:cNvPr id="50" name="Rectángulo 49"/>
              <p:cNvSpPr/>
              <p:nvPr/>
            </p:nvSpPr>
            <p:spPr>
              <a:xfrm>
                <a:off x="517411" y="2334492"/>
                <a:ext cx="787510" cy="1083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ángulo 50"/>
              <p:cNvSpPr/>
              <p:nvPr/>
            </p:nvSpPr>
            <p:spPr>
              <a:xfrm>
                <a:off x="517411" y="2565757"/>
                <a:ext cx="787510" cy="10835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ángulo 51"/>
              <p:cNvSpPr/>
              <p:nvPr/>
            </p:nvSpPr>
            <p:spPr>
              <a:xfrm>
                <a:off x="517411" y="2816468"/>
                <a:ext cx="787510" cy="108354"/>
              </a:xfrm>
              <a:prstGeom prst="rect">
                <a:avLst/>
              </a:prstGeom>
              <a:solidFill>
                <a:srgbClr val="F59E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Rectángulo 46"/>
            <p:cNvSpPr/>
            <p:nvPr/>
          </p:nvSpPr>
          <p:spPr>
            <a:xfrm>
              <a:off x="1325260" y="2531754"/>
              <a:ext cx="855492" cy="240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Medio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  <p:sp>
          <p:nvSpPr>
            <p:cNvPr id="48" name="Rectángulo 47"/>
            <p:cNvSpPr/>
            <p:nvPr/>
          </p:nvSpPr>
          <p:spPr>
            <a:xfrm>
              <a:off x="1325260" y="2773151"/>
              <a:ext cx="855492" cy="240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Parcial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1328420" y="2289469"/>
              <a:ext cx="1262379" cy="241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CO" sz="15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Satisfactorio</a:t>
              </a:r>
              <a:endParaRPr lang="en-US" sz="15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6" name="4 CuadroTexto"/>
          <p:cNvSpPr txBox="1"/>
          <p:nvPr/>
        </p:nvSpPr>
        <p:spPr>
          <a:xfrm>
            <a:off x="7086864" y="167342"/>
            <a:ext cx="4612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Indicadores Mínimos  </a:t>
            </a:r>
          </a:p>
          <a:p>
            <a:pPr algn="r"/>
            <a:r>
              <a:rPr lang="es-E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Articulación </a:t>
            </a:r>
            <a:r>
              <a:rPr lang="es-E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 2020</a:t>
            </a:r>
            <a:endParaRPr lang="es-ES" sz="2000" i="1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90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1991</Words>
  <Application>Microsoft Office PowerPoint</Application>
  <PresentationFormat>Panorámica</PresentationFormat>
  <Paragraphs>523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spl-planea</cp:lastModifiedBy>
  <cp:revision>395</cp:revision>
  <dcterms:created xsi:type="dcterms:W3CDTF">2021-04-25T02:51:32Z</dcterms:created>
  <dcterms:modified xsi:type="dcterms:W3CDTF">2022-05-02T15:24:10Z</dcterms:modified>
</cp:coreProperties>
</file>