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5"/>
  </p:notesMasterIdLst>
  <p:sldIdLst>
    <p:sldId id="405" r:id="rId2"/>
    <p:sldId id="412" r:id="rId3"/>
    <p:sldId id="406" r:id="rId4"/>
    <p:sldId id="410" r:id="rId5"/>
    <p:sldId id="409" r:id="rId6"/>
    <p:sldId id="389" r:id="rId7"/>
    <p:sldId id="408" r:id="rId8"/>
    <p:sldId id="407" r:id="rId9"/>
    <p:sldId id="285" r:id="rId10"/>
    <p:sldId id="286" r:id="rId11"/>
    <p:sldId id="287" r:id="rId12"/>
    <p:sldId id="394" r:id="rId13"/>
    <p:sldId id="393" r:id="rId14"/>
    <p:sldId id="391" r:id="rId15"/>
    <p:sldId id="294" r:id="rId16"/>
    <p:sldId id="291" r:id="rId17"/>
    <p:sldId id="396" r:id="rId18"/>
    <p:sldId id="297" r:id="rId19"/>
    <p:sldId id="388" r:id="rId20"/>
    <p:sldId id="387" r:id="rId21"/>
    <p:sldId id="263" r:id="rId22"/>
    <p:sldId id="282" r:id="rId23"/>
    <p:sldId id="375" r:id="rId24"/>
    <p:sldId id="300" r:id="rId25"/>
    <p:sldId id="374" r:id="rId26"/>
    <p:sldId id="376" r:id="rId27"/>
    <p:sldId id="304" r:id="rId28"/>
    <p:sldId id="264" r:id="rId29"/>
    <p:sldId id="321" r:id="rId30"/>
    <p:sldId id="325" r:id="rId31"/>
    <p:sldId id="322" r:id="rId32"/>
    <p:sldId id="323" r:id="rId33"/>
    <p:sldId id="324" r:id="rId34"/>
    <p:sldId id="326" r:id="rId35"/>
    <p:sldId id="327" r:id="rId36"/>
    <p:sldId id="328" r:id="rId37"/>
    <p:sldId id="329" r:id="rId38"/>
    <p:sldId id="411" r:id="rId39"/>
    <p:sldId id="265" r:id="rId40"/>
    <p:sldId id="414" r:id="rId41"/>
    <p:sldId id="333" r:id="rId42"/>
    <p:sldId id="341" r:id="rId43"/>
    <p:sldId id="380" r:id="rId44"/>
    <p:sldId id="400" r:id="rId45"/>
    <p:sldId id="381" r:id="rId46"/>
    <p:sldId id="382" r:id="rId47"/>
    <p:sldId id="403" r:id="rId48"/>
    <p:sldId id="342" r:id="rId49"/>
    <p:sldId id="404" r:id="rId50"/>
    <p:sldId id="401" r:id="rId51"/>
    <p:sldId id="335" r:id="rId52"/>
    <p:sldId id="359" r:id="rId53"/>
    <p:sldId id="360" r:id="rId54"/>
    <p:sldId id="350" r:id="rId55"/>
    <p:sldId id="395" r:id="rId56"/>
    <p:sldId id="362" r:id="rId57"/>
    <p:sldId id="363" r:id="rId58"/>
    <p:sldId id="402" r:id="rId59"/>
    <p:sldId id="355" r:id="rId60"/>
    <p:sldId id="379" r:id="rId61"/>
    <p:sldId id="365" r:id="rId62"/>
    <p:sldId id="353" r:id="rId63"/>
    <p:sldId id="413" r:id="rId6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ANA MARTÍNEZ C." initials="W7" lastIdx="1" clrIdx="0">
    <p:extLst>
      <p:ext uri="{19B8F6BF-5375-455C-9EA6-DF929625EA0E}">
        <p15:presenceInfo xmlns:p15="http://schemas.microsoft.com/office/powerpoint/2012/main" xmlns="" userId="DIANA MARTÍNEZ 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33" autoAdjust="0"/>
    <p:restoredTop sz="94434" autoAdjust="0"/>
  </p:normalViewPr>
  <p:slideViewPr>
    <p:cSldViewPr>
      <p:cViewPr>
        <p:scale>
          <a:sx n="90" d="100"/>
          <a:sy n="90" d="100"/>
        </p:scale>
        <p:origin x="-2214" y="-4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4F2C06-9348-430C-932A-AB62D3B9B669}"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s-CO"/>
        </a:p>
      </dgm:t>
    </dgm:pt>
    <dgm:pt modelId="{72CD4A6F-C3D3-40E7-A3B7-D3C7BB7719BC}">
      <dgm:prSet phldrT="[Texto]" custT="1"/>
      <dgm:spPr>
        <a:solidFill>
          <a:schemeClr val="accent3">
            <a:lumMod val="60000"/>
            <a:lumOff val="40000"/>
          </a:schemeClr>
        </a:solidFill>
        <a:ln cmpd="dbl"/>
      </dgm:spPr>
      <dgm:t>
        <a:bodyPr/>
        <a:lstStyle/>
        <a:p>
          <a:r>
            <a:rPr lang="es-CO" sz="1600" b="1" u="sng" dirty="0" smtClean="0">
              <a:solidFill>
                <a:schemeClr val="tx1"/>
              </a:solidFill>
              <a:latin typeface="Futura std book"/>
            </a:rPr>
            <a:t>Meta Individual</a:t>
          </a:r>
        </a:p>
      </dgm:t>
    </dgm:pt>
    <dgm:pt modelId="{A7291DEC-0D32-42D5-AA36-757BCE811771}" type="parTrans" cxnId="{4AFC18A7-939D-466C-A890-5A727EF10BDA}">
      <dgm:prSet/>
      <dgm:spPr/>
      <dgm:t>
        <a:bodyPr/>
        <a:lstStyle/>
        <a:p>
          <a:endParaRPr lang="es-CO">
            <a:latin typeface="Futura std book"/>
          </a:endParaRPr>
        </a:p>
      </dgm:t>
    </dgm:pt>
    <dgm:pt modelId="{658504B1-10F9-4995-9AC1-845DB2A8117C}" type="sibTrans" cxnId="{4AFC18A7-939D-466C-A890-5A727EF10BDA}">
      <dgm:prSet/>
      <dgm:spPr/>
      <dgm:t>
        <a:bodyPr/>
        <a:lstStyle/>
        <a:p>
          <a:endParaRPr lang="es-CO">
            <a:latin typeface="Futura std book"/>
          </a:endParaRPr>
        </a:p>
      </dgm:t>
    </dgm:pt>
    <dgm:pt modelId="{1363FA49-F85D-4146-8F0F-8719CA807DBE}">
      <dgm:prSet phldrT="[Texto]" custT="1"/>
      <dgm:spPr>
        <a:solidFill>
          <a:schemeClr val="accent3">
            <a:lumMod val="60000"/>
            <a:lumOff val="40000"/>
          </a:schemeClr>
        </a:solidFill>
        <a:ln cmpd="dbl"/>
      </dgm:spPr>
      <dgm:t>
        <a:bodyPr/>
        <a:lstStyle/>
        <a:p>
          <a:r>
            <a:rPr lang="es-CO" sz="1600" b="1" u="sng" dirty="0" smtClean="0">
              <a:solidFill>
                <a:schemeClr val="tx1"/>
              </a:solidFill>
              <a:latin typeface="Futura std book"/>
            </a:rPr>
            <a:t>META GLOBAL = Cm</a:t>
          </a:r>
        </a:p>
        <a:p>
          <a:r>
            <a:rPr lang="es-CO" sz="1600" i="1" dirty="0" smtClean="0">
              <a:solidFill>
                <a:schemeClr val="tx1"/>
              </a:solidFill>
              <a:latin typeface="Futura std book"/>
            </a:rPr>
            <a:t>Carga Total a Verter a final del quinquenio</a:t>
          </a:r>
          <a:endParaRPr lang="es-CO" sz="1600" i="1" dirty="0">
            <a:solidFill>
              <a:schemeClr val="tx1"/>
            </a:solidFill>
            <a:latin typeface="Futura std book"/>
          </a:endParaRPr>
        </a:p>
      </dgm:t>
    </dgm:pt>
    <dgm:pt modelId="{50A023D1-BDF2-4F64-8912-8DA54B0D0EDB}" type="parTrans" cxnId="{DD4D5713-C1D3-4FDA-A768-24EE5F01AA31}">
      <dgm:prSet/>
      <dgm:spPr/>
      <dgm:t>
        <a:bodyPr/>
        <a:lstStyle/>
        <a:p>
          <a:endParaRPr lang="es-CO">
            <a:latin typeface="Futura std book"/>
          </a:endParaRPr>
        </a:p>
      </dgm:t>
    </dgm:pt>
    <dgm:pt modelId="{9AD317FF-CAF8-4200-BB29-4BD19380868C}" type="sibTrans" cxnId="{DD4D5713-C1D3-4FDA-A768-24EE5F01AA31}">
      <dgm:prSet/>
      <dgm:spPr/>
      <dgm:t>
        <a:bodyPr/>
        <a:lstStyle/>
        <a:p>
          <a:endParaRPr lang="es-CO">
            <a:latin typeface="Futura std book"/>
          </a:endParaRPr>
        </a:p>
      </dgm:t>
    </dgm:pt>
    <dgm:pt modelId="{D76A175B-544B-4CEB-8198-A033538D4A13}">
      <dgm:prSet phldrT="[Texto]" custT="1"/>
      <dgm:spPr>
        <a:solidFill>
          <a:schemeClr val="accent3">
            <a:lumMod val="60000"/>
            <a:lumOff val="40000"/>
          </a:schemeClr>
        </a:solidFill>
        <a:ln cmpd="dbl"/>
      </dgm:spPr>
      <dgm:t>
        <a:bodyPr/>
        <a:lstStyle/>
        <a:p>
          <a:r>
            <a:rPr lang="es-CO" sz="1600" b="1" u="sng" dirty="0" smtClean="0">
              <a:solidFill>
                <a:schemeClr val="tx1"/>
              </a:solidFill>
              <a:latin typeface="Futura std book"/>
            </a:rPr>
            <a:t>Cronograma de cumplimiento de meta quinquenal</a:t>
          </a:r>
          <a:endParaRPr lang="es-CO" sz="1600" b="1" u="sng" dirty="0">
            <a:solidFill>
              <a:schemeClr val="tx1"/>
            </a:solidFill>
            <a:latin typeface="Futura std book"/>
          </a:endParaRPr>
        </a:p>
      </dgm:t>
    </dgm:pt>
    <dgm:pt modelId="{87D1406B-3DFE-4FB1-BA3A-2A062076C0A9}" type="parTrans" cxnId="{EA5838E2-C662-44A0-8917-BD6EA0187DF2}">
      <dgm:prSet/>
      <dgm:spPr/>
      <dgm:t>
        <a:bodyPr/>
        <a:lstStyle/>
        <a:p>
          <a:endParaRPr lang="es-CO">
            <a:latin typeface="Futura std book"/>
          </a:endParaRPr>
        </a:p>
      </dgm:t>
    </dgm:pt>
    <dgm:pt modelId="{E934CF7A-44BF-4650-9D3E-F3FDDA941FD2}" type="sibTrans" cxnId="{EA5838E2-C662-44A0-8917-BD6EA0187DF2}">
      <dgm:prSet/>
      <dgm:spPr/>
      <dgm:t>
        <a:bodyPr/>
        <a:lstStyle/>
        <a:p>
          <a:endParaRPr lang="es-CO">
            <a:latin typeface="Futura std book"/>
          </a:endParaRPr>
        </a:p>
      </dgm:t>
    </dgm:pt>
    <dgm:pt modelId="{BC536BA4-D08D-4791-8706-777E52C4F248}">
      <dgm:prSet phldrT="[Texto]" custT="1"/>
      <dgm:spPr>
        <a:solidFill>
          <a:schemeClr val="accent3">
            <a:lumMod val="60000"/>
            <a:lumOff val="40000"/>
          </a:schemeClr>
        </a:solidFill>
        <a:ln cmpd="dbl"/>
      </dgm:spPr>
      <dgm:t>
        <a:bodyPr/>
        <a:lstStyle/>
        <a:p>
          <a:r>
            <a:rPr lang="es-CO" sz="1600" b="1" u="sng" dirty="0" smtClean="0">
              <a:solidFill>
                <a:schemeClr val="tx1"/>
              </a:solidFill>
              <a:latin typeface="Futura std book"/>
            </a:rPr>
            <a:t>Meta  Grupal</a:t>
          </a:r>
        </a:p>
        <a:p>
          <a:r>
            <a:rPr lang="es-CO" sz="1200" b="0" i="1" u="none" dirty="0" smtClean="0">
              <a:solidFill>
                <a:schemeClr val="tx1"/>
              </a:solidFill>
              <a:latin typeface="Futura std book"/>
            </a:rPr>
            <a:t>Actividad común o no</a:t>
          </a:r>
        </a:p>
      </dgm:t>
    </dgm:pt>
    <dgm:pt modelId="{14B2D213-C6A1-425C-BF68-860CDECB92A1}" type="parTrans" cxnId="{4AA7BA3A-635B-460B-9F4C-EF981D6A9077}">
      <dgm:prSet/>
      <dgm:spPr/>
      <dgm:t>
        <a:bodyPr/>
        <a:lstStyle/>
        <a:p>
          <a:endParaRPr lang="es-CO">
            <a:latin typeface="Futura std book"/>
          </a:endParaRPr>
        </a:p>
      </dgm:t>
    </dgm:pt>
    <dgm:pt modelId="{265102A4-102C-4F8F-B235-62FB0D73447D}" type="sibTrans" cxnId="{4AA7BA3A-635B-460B-9F4C-EF981D6A9077}">
      <dgm:prSet/>
      <dgm:spPr/>
      <dgm:t>
        <a:bodyPr/>
        <a:lstStyle/>
        <a:p>
          <a:endParaRPr lang="es-CO">
            <a:latin typeface="Futura std book"/>
          </a:endParaRPr>
        </a:p>
      </dgm:t>
    </dgm:pt>
    <dgm:pt modelId="{02A5897A-9BC3-4B8E-AE60-9AD6BEEF9A9E}" type="pres">
      <dgm:prSet presAssocID="{574F2C06-9348-430C-932A-AB62D3B9B669}" presName="Name0" presStyleCnt="0">
        <dgm:presLayoutVars>
          <dgm:dir/>
          <dgm:animLvl val="lvl"/>
          <dgm:resizeHandles val="exact"/>
        </dgm:presLayoutVars>
      </dgm:prSet>
      <dgm:spPr/>
      <dgm:t>
        <a:bodyPr/>
        <a:lstStyle/>
        <a:p>
          <a:endParaRPr lang="es-ES"/>
        </a:p>
      </dgm:t>
    </dgm:pt>
    <dgm:pt modelId="{EC11061A-AEE1-401D-AC34-48209BF49C65}" type="pres">
      <dgm:prSet presAssocID="{72CD4A6F-C3D3-40E7-A3B7-D3C7BB7719BC}" presName="parTxOnly" presStyleLbl="node1" presStyleIdx="0" presStyleCnt="4" custScaleY="70419">
        <dgm:presLayoutVars>
          <dgm:chMax val="0"/>
          <dgm:chPref val="0"/>
          <dgm:bulletEnabled val="1"/>
        </dgm:presLayoutVars>
      </dgm:prSet>
      <dgm:spPr/>
      <dgm:t>
        <a:bodyPr/>
        <a:lstStyle/>
        <a:p>
          <a:endParaRPr lang="es-CO"/>
        </a:p>
      </dgm:t>
    </dgm:pt>
    <dgm:pt modelId="{67BA9D38-426A-46A6-9AFF-0856A1744AE6}" type="pres">
      <dgm:prSet presAssocID="{658504B1-10F9-4995-9AC1-845DB2A8117C}" presName="parTxOnlySpace" presStyleCnt="0"/>
      <dgm:spPr/>
    </dgm:pt>
    <dgm:pt modelId="{532F01E8-F0E1-449B-A687-E9158353DAE9}" type="pres">
      <dgm:prSet presAssocID="{D76A175B-544B-4CEB-8198-A033538D4A13}" presName="parTxOnly" presStyleLbl="node1" presStyleIdx="1" presStyleCnt="4" custScaleX="111789" custScaleY="142992" custLinFactX="1472" custLinFactNeighborX="100000" custLinFactNeighborY="60732">
        <dgm:presLayoutVars>
          <dgm:chMax val="0"/>
          <dgm:chPref val="0"/>
          <dgm:bulletEnabled val="1"/>
        </dgm:presLayoutVars>
      </dgm:prSet>
      <dgm:spPr/>
      <dgm:t>
        <a:bodyPr/>
        <a:lstStyle/>
        <a:p>
          <a:endParaRPr lang="es-ES"/>
        </a:p>
      </dgm:t>
    </dgm:pt>
    <dgm:pt modelId="{A2249335-199E-46B4-B7A5-40D076146184}" type="pres">
      <dgm:prSet presAssocID="{E934CF7A-44BF-4650-9D3E-F3FDDA941FD2}" presName="parTxOnlySpace" presStyleCnt="0"/>
      <dgm:spPr/>
    </dgm:pt>
    <dgm:pt modelId="{9156C9C8-2517-45D1-B09A-656CB2682DB9}" type="pres">
      <dgm:prSet presAssocID="{1363FA49-F85D-4146-8F0F-8719CA807DBE}" presName="parTxOnly" presStyleLbl="node1" presStyleIdx="2" presStyleCnt="4" custScaleX="129272" custLinFactX="615" custLinFactNeighborX="100000" custLinFactNeighborY="59691">
        <dgm:presLayoutVars>
          <dgm:chMax val="0"/>
          <dgm:chPref val="0"/>
          <dgm:bulletEnabled val="1"/>
        </dgm:presLayoutVars>
      </dgm:prSet>
      <dgm:spPr/>
      <dgm:t>
        <a:bodyPr/>
        <a:lstStyle/>
        <a:p>
          <a:endParaRPr lang="es-CO"/>
        </a:p>
      </dgm:t>
    </dgm:pt>
    <dgm:pt modelId="{EF86BB78-80CF-41EE-9612-BE698C2ECA46}" type="pres">
      <dgm:prSet presAssocID="{9AD317FF-CAF8-4200-BB29-4BD19380868C}" presName="parTxOnlySpace" presStyleCnt="0"/>
      <dgm:spPr/>
    </dgm:pt>
    <dgm:pt modelId="{57604009-52F6-4746-A0A7-EBFA9540252E}" type="pres">
      <dgm:prSet presAssocID="{BC536BA4-D08D-4791-8706-777E52C4F248}" presName="parTxOnly" presStyleLbl="node1" presStyleIdx="3" presStyleCnt="4" custScaleY="78498" custLinFactX="-281153" custLinFactY="11670" custLinFactNeighborX="-300000" custLinFactNeighborY="100000">
        <dgm:presLayoutVars>
          <dgm:chMax val="0"/>
          <dgm:chPref val="0"/>
          <dgm:bulletEnabled val="1"/>
        </dgm:presLayoutVars>
      </dgm:prSet>
      <dgm:spPr/>
      <dgm:t>
        <a:bodyPr/>
        <a:lstStyle/>
        <a:p>
          <a:endParaRPr lang="es-CO"/>
        </a:p>
      </dgm:t>
    </dgm:pt>
  </dgm:ptLst>
  <dgm:cxnLst>
    <dgm:cxn modelId="{678BADF2-EAF8-4F6A-9F6F-A5D3F9857900}" type="presOf" srcId="{574F2C06-9348-430C-932A-AB62D3B9B669}" destId="{02A5897A-9BC3-4B8E-AE60-9AD6BEEF9A9E}" srcOrd="0" destOrd="0" presId="urn:microsoft.com/office/officeart/2005/8/layout/chevron1"/>
    <dgm:cxn modelId="{EA5838E2-C662-44A0-8917-BD6EA0187DF2}" srcId="{574F2C06-9348-430C-932A-AB62D3B9B669}" destId="{D76A175B-544B-4CEB-8198-A033538D4A13}" srcOrd="1" destOrd="0" parTransId="{87D1406B-3DFE-4FB1-BA3A-2A062076C0A9}" sibTransId="{E934CF7A-44BF-4650-9D3E-F3FDDA941FD2}"/>
    <dgm:cxn modelId="{DD4D5713-C1D3-4FDA-A768-24EE5F01AA31}" srcId="{574F2C06-9348-430C-932A-AB62D3B9B669}" destId="{1363FA49-F85D-4146-8F0F-8719CA807DBE}" srcOrd="2" destOrd="0" parTransId="{50A023D1-BDF2-4F64-8912-8DA54B0D0EDB}" sibTransId="{9AD317FF-CAF8-4200-BB29-4BD19380868C}"/>
    <dgm:cxn modelId="{AE6028C4-A8FF-411B-B3E0-7E0E8781F6EF}" type="presOf" srcId="{1363FA49-F85D-4146-8F0F-8719CA807DBE}" destId="{9156C9C8-2517-45D1-B09A-656CB2682DB9}" srcOrd="0" destOrd="0" presId="urn:microsoft.com/office/officeart/2005/8/layout/chevron1"/>
    <dgm:cxn modelId="{35262553-A4EC-4BCE-A168-E0FBFCB4496F}" type="presOf" srcId="{BC536BA4-D08D-4791-8706-777E52C4F248}" destId="{57604009-52F6-4746-A0A7-EBFA9540252E}" srcOrd="0" destOrd="0" presId="urn:microsoft.com/office/officeart/2005/8/layout/chevron1"/>
    <dgm:cxn modelId="{32DAB6C6-6A21-46C0-9623-FFFB5ECC07A8}" type="presOf" srcId="{72CD4A6F-C3D3-40E7-A3B7-D3C7BB7719BC}" destId="{EC11061A-AEE1-401D-AC34-48209BF49C65}" srcOrd="0" destOrd="0" presId="urn:microsoft.com/office/officeart/2005/8/layout/chevron1"/>
    <dgm:cxn modelId="{4AFC18A7-939D-466C-A890-5A727EF10BDA}" srcId="{574F2C06-9348-430C-932A-AB62D3B9B669}" destId="{72CD4A6F-C3D3-40E7-A3B7-D3C7BB7719BC}" srcOrd="0" destOrd="0" parTransId="{A7291DEC-0D32-42D5-AA36-757BCE811771}" sibTransId="{658504B1-10F9-4995-9AC1-845DB2A8117C}"/>
    <dgm:cxn modelId="{B3EAA3C6-FC03-44AC-83D0-4E323E8B430D}" type="presOf" srcId="{D76A175B-544B-4CEB-8198-A033538D4A13}" destId="{532F01E8-F0E1-449B-A687-E9158353DAE9}" srcOrd="0" destOrd="0" presId="urn:microsoft.com/office/officeart/2005/8/layout/chevron1"/>
    <dgm:cxn modelId="{4AA7BA3A-635B-460B-9F4C-EF981D6A9077}" srcId="{574F2C06-9348-430C-932A-AB62D3B9B669}" destId="{BC536BA4-D08D-4791-8706-777E52C4F248}" srcOrd="3" destOrd="0" parTransId="{14B2D213-C6A1-425C-BF68-860CDECB92A1}" sibTransId="{265102A4-102C-4F8F-B235-62FB0D73447D}"/>
    <dgm:cxn modelId="{E5328CA8-A540-491F-AE64-44FFF2DF376B}" type="presParOf" srcId="{02A5897A-9BC3-4B8E-AE60-9AD6BEEF9A9E}" destId="{EC11061A-AEE1-401D-AC34-48209BF49C65}" srcOrd="0" destOrd="0" presId="urn:microsoft.com/office/officeart/2005/8/layout/chevron1"/>
    <dgm:cxn modelId="{87FB2314-5A2C-4515-8DAF-1507E81EE204}" type="presParOf" srcId="{02A5897A-9BC3-4B8E-AE60-9AD6BEEF9A9E}" destId="{67BA9D38-426A-46A6-9AFF-0856A1744AE6}" srcOrd="1" destOrd="0" presId="urn:microsoft.com/office/officeart/2005/8/layout/chevron1"/>
    <dgm:cxn modelId="{9A24A8FD-044C-431B-BF35-FBC03976B669}" type="presParOf" srcId="{02A5897A-9BC3-4B8E-AE60-9AD6BEEF9A9E}" destId="{532F01E8-F0E1-449B-A687-E9158353DAE9}" srcOrd="2" destOrd="0" presId="urn:microsoft.com/office/officeart/2005/8/layout/chevron1"/>
    <dgm:cxn modelId="{E237A9AC-5DF0-46A3-90AA-9DABCCA64A78}" type="presParOf" srcId="{02A5897A-9BC3-4B8E-AE60-9AD6BEEF9A9E}" destId="{A2249335-199E-46B4-B7A5-40D076146184}" srcOrd="3" destOrd="0" presId="urn:microsoft.com/office/officeart/2005/8/layout/chevron1"/>
    <dgm:cxn modelId="{F42097C5-5115-4139-AD88-301B8B4E8B99}" type="presParOf" srcId="{02A5897A-9BC3-4B8E-AE60-9AD6BEEF9A9E}" destId="{9156C9C8-2517-45D1-B09A-656CB2682DB9}" srcOrd="4" destOrd="0" presId="urn:microsoft.com/office/officeart/2005/8/layout/chevron1"/>
    <dgm:cxn modelId="{C571D6E2-D5ED-486D-B24C-577855DA360B}" type="presParOf" srcId="{02A5897A-9BC3-4B8E-AE60-9AD6BEEF9A9E}" destId="{EF86BB78-80CF-41EE-9612-BE698C2ECA46}" srcOrd="5" destOrd="0" presId="urn:microsoft.com/office/officeart/2005/8/layout/chevron1"/>
    <dgm:cxn modelId="{1870390B-CB4C-497D-B394-B9EA7B627880}" type="presParOf" srcId="{02A5897A-9BC3-4B8E-AE60-9AD6BEEF9A9E}" destId="{57604009-52F6-4746-A0A7-EBFA9540252E}"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9FDD4F1-818A-4BFD-9638-9AD18E85305D}" type="doc">
      <dgm:prSet loTypeId="urn:microsoft.com/office/officeart/2005/8/layout/chevron1" loCatId="process" qsTypeId="urn:microsoft.com/office/officeart/2005/8/quickstyle/simple1" qsCatId="simple" csTypeId="urn:microsoft.com/office/officeart/2005/8/colors/accent1_2" csCatId="accent1" phldr="1"/>
      <dgm:spPr/>
    </dgm:pt>
    <dgm:pt modelId="{16235E5D-87B9-473E-BC0A-943967089D05}">
      <dgm:prSet phldrT="[Texto]" custT="1"/>
      <dgm:spPr>
        <a:solidFill>
          <a:srgbClr val="DDEBCF"/>
        </a:solidFill>
      </dgm:spPr>
      <dgm:t>
        <a:bodyPr/>
        <a:lstStyle/>
        <a:p>
          <a:r>
            <a:rPr lang="es-CO" sz="1600" b="1" dirty="0" smtClean="0">
              <a:latin typeface="Futura std book"/>
            </a:rPr>
            <a:t>1. Proceso de Consulta</a:t>
          </a:r>
          <a:endParaRPr lang="es-CO" sz="1600" b="1" dirty="0">
            <a:latin typeface="Futura std book"/>
          </a:endParaRPr>
        </a:p>
      </dgm:t>
    </dgm:pt>
    <dgm:pt modelId="{79AADE8E-F864-42CE-BE11-191D7DCD50FB}" type="parTrans" cxnId="{2DC19661-C06F-4B89-B772-79ED0276B622}">
      <dgm:prSet/>
      <dgm:spPr/>
      <dgm:t>
        <a:bodyPr/>
        <a:lstStyle/>
        <a:p>
          <a:endParaRPr lang="es-CO"/>
        </a:p>
      </dgm:t>
    </dgm:pt>
    <dgm:pt modelId="{B6116BD9-8362-4ED3-B82A-EC0F480F8B14}" type="sibTrans" cxnId="{2DC19661-C06F-4B89-B772-79ED0276B622}">
      <dgm:prSet/>
      <dgm:spPr/>
      <dgm:t>
        <a:bodyPr/>
        <a:lstStyle/>
        <a:p>
          <a:endParaRPr lang="es-CO"/>
        </a:p>
      </dgm:t>
    </dgm:pt>
    <dgm:pt modelId="{29EE6AA9-174B-4ECD-B910-F43B60617B90}">
      <dgm:prSet phldrT="[Texto]" custT="1"/>
      <dgm:spPr>
        <a:solidFill>
          <a:srgbClr val="DDEBCF"/>
        </a:solidFill>
      </dgm:spPr>
      <dgm:t>
        <a:bodyPr/>
        <a:lstStyle/>
        <a:p>
          <a:r>
            <a:rPr lang="es-CO" sz="1600" b="1" dirty="0" smtClean="0">
              <a:latin typeface="Futura std book"/>
            </a:rPr>
            <a:t>Propuesta de Meta Global </a:t>
          </a:r>
          <a:endParaRPr lang="es-CO" sz="1600" b="1" dirty="0">
            <a:latin typeface="Futura std book"/>
          </a:endParaRPr>
        </a:p>
      </dgm:t>
    </dgm:pt>
    <dgm:pt modelId="{968B0E2D-4E83-4400-A227-0F26FFE8203A}" type="parTrans" cxnId="{C8F59B51-930D-4969-ABDE-E46EBE516063}">
      <dgm:prSet/>
      <dgm:spPr/>
      <dgm:t>
        <a:bodyPr/>
        <a:lstStyle/>
        <a:p>
          <a:endParaRPr lang="es-CO"/>
        </a:p>
      </dgm:t>
    </dgm:pt>
    <dgm:pt modelId="{D7684094-E8CA-4B5F-A8B8-4BD915A2770A}" type="sibTrans" cxnId="{C8F59B51-930D-4969-ABDE-E46EBE516063}">
      <dgm:prSet/>
      <dgm:spPr/>
      <dgm:t>
        <a:bodyPr/>
        <a:lstStyle/>
        <a:p>
          <a:endParaRPr lang="es-CO"/>
        </a:p>
      </dgm:t>
    </dgm:pt>
    <dgm:pt modelId="{81823D6C-0558-4A4F-9E0D-519230931F1A}">
      <dgm:prSet phldrT="[Texto]" custT="1"/>
      <dgm:spPr>
        <a:gradFill rotWithShape="0">
          <a:gsLst>
            <a:gs pos="0">
              <a:srgbClr val="DDEBCF"/>
            </a:gs>
            <a:gs pos="50000">
              <a:srgbClr val="9CB86E"/>
            </a:gs>
            <a:gs pos="100000">
              <a:srgbClr val="156B13"/>
            </a:gs>
          </a:gsLst>
          <a:lin ang="16200000" scaled="0"/>
        </a:gradFill>
      </dgm:spPr>
      <dgm:t>
        <a:bodyPr/>
        <a:lstStyle/>
        <a:p>
          <a:r>
            <a:rPr lang="es-CO" sz="1600" b="1" dirty="0" smtClean="0">
              <a:latin typeface="Futura std book"/>
            </a:rPr>
            <a:t>Propuesta de Meta Definitiva</a:t>
          </a:r>
          <a:endParaRPr lang="es-CO" sz="1600" b="1" dirty="0">
            <a:latin typeface="Futura std book"/>
          </a:endParaRPr>
        </a:p>
      </dgm:t>
    </dgm:pt>
    <dgm:pt modelId="{819E5458-9031-4FA8-83CF-5A1FDFD3C914}" type="parTrans" cxnId="{2F232BFE-7E90-4E03-8C11-02A0A42250E1}">
      <dgm:prSet/>
      <dgm:spPr/>
      <dgm:t>
        <a:bodyPr/>
        <a:lstStyle/>
        <a:p>
          <a:endParaRPr lang="es-CO"/>
        </a:p>
      </dgm:t>
    </dgm:pt>
    <dgm:pt modelId="{BD9A9092-509C-4243-A4DB-7EE195285231}" type="sibTrans" cxnId="{2F232BFE-7E90-4E03-8C11-02A0A42250E1}">
      <dgm:prSet/>
      <dgm:spPr/>
      <dgm:t>
        <a:bodyPr/>
        <a:lstStyle/>
        <a:p>
          <a:endParaRPr lang="es-CO"/>
        </a:p>
      </dgm:t>
    </dgm:pt>
    <dgm:pt modelId="{7BF67F8A-0B18-4300-9438-2E8B83FE5172}">
      <dgm:prSet phldrT="[Texto]" custT="1"/>
      <dgm:spPr>
        <a:solidFill>
          <a:srgbClr val="DDEBCF"/>
        </a:solidFill>
      </dgm:spPr>
      <dgm:t>
        <a:bodyPr/>
        <a:lstStyle/>
        <a:p>
          <a:r>
            <a:rPr lang="es-CO" sz="1600" b="1" dirty="0" smtClean="0">
              <a:latin typeface="Futura std book"/>
            </a:rPr>
            <a:t>Definición de Metas de Carga Contaminante</a:t>
          </a:r>
          <a:endParaRPr lang="es-CO" sz="1600" b="1" dirty="0">
            <a:latin typeface="Futura std book"/>
          </a:endParaRPr>
        </a:p>
      </dgm:t>
    </dgm:pt>
    <dgm:pt modelId="{A4B98A86-BF70-4B26-911A-72514A691353}" type="parTrans" cxnId="{F758336B-3D80-4CC7-A2A0-EA481CE2047E}">
      <dgm:prSet/>
      <dgm:spPr/>
      <dgm:t>
        <a:bodyPr/>
        <a:lstStyle/>
        <a:p>
          <a:endParaRPr lang="es-CO"/>
        </a:p>
      </dgm:t>
    </dgm:pt>
    <dgm:pt modelId="{B130F4BA-E20B-4BB3-BB54-1BDF1339B862}" type="sibTrans" cxnId="{F758336B-3D80-4CC7-A2A0-EA481CE2047E}">
      <dgm:prSet/>
      <dgm:spPr/>
      <dgm:t>
        <a:bodyPr/>
        <a:lstStyle/>
        <a:p>
          <a:endParaRPr lang="es-CO"/>
        </a:p>
      </dgm:t>
    </dgm:pt>
    <dgm:pt modelId="{43D8857E-5FEB-4D9C-B174-303BDB199B96}" type="pres">
      <dgm:prSet presAssocID="{F9FDD4F1-818A-4BFD-9638-9AD18E85305D}" presName="Name0" presStyleCnt="0">
        <dgm:presLayoutVars>
          <dgm:dir/>
          <dgm:animLvl val="lvl"/>
          <dgm:resizeHandles val="exact"/>
        </dgm:presLayoutVars>
      </dgm:prSet>
      <dgm:spPr/>
    </dgm:pt>
    <dgm:pt modelId="{BCA4F63C-90F2-4EDD-83D8-9A9AC113FF9C}" type="pres">
      <dgm:prSet presAssocID="{16235E5D-87B9-473E-BC0A-943967089D05}" presName="parTxOnly" presStyleLbl="node1" presStyleIdx="0" presStyleCnt="4">
        <dgm:presLayoutVars>
          <dgm:chMax val="0"/>
          <dgm:chPref val="0"/>
          <dgm:bulletEnabled val="1"/>
        </dgm:presLayoutVars>
      </dgm:prSet>
      <dgm:spPr/>
      <dgm:t>
        <a:bodyPr/>
        <a:lstStyle/>
        <a:p>
          <a:endParaRPr lang="es-CO"/>
        </a:p>
      </dgm:t>
    </dgm:pt>
    <dgm:pt modelId="{1CE36832-25BD-496A-A90C-FF063671B8C5}" type="pres">
      <dgm:prSet presAssocID="{B6116BD9-8362-4ED3-B82A-EC0F480F8B14}" presName="parTxOnlySpace" presStyleCnt="0"/>
      <dgm:spPr/>
    </dgm:pt>
    <dgm:pt modelId="{B1DF50C8-A803-46D2-A686-AB56B25FF6F4}" type="pres">
      <dgm:prSet presAssocID="{29EE6AA9-174B-4ECD-B910-F43B60617B90}" presName="parTxOnly" presStyleLbl="node1" presStyleIdx="1" presStyleCnt="4">
        <dgm:presLayoutVars>
          <dgm:chMax val="0"/>
          <dgm:chPref val="0"/>
          <dgm:bulletEnabled val="1"/>
        </dgm:presLayoutVars>
      </dgm:prSet>
      <dgm:spPr/>
      <dgm:t>
        <a:bodyPr/>
        <a:lstStyle/>
        <a:p>
          <a:endParaRPr lang="es-CO"/>
        </a:p>
      </dgm:t>
    </dgm:pt>
    <dgm:pt modelId="{C5D2C130-AF48-4738-98E4-643CD7FECA5C}" type="pres">
      <dgm:prSet presAssocID="{D7684094-E8CA-4B5F-A8B8-4BD915A2770A}" presName="parTxOnlySpace" presStyleCnt="0"/>
      <dgm:spPr/>
    </dgm:pt>
    <dgm:pt modelId="{59244CAF-5B07-4206-B8C1-B4FA902A8245}" type="pres">
      <dgm:prSet presAssocID="{81823D6C-0558-4A4F-9E0D-519230931F1A}" presName="parTxOnly" presStyleLbl="node1" presStyleIdx="2" presStyleCnt="4">
        <dgm:presLayoutVars>
          <dgm:chMax val="0"/>
          <dgm:chPref val="0"/>
          <dgm:bulletEnabled val="1"/>
        </dgm:presLayoutVars>
      </dgm:prSet>
      <dgm:spPr/>
      <dgm:t>
        <a:bodyPr/>
        <a:lstStyle/>
        <a:p>
          <a:endParaRPr lang="es-CO"/>
        </a:p>
      </dgm:t>
    </dgm:pt>
    <dgm:pt modelId="{F6FF366C-2952-44E3-8D33-99AC7788F987}" type="pres">
      <dgm:prSet presAssocID="{BD9A9092-509C-4243-A4DB-7EE195285231}" presName="parTxOnlySpace" presStyleCnt="0"/>
      <dgm:spPr/>
    </dgm:pt>
    <dgm:pt modelId="{7DCB5CBF-EF38-40A5-83B0-A86687CC84CF}" type="pres">
      <dgm:prSet presAssocID="{7BF67F8A-0B18-4300-9438-2E8B83FE5172}" presName="parTxOnly" presStyleLbl="node1" presStyleIdx="3" presStyleCnt="4">
        <dgm:presLayoutVars>
          <dgm:chMax val="0"/>
          <dgm:chPref val="0"/>
          <dgm:bulletEnabled val="1"/>
        </dgm:presLayoutVars>
      </dgm:prSet>
      <dgm:spPr/>
      <dgm:t>
        <a:bodyPr/>
        <a:lstStyle/>
        <a:p>
          <a:endParaRPr lang="es-CO"/>
        </a:p>
      </dgm:t>
    </dgm:pt>
  </dgm:ptLst>
  <dgm:cxnLst>
    <dgm:cxn modelId="{F758336B-3D80-4CC7-A2A0-EA481CE2047E}" srcId="{F9FDD4F1-818A-4BFD-9638-9AD18E85305D}" destId="{7BF67F8A-0B18-4300-9438-2E8B83FE5172}" srcOrd="3" destOrd="0" parTransId="{A4B98A86-BF70-4B26-911A-72514A691353}" sibTransId="{B130F4BA-E20B-4BB3-BB54-1BDF1339B862}"/>
    <dgm:cxn modelId="{C8F59B51-930D-4969-ABDE-E46EBE516063}" srcId="{F9FDD4F1-818A-4BFD-9638-9AD18E85305D}" destId="{29EE6AA9-174B-4ECD-B910-F43B60617B90}" srcOrd="1" destOrd="0" parTransId="{968B0E2D-4E83-4400-A227-0F26FFE8203A}" sibTransId="{D7684094-E8CA-4B5F-A8B8-4BD915A2770A}"/>
    <dgm:cxn modelId="{52AE99EA-2E67-421F-A917-61A3B8607AD6}" type="presOf" srcId="{81823D6C-0558-4A4F-9E0D-519230931F1A}" destId="{59244CAF-5B07-4206-B8C1-B4FA902A8245}" srcOrd="0" destOrd="0" presId="urn:microsoft.com/office/officeart/2005/8/layout/chevron1"/>
    <dgm:cxn modelId="{76F6E922-27E8-446E-9572-F6543F09FE0B}" type="presOf" srcId="{7BF67F8A-0B18-4300-9438-2E8B83FE5172}" destId="{7DCB5CBF-EF38-40A5-83B0-A86687CC84CF}" srcOrd="0" destOrd="0" presId="urn:microsoft.com/office/officeart/2005/8/layout/chevron1"/>
    <dgm:cxn modelId="{7400C64D-B565-4CAC-816E-E497CB46FB11}" type="presOf" srcId="{16235E5D-87B9-473E-BC0A-943967089D05}" destId="{BCA4F63C-90F2-4EDD-83D8-9A9AC113FF9C}" srcOrd="0" destOrd="0" presId="urn:microsoft.com/office/officeart/2005/8/layout/chevron1"/>
    <dgm:cxn modelId="{3AA441F4-14E1-4DE7-B971-9FFB6E5AED89}" type="presOf" srcId="{29EE6AA9-174B-4ECD-B910-F43B60617B90}" destId="{B1DF50C8-A803-46D2-A686-AB56B25FF6F4}" srcOrd="0" destOrd="0" presId="urn:microsoft.com/office/officeart/2005/8/layout/chevron1"/>
    <dgm:cxn modelId="{D3FCF67F-2761-4A4D-B15F-F57EA81DB9E0}" type="presOf" srcId="{F9FDD4F1-818A-4BFD-9638-9AD18E85305D}" destId="{43D8857E-5FEB-4D9C-B174-303BDB199B96}" srcOrd="0" destOrd="0" presId="urn:microsoft.com/office/officeart/2005/8/layout/chevron1"/>
    <dgm:cxn modelId="{2DC19661-C06F-4B89-B772-79ED0276B622}" srcId="{F9FDD4F1-818A-4BFD-9638-9AD18E85305D}" destId="{16235E5D-87B9-473E-BC0A-943967089D05}" srcOrd="0" destOrd="0" parTransId="{79AADE8E-F864-42CE-BE11-191D7DCD50FB}" sibTransId="{B6116BD9-8362-4ED3-B82A-EC0F480F8B14}"/>
    <dgm:cxn modelId="{2F232BFE-7E90-4E03-8C11-02A0A42250E1}" srcId="{F9FDD4F1-818A-4BFD-9638-9AD18E85305D}" destId="{81823D6C-0558-4A4F-9E0D-519230931F1A}" srcOrd="2" destOrd="0" parTransId="{819E5458-9031-4FA8-83CF-5A1FDFD3C914}" sibTransId="{BD9A9092-509C-4243-A4DB-7EE195285231}"/>
    <dgm:cxn modelId="{817C188B-90EB-459F-B306-AD0E813B5D2D}" type="presParOf" srcId="{43D8857E-5FEB-4D9C-B174-303BDB199B96}" destId="{BCA4F63C-90F2-4EDD-83D8-9A9AC113FF9C}" srcOrd="0" destOrd="0" presId="urn:microsoft.com/office/officeart/2005/8/layout/chevron1"/>
    <dgm:cxn modelId="{C21E0C41-159D-49A9-9BC7-94CA2ECF0FD6}" type="presParOf" srcId="{43D8857E-5FEB-4D9C-B174-303BDB199B96}" destId="{1CE36832-25BD-496A-A90C-FF063671B8C5}" srcOrd="1" destOrd="0" presId="urn:microsoft.com/office/officeart/2005/8/layout/chevron1"/>
    <dgm:cxn modelId="{86929949-EE75-4DA2-9C9E-E6466397D08F}" type="presParOf" srcId="{43D8857E-5FEB-4D9C-B174-303BDB199B96}" destId="{B1DF50C8-A803-46D2-A686-AB56B25FF6F4}" srcOrd="2" destOrd="0" presId="urn:microsoft.com/office/officeart/2005/8/layout/chevron1"/>
    <dgm:cxn modelId="{71F1540C-8F07-4321-84C8-9096207AD1B3}" type="presParOf" srcId="{43D8857E-5FEB-4D9C-B174-303BDB199B96}" destId="{C5D2C130-AF48-4738-98E4-643CD7FECA5C}" srcOrd="3" destOrd="0" presId="urn:microsoft.com/office/officeart/2005/8/layout/chevron1"/>
    <dgm:cxn modelId="{D858090C-E9F0-4011-BCCE-7CAE7DAB6EC4}" type="presParOf" srcId="{43D8857E-5FEB-4D9C-B174-303BDB199B96}" destId="{59244CAF-5B07-4206-B8C1-B4FA902A8245}" srcOrd="4" destOrd="0" presId="urn:microsoft.com/office/officeart/2005/8/layout/chevron1"/>
    <dgm:cxn modelId="{884D580D-BDAA-4487-9C48-B9BE8A98B071}" type="presParOf" srcId="{43D8857E-5FEB-4D9C-B174-303BDB199B96}" destId="{F6FF366C-2952-44E3-8D33-99AC7788F987}" srcOrd="5" destOrd="0" presId="urn:microsoft.com/office/officeart/2005/8/layout/chevron1"/>
    <dgm:cxn modelId="{2052C014-C95E-4FC5-8C28-D4E49A106153}" type="presParOf" srcId="{43D8857E-5FEB-4D9C-B174-303BDB199B96}" destId="{7DCB5CBF-EF38-40A5-83B0-A86687CC84CF}"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9FDD4F1-818A-4BFD-9638-9AD18E85305D}" type="doc">
      <dgm:prSet loTypeId="urn:microsoft.com/office/officeart/2005/8/layout/chevron1" loCatId="process" qsTypeId="urn:microsoft.com/office/officeart/2005/8/quickstyle/simple1" qsCatId="simple" csTypeId="urn:microsoft.com/office/officeart/2005/8/colors/accent1_2" csCatId="accent1" phldr="1"/>
      <dgm:spPr/>
    </dgm:pt>
    <dgm:pt modelId="{16235E5D-87B9-473E-BC0A-943967089D05}">
      <dgm:prSet phldrT="[Texto]" custT="1"/>
      <dgm:spPr>
        <a:solidFill>
          <a:srgbClr val="DDEBCF"/>
        </a:solidFill>
      </dgm:spPr>
      <dgm:t>
        <a:bodyPr/>
        <a:lstStyle/>
        <a:p>
          <a:r>
            <a:rPr lang="es-CO" sz="1600" b="1" dirty="0" smtClean="0">
              <a:latin typeface="Futura std book"/>
            </a:rPr>
            <a:t>1. Proceso de Consulta</a:t>
          </a:r>
          <a:endParaRPr lang="es-CO" sz="1600" b="1" dirty="0">
            <a:latin typeface="Futura std book"/>
          </a:endParaRPr>
        </a:p>
      </dgm:t>
    </dgm:pt>
    <dgm:pt modelId="{79AADE8E-F864-42CE-BE11-191D7DCD50FB}" type="parTrans" cxnId="{2DC19661-C06F-4B89-B772-79ED0276B622}">
      <dgm:prSet/>
      <dgm:spPr/>
      <dgm:t>
        <a:bodyPr/>
        <a:lstStyle/>
        <a:p>
          <a:endParaRPr lang="es-CO"/>
        </a:p>
      </dgm:t>
    </dgm:pt>
    <dgm:pt modelId="{B6116BD9-8362-4ED3-B82A-EC0F480F8B14}" type="sibTrans" cxnId="{2DC19661-C06F-4B89-B772-79ED0276B622}">
      <dgm:prSet/>
      <dgm:spPr/>
      <dgm:t>
        <a:bodyPr/>
        <a:lstStyle/>
        <a:p>
          <a:endParaRPr lang="es-CO"/>
        </a:p>
      </dgm:t>
    </dgm:pt>
    <dgm:pt modelId="{29EE6AA9-174B-4ECD-B910-F43B60617B90}">
      <dgm:prSet phldrT="[Texto]" custT="1"/>
      <dgm:spPr>
        <a:solidFill>
          <a:srgbClr val="DDEBCF"/>
        </a:solidFill>
      </dgm:spPr>
      <dgm:t>
        <a:bodyPr/>
        <a:lstStyle/>
        <a:p>
          <a:r>
            <a:rPr lang="es-CO" sz="1600" b="1" dirty="0" smtClean="0">
              <a:latin typeface="Futura std book"/>
            </a:rPr>
            <a:t>Propuesta de Meta Global </a:t>
          </a:r>
          <a:endParaRPr lang="es-CO" sz="1600" b="1" dirty="0">
            <a:latin typeface="Futura std book"/>
          </a:endParaRPr>
        </a:p>
      </dgm:t>
    </dgm:pt>
    <dgm:pt modelId="{968B0E2D-4E83-4400-A227-0F26FFE8203A}" type="parTrans" cxnId="{C8F59B51-930D-4969-ABDE-E46EBE516063}">
      <dgm:prSet/>
      <dgm:spPr/>
      <dgm:t>
        <a:bodyPr/>
        <a:lstStyle/>
        <a:p>
          <a:endParaRPr lang="es-CO"/>
        </a:p>
      </dgm:t>
    </dgm:pt>
    <dgm:pt modelId="{D7684094-E8CA-4B5F-A8B8-4BD915A2770A}" type="sibTrans" cxnId="{C8F59B51-930D-4969-ABDE-E46EBE516063}">
      <dgm:prSet/>
      <dgm:spPr/>
      <dgm:t>
        <a:bodyPr/>
        <a:lstStyle/>
        <a:p>
          <a:endParaRPr lang="es-CO"/>
        </a:p>
      </dgm:t>
    </dgm:pt>
    <dgm:pt modelId="{81823D6C-0558-4A4F-9E0D-519230931F1A}">
      <dgm:prSet phldrT="[Texto]" custT="1"/>
      <dgm:spPr>
        <a:solidFill>
          <a:srgbClr val="DDEBCF"/>
        </a:solidFill>
      </dgm:spPr>
      <dgm:t>
        <a:bodyPr/>
        <a:lstStyle/>
        <a:p>
          <a:r>
            <a:rPr lang="es-CO" sz="1600" b="1" dirty="0" smtClean="0">
              <a:latin typeface="Futura std book"/>
            </a:rPr>
            <a:t>Propuesta de Meta Definitiva</a:t>
          </a:r>
          <a:endParaRPr lang="es-CO" sz="1600" b="1" dirty="0">
            <a:latin typeface="Futura std book"/>
          </a:endParaRPr>
        </a:p>
      </dgm:t>
    </dgm:pt>
    <dgm:pt modelId="{819E5458-9031-4FA8-83CF-5A1FDFD3C914}" type="parTrans" cxnId="{2F232BFE-7E90-4E03-8C11-02A0A42250E1}">
      <dgm:prSet/>
      <dgm:spPr/>
      <dgm:t>
        <a:bodyPr/>
        <a:lstStyle/>
        <a:p>
          <a:endParaRPr lang="es-CO"/>
        </a:p>
      </dgm:t>
    </dgm:pt>
    <dgm:pt modelId="{BD9A9092-509C-4243-A4DB-7EE195285231}" type="sibTrans" cxnId="{2F232BFE-7E90-4E03-8C11-02A0A42250E1}">
      <dgm:prSet/>
      <dgm:spPr/>
      <dgm:t>
        <a:bodyPr/>
        <a:lstStyle/>
        <a:p>
          <a:endParaRPr lang="es-CO"/>
        </a:p>
      </dgm:t>
    </dgm:pt>
    <dgm:pt modelId="{7BF67F8A-0B18-4300-9438-2E8B83FE5172}">
      <dgm:prSet phldrT="[Texto]" custT="1"/>
      <dgm:spPr>
        <a:gradFill rotWithShape="0">
          <a:gsLst>
            <a:gs pos="0">
              <a:srgbClr val="DDEBCF"/>
            </a:gs>
            <a:gs pos="50000">
              <a:srgbClr val="9CB86E"/>
            </a:gs>
            <a:gs pos="100000">
              <a:srgbClr val="156B13"/>
            </a:gs>
          </a:gsLst>
          <a:lin ang="16200000" scaled="0"/>
        </a:gradFill>
      </dgm:spPr>
      <dgm:t>
        <a:bodyPr/>
        <a:lstStyle/>
        <a:p>
          <a:r>
            <a:rPr lang="es-CO" sz="1600" b="1" dirty="0" smtClean="0">
              <a:latin typeface="Futura std book"/>
            </a:rPr>
            <a:t>Definición de Metas de Carga Contaminante</a:t>
          </a:r>
          <a:endParaRPr lang="es-CO" sz="1600" b="1" dirty="0">
            <a:latin typeface="Futura std book"/>
          </a:endParaRPr>
        </a:p>
      </dgm:t>
    </dgm:pt>
    <dgm:pt modelId="{A4B98A86-BF70-4B26-911A-72514A691353}" type="parTrans" cxnId="{F758336B-3D80-4CC7-A2A0-EA481CE2047E}">
      <dgm:prSet/>
      <dgm:spPr/>
      <dgm:t>
        <a:bodyPr/>
        <a:lstStyle/>
        <a:p>
          <a:endParaRPr lang="es-CO"/>
        </a:p>
      </dgm:t>
    </dgm:pt>
    <dgm:pt modelId="{B130F4BA-E20B-4BB3-BB54-1BDF1339B862}" type="sibTrans" cxnId="{F758336B-3D80-4CC7-A2A0-EA481CE2047E}">
      <dgm:prSet/>
      <dgm:spPr/>
      <dgm:t>
        <a:bodyPr/>
        <a:lstStyle/>
        <a:p>
          <a:endParaRPr lang="es-CO"/>
        </a:p>
      </dgm:t>
    </dgm:pt>
    <dgm:pt modelId="{43D8857E-5FEB-4D9C-B174-303BDB199B96}" type="pres">
      <dgm:prSet presAssocID="{F9FDD4F1-818A-4BFD-9638-9AD18E85305D}" presName="Name0" presStyleCnt="0">
        <dgm:presLayoutVars>
          <dgm:dir/>
          <dgm:animLvl val="lvl"/>
          <dgm:resizeHandles val="exact"/>
        </dgm:presLayoutVars>
      </dgm:prSet>
      <dgm:spPr/>
    </dgm:pt>
    <dgm:pt modelId="{BCA4F63C-90F2-4EDD-83D8-9A9AC113FF9C}" type="pres">
      <dgm:prSet presAssocID="{16235E5D-87B9-473E-BC0A-943967089D05}" presName="parTxOnly" presStyleLbl="node1" presStyleIdx="0" presStyleCnt="4">
        <dgm:presLayoutVars>
          <dgm:chMax val="0"/>
          <dgm:chPref val="0"/>
          <dgm:bulletEnabled val="1"/>
        </dgm:presLayoutVars>
      </dgm:prSet>
      <dgm:spPr/>
      <dgm:t>
        <a:bodyPr/>
        <a:lstStyle/>
        <a:p>
          <a:endParaRPr lang="es-CO"/>
        </a:p>
      </dgm:t>
    </dgm:pt>
    <dgm:pt modelId="{1CE36832-25BD-496A-A90C-FF063671B8C5}" type="pres">
      <dgm:prSet presAssocID="{B6116BD9-8362-4ED3-B82A-EC0F480F8B14}" presName="parTxOnlySpace" presStyleCnt="0"/>
      <dgm:spPr/>
    </dgm:pt>
    <dgm:pt modelId="{B1DF50C8-A803-46D2-A686-AB56B25FF6F4}" type="pres">
      <dgm:prSet presAssocID="{29EE6AA9-174B-4ECD-B910-F43B60617B90}" presName="parTxOnly" presStyleLbl="node1" presStyleIdx="1" presStyleCnt="4">
        <dgm:presLayoutVars>
          <dgm:chMax val="0"/>
          <dgm:chPref val="0"/>
          <dgm:bulletEnabled val="1"/>
        </dgm:presLayoutVars>
      </dgm:prSet>
      <dgm:spPr/>
      <dgm:t>
        <a:bodyPr/>
        <a:lstStyle/>
        <a:p>
          <a:endParaRPr lang="es-CO"/>
        </a:p>
      </dgm:t>
    </dgm:pt>
    <dgm:pt modelId="{C5D2C130-AF48-4738-98E4-643CD7FECA5C}" type="pres">
      <dgm:prSet presAssocID="{D7684094-E8CA-4B5F-A8B8-4BD915A2770A}" presName="parTxOnlySpace" presStyleCnt="0"/>
      <dgm:spPr/>
    </dgm:pt>
    <dgm:pt modelId="{59244CAF-5B07-4206-B8C1-B4FA902A8245}" type="pres">
      <dgm:prSet presAssocID="{81823D6C-0558-4A4F-9E0D-519230931F1A}" presName="parTxOnly" presStyleLbl="node1" presStyleIdx="2" presStyleCnt="4">
        <dgm:presLayoutVars>
          <dgm:chMax val="0"/>
          <dgm:chPref val="0"/>
          <dgm:bulletEnabled val="1"/>
        </dgm:presLayoutVars>
      </dgm:prSet>
      <dgm:spPr/>
      <dgm:t>
        <a:bodyPr/>
        <a:lstStyle/>
        <a:p>
          <a:endParaRPr lang="es-CO"/>
        </a:p>
      </dgm:t>
    </dgm:pt>
    <dgm:pt modelId="{F6FF366C-2952-44E3-8D33-99AC7788F987}" type="pres">
      <dgm:prSet presAssocID="{BD9A9092-509C-4243-A4DB-7EE195285231}" presName="parTxOnlySpace" presStyleCnt="0"/>
      <dgm:spPr/>
    </dgm:pt>
    <dgm:pt modelId="{7DCB5CBF-EF38-40A5-83B0-A86687CC84CF}" type="pres">
      <dgm:prSet presAssocID="{7BF67F8A-0B18-4300-9438-2E8B83FE5172}" presName="parTxOnly" presStyleLbl="node1" presStyleIdx="3" presStyleCnt="4">
        <dgm:presLayoutVars>
          <dgm:chMax val="0"/>
          <dgm:chPref val="0"/>
          <dgm:bulletEnabled val="1"/>
        </dgm:presLayoutVars>
      </dgm:prSet>
      <dgm:spPr/>
      <dgm:t>
        <a:bodyPr/>
        <a:lstStyle/>
        <a:p>
          <a:endParaRPr lang="es-CO"/>
        </a:p>
      </dgm:t>
    </dgm:pt>
  </dgm:ptLst>
  <dgm:cxnLst>
    <dgm:cxn modelId="{EB5FFFCE-46A7-4BC1-ADBA-01813C5C7B9F}" type="presOf" srcId="{7BF67F8A-0B18-4300-9438-2E8B83FE5172}" destId="{7DCB5CBF-EF38-40A5-83B0-A86687CC84CF}" srcOrd="0" destOrd="0" presId="urn:microsoft.com/office/officeart/2005/8/layout/chevron1"/>
    <dgm:cxn modelId="{1EA5EDE6-9DEB-4A4E-B439-D9C8F3EF0D55}" type="presOf" srcId="{16235E5D-87B9-473E-BC0A-943967089D05}" destId="{BCA4F63C-90F2-4EDD-83D8-9A9AC113FF9C}" srcOrd="0" destOrd="0" presId="urn:microsoft.com/office/officeart/2005/8/layout/chevron1"/>
    <dgm:cxn modelId="{9D7CE4BD-78E3-42C4-A0AE-CCDD72251799}" type="presOf" srcId="{29EE6AA9-174B-4ECD-B910-F43B60617B90}" destId="{B1DF50C8-A803-46D2-A686-AB56B25FF6F4}" srcOrd="0" destOrd="0" presId="urn:microsoft.com/office/officeart/2005/8/layout/chevron1"/>
    <dgm:cxn modelId="{C8F59B51-930D-4969-ABDE-E46EBE516063}" srcId="{F9FDD4F1-818A-4BFD-9638-9AD18E85305D}" destId="{29EE6AA9-174B-4ECD-B910-F43B60617B90}" srcOrd="1" destOrd="0" parTransId="{968B0E2D-4E83-4400-A227-0F26FFE8203A}" sibTransId="{D7684094-E8CA-4B5F-A8B8-4BD915A2770A}"/>
    <dgm:cxn modelId="{236E6F22-CDB1-46AF-BB81-C2EF63EAC8D9}" type="presOf" srcId="{81823D6C-0558-4A4F-9E0D-519230931F1A}" destId="{59244CAF-5B07-4206-B8C1-B4FA902A8245}" srcOrd="0" destOrd="0" presId="urn:microsoft.com/office/officeart/2005/8/layout/chevron1"/>
    <dgm:cxn modelId="{F758336B-3D80-4CC7-A2A0-EA481CE2047E}" srcId="{F9FDD4F1-818A-4BFD-9638-9AD18E85305D}" destId="{7BF67F8A-0B18-4300-9438-2E8B83FE5172}" srcOrd="3" destOrd="0" parTransId="{A4B98A86-BF70-4B26-911A-72514A691353}" sibTransId="{B130F4BA-E20B-4BB3-BB54-1BDF1339B862}"/>
    <dgm:cxn modelId="{2F232BFE-7E90-4E03-8C11-02A0A42250E1}" srcId="{F9FDD4F1-818A-4BFD-9638-9AD18E85305D}" destId="{81823D6C-0558-4A4F-9E0D-519230931F1A}" srcOrd="2" destOrd="0" parTransId="{819E5458-9031-4FA8-83CF-5A1FDFD3C914}" sibTransId="{BD9A9092-509C-4243-A4DB-7EE195285231}"/>
    <dgm:cxn modelId="{6FFBF08F-6959-42A1-A4E3-C1FE2E3F7C32}" type="presOf" srcId="{F9FDD4F1-818A-4BFD-9638-9AD18E85305D}" destId="{43D8857E-5FEB-4D9C-B174-303BDB199B96}" srcOrd="0" destOrd="0" presId="urn:microsoft.com/office/officeart/2005/8/layout/chevron1"/>
    <dgm:cxn modelId="{2DC19661-C06F-4B89-B772-79ED0276B622}" srcId="{F9FDD4F1-818A-4BFD-9638-9AD18E85305D}" destId="{16235E5D-87B9-473E-BC0A-943967089D05}" srcOrd="0" destOrd="0" parTransId="{79AADE8E-F864-42CE-BE11-191D7DCD50FB}" sibTransId="{B6116BD9-8362-4ED3-B82A-EC0F480F8B14}"/>
    <dgm:cxn modelId="{1DB83002-6210-4A32-8CA9-F42CA5A0F7C1}" type="presParOf" srcId="{43D8857E-5FEB-4D9C-B174-303BDB199B96}" destId="{BCA4F63C-90F2-4EDD-83D8-9A9AC113FF9C}" srcOrd="0" destOrd="0" presId="urn:microsoft.com/office/officeart/2005/8/layout/chevron1"/>
    <dgm:cxn modelId="{2927FDAE-C788-4540-BA04-3291887D5484}" type="presParOf" srcId="{43D8857E-5FEB-4D9C-B174-303BDB199B96}" destId="{1CE36832-25BD-496A-A90C-FF063671B8C5}" srcOrd="1" destOrd="0" presId="urn:microsoft.com/office/officeart/2005/8/layout/chevron1"/>
    <dgm:cxn modelId="{13BF9937-62CE-46E2-9DDD-E37EF3DAADC5}" type="presParOf" srcId="{43D8857E-5FEB-4D9C-B174-303BDB199B96}" destId="{B1DF50C8-A803-46D2-A686-AB56B25FF6F4}" srcOrd="2" destOrd="0" presId="urn:microsoft.com/office/officeart/2005/8/layout/chevron1"/>
    <dgm:cxn modelId="{4D1EE1A2-4091-4FC8-84B1-5BD8900BF300}" type="presParOf" srcId="{43D8857E-5FEB-4D9C-B174-303BDB199B96}" destId="{C5D2C130-AF48-4738-98E4-643CD7FECA5C}" srcOrd="3" destOrd="0" presId="urn:microsoft.com/office/officeart/2005/8/layout/chevron1"/>
    <dgm:cxn modelId="{C033D8A1-7BF2-4527-8B5D-C834BDDAEBD5}" type="presParOf" srcId="{43D8857E-5FEB-4D9C-B174-303BDB199B96}" destId="{59244CAF-5B07-4206-B8C1-B4FA902A8245}" srcOrd="4" destOrd="0" presId="urn:microsoft.com/office/officeart/2005/8/layout/chevron1"/>
    <dgm:cxn modelId="{03F6A89D-81A0-4706-A5D1-406DEE50F602}" type="presParOf" srcId="{43D8857E-5FEB-4D9C-B174-303BDB199B96}" destId="{F6FF366C-2952-44E3-8D33-99AC7788F987}" srcOrd="5" destOrd="0" presId="urn:microsoft.com/office/officeart/2005/8/layout/chevron1"/>
    <dgm:cxn modelId="{3B676E24-0D2C-4E9B-90E2-995FC8A1E939}" type="presParOf" srcId="{43D8857E-5FEB-4D9C-B174-303BDB199B96}" destId="{7DCB5CBF-EF38-40A5-83B0-A86687CC84CF}"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9FDD4F1-818A-4BFD-9638-9AD18E85305D}" type="doc">
      <dgm:prSet loTypeId="urn:microsoft.com/office/officeart/2005/8/layout/chevron1" loCatId="process" qsTypeId="urn:microsoft.com/office/officeart/2005/8/quickstyle/simple1" qsCatId="simple" csTypeId="urn:microsoft.com/office/officeart/2005/8/colors/accent1_2" csCatId="accent1" phldr="1"/>
      <dgm:spPr/>
    </dgm:pt>
    <dgm:pt modelId="{16235E5D-87B9-473E-BC0A-943967089D05}">
      <dgm:prSet phldrT="[Texto]" custT="1"/>
      <dgm:spPr>
        <a:solidFill>
          <a:srgbClr val="DDEBCF"/>
        </a:solidFill>
      </dgm:spPr>
      <dgm:t>
        <a:bodyPr/>
        <a:lstStyle/>
        <a:p>
          <a:r>
            <a:rPr lang="es-CO" sz="1600" b="1" dirty="0" smtClean="0">
              <a:latin typeface="Futura std book"/>
            </a:rPr>
            <a:t>1. Proceso de Consulta</a:t>
          </a:r>
          <a:endParaRPr lang="es-CO" sz="1600" b="1" dirty="0">
            <a:latin typeface="Futura std book"/>
          </a:endParaRPr>
        </a:p>
      </dgm:t>
    </dgm:pt>
    <dgm:pt modelId="{79AADE8E-F864-42CE-BE11-191D7DCD50FB}" type="parTrans" cxnId="{2DC19661-C06F-4B89-B772-79ED0276B622}">
      <dgm:prSet/>
      <dgm:spPr/>
      <dgm:t>
        <a:bodyPr/>
        <a:lstStyle/>
        <a:p>
          <a:endParaRPr lang="es-CO"/>
        </a:p>
      </dgm:t>
    </dgm:pt>
    <dgm:pt modelId="{B6116BD9-8362-4ED3-B82A-EC0F480F8B14}" type="sibTrans" cxnId="{2DC19661-C06F-4B89-B772-79ED0276B622}">
      <dgm:prSet/>
      <dgm:spPr/>
      <dgm:t>
        <a:bodyPr/>
        <a:lstStyle/>
        <a:p>
          <a:endParaRPr lang="es-CO"/>
        </a:p>
      </dgm:t>
    </dgm:pt>
    <dgm:pt modelId="{29EE6AA9-174B-4ECD-B910-F43B60617B90}">
      <dgm:prSet phldrT="[Texto]" custT="1"/>
      <dgm:spPr>
        <a:solidFill>
          <a:srgbClr val="DDEBCF"/>
        </a:solidFill>
      </dgm:spPr>
      <dgm:t>
        <a:bodyPr/>
        <a:lstStyle/>
        <a:p>
          <a:r>
            <a:rPr lang="es-CO" sz="1600" b="1" dirty="0" smtClean="0">
              <a:latin typeface="Futura std book"/>
            </a:rPr>
            <a:t>Propuesta de Meta Global </a:t>
          </a:r>
          <a:endParaRPr lang="es-CO" sz="1600" b="1" dirty="0">
            <a:latin typeface="Futura std book"/>
          </a:endParaRPr>
        </a:p>
      </dgm:t>
    </dgm:pt>
    <dgm:pt modelId="{968B0E2D-4E83-4400-A227-0F26FFE8203A}" type="parTrans" cxnId="{C8F59B51-930D-4969-ABDE-E46EBE516063}">
      <dgm:prSet/>
      <dgm:spPr/>
      <dgm:t>
        <a:bodyPr/>
        <a:lstStyle/>
        <a:p>
          <a:endParaRPr lang="es-CO"/>
        </a:p>
      </dgm:t>
    </dgm:pt>
    <dgm:pt modelId="{D7684094-E8CA-4B5F-A8B8-4BD915A2770A}" type="sibTrans" cxnId="{C8F59B51-930D-4969-ABDE-E46EBE516063}">
      <dgm:prSet/>
      <dgm:spPr/>
      <dgm:t>
        <a:bodyPr/>
        <a:lstStyle/>
        <a:p>
          <a:endParaRPr lang="es-CO"/>
        </a:p>
      </dgm:t>
    </dgm:pt>
    <dgm:pt modelId="{81823D6C-0558-4A4F-9E0D-519230931F1A}">
      <dgm:prSet phldrT="[Texto]" custT="1"/>
      <dgm:spPr>
        <a:solidFill>
          <a:srgbClr val="DDEBCF"/>
        </a:solidFill>
      </dgm:spPr>
      <dgm:t>
        <a:bodyPr/>
        <a:lstStyle/>
        <a:p>
          <a:r>
            <a:rPr lang="es-CO" sz="1600" b="1" dirty="0" smtClean="0">
              <a:latin typeface="Futura std book"/>
            </a:rPr>
            <a:t>Propuesta de Meta Definitiva</a:t>
          </a:r>
          <a:endParaRPr lang="es-CO" sz="1600" b="1" dirty="0">
            <a:latin typeface="Futura std book"/>
          </a:endParaRPr>
        </a:p>
      </dgm:t>
    </dgm:pt>
    <dgm:pt modelId="{819E5458-9031-4FA8-83CF-5A1FDFD3C914}" type="parTrans" cxnId="{2F232BFE-7E90-4E03-8C11-02A0A42250E1}">
      <dgm:prSet/>
      <dgm:spPr/>
      <dgm:t>
        <a:bodyPr/>
        <a:lstStyle/>
        <a:p>
          <a:endParaRPr lang="es-CO"/>
        </a:p>
      </dgm:t>
    </dgm:pt>
    <dgm:pt modelId="{BD9A9092-509C-4243-A4DB-7EE195285231}" type="sibTrans" cxnId="{2F232BFE-7E90-4E03-8C11-02A0A42250E1}">
      <dgm:prSet/>
      <dgm:spPr/>
      <dgm:t>
        <a:bodyPr/>
        <a:lstStyle/>
        <a:p>
          <a:endParaRPr lang="es-CO"/>
        </a:p>
      </dgm:t>
    </dgm:pt>
    <dgm:pt modelId="{7BF67F8A-0B18-4300-9438-2E8B83FE5172}">
      <dgm:prSet phldrT="[Texto]" custT="1"/>
      <dgm:spPr>
        <a:gradFill rotWithShape="0">
          <a:gsLst>
            <a:gs pos="0">
              <a:srgbClr val="DDEBCF"/>
            </a:gs>
            <a:gs pos="50000">
              <a:srgbClr val="9CB86E"/>
            </a:gs>
            <a:gs pos="100000">
              <a:srgbClr val="156B13"/>
            </a:gs>
          </a:gsLst>
          <a:lin ang="16200000" scaled="0"/>
        </a:gradFill>
      </dgm:spPr>
      <dgm:t>
        <a:bodyPr/>
        <a:lstStyle/>
        <a:p>
          <a:r>
            <a:rPr lang="es-CO" sz="1600" b="1" dirty="0" smtClean="0">
              <a:latin typeface="Futura std book"/>
            </a:rPr>
            <a:t>Definición de Metas de Carga Contaminante</a:t>
          </a:r>
          <a:endParaRPr lang="es-CO" sz="1600" b="1" dirty="0">
            <a:latin typeface="Futura std book"/>
          </a:endParaRPr>
        </a:p>
      </dgm:t>
    </dgm:pt>
    <dgm:pt modelId="{A4B98A86-BF70-4B26-911A-72514A691353}" type="parTrans" cxnId="{F758336B-3D80-4CC7-A2A0-EA481CE2047E}">
      <dgm:prSet/>
      <dgm:spPr/>
      <dgm:t>
        <a:bodyPr/>
        <a:lstStyle/>
        <a:p>
          <a:endParaRPr lang="es-CO"/>
        </a:p>
      </dgm:t>
    </dgm:pt>
    <dgm:pt modelId="{B130F4BA-E20B-4BB3-BB54-1BDF1339B862}" type="sibTrans" cxnId="{F758336B-3D80-4CC7-A2A0-EA481CE2047E}">
      <dgm:prSet/>
      <dgm:spPr/>
      <dgm:t>
        <a:bodyPr/>
        <a:lstStyle/>
        <a:p>
          <a:endParaRPr lang="es-CO"/>
        </a:p>
      </dgm:t>
    </dgm:pt>
    <dgm:pt modelId="{43D8857E-5FEB-4D9C-B174-303BDB199B96}" type="pres">
      <dgm:prSet presAssocID="{F9FDD4F1-818A-4BFD-9638-9AD18E85305D}" presName="Name0" presStyleCnt="0">
        <dgm:presLayoutVars>
          <dgm:dir/>
          <dgm:animLvl val="lvl"/>
          <dgm:resizeHandles val="exact"/>
        </dgm:presLayoutVars>
      </dgm:prSet>
      <dgm:spPr/>
    </dgm:pt>
    <dgm:pt modelId="{BCA4F63C-90F2-4EDD-83D8-9A9AC113FF9C}" type="pres">
      <dgm:prSet presAssocID="{16235E5D-87B9-473E-BC0A-943967089D05}" presName="parTxOnly" presStyleLbl="node1" presStyleIdx="0" presStyleCnt="4">
        <dgm:presLayoutVars>
          <dgm:chMax val="0"/>
          <dgm:chPref val="0"/>
          <dgm:bulletEnabled val="1"/>
        </dgm:presLayoutVars>
      </dgm:prSet>
      <dgm:spPr/>
      <dgm:t>
        <a:bodyPr/>
        <a:lstStyle/>
        <a:p>
          <a:endParaRPr lang="es-CO"/>
        </a:p>
      </dgm:t>
    </dgm:pt>
    <dgm:pt modelId="{1CE36832-25BD-496A-A90C-FF063671B8C5}" type="pres">
      <dgm:prSet presAssocID="{B6116BD9-8362-4ED3-B82A-EC0F480F8B14}" presName="parTxOnlySpace" presStyleCnt="0"/>
      <dgm:spPr/>
    </dgm:pt>
    <dgm:pt modelId="{B1DF50C8-A803-46D2-A686-AB56B25FF6F4}" type="pres">
      <dgm:prSet presAssocID="{29EE6AA9-174B-4ECD-B910-F43B60617B90}" presName="parTxOnly" presStyleLbl="node1" presStyleIdx="1" presStyleCnt="4">
        <dgm:presLayoutVars>
          <dgm:chMax val="0"/>
          <dgm:chPref val="0"/>
          <dgm:bulletEnabled val="1"/>
        </dgm:presLayoutVars>
      </dgm:prSet>
      <dgm:spPr/>
      <dgm:t>
        <a:bodyPr/>
        <a:lstStyle/>
        <a:p>
          <a:endParaRPr lang="es-CO"/>
        </a:p>
      </dgm:t>
    </dgm:pt>
    <dgm:pt modelId="{C5D2C130-AF48-4738-98E4-643CD7FECA5C}" type="pres">
      <dgm:prSet presAssocID="{D7684094-E8CA-4B5F-A8B8-4BD915A2770A}" presName="parTxOnlySpace" presStyleCnt="0"/>
      <dgm:spPr/>
    </dgm:pt>
    <dgm:pt modelId="{59244CAF-5B07-4206-B8C1-B4FA902A8245}" type="pres">
      <dgm:prSet presAssocID="{81823D6C-0558-4A4F-9E0D-519230931F1A}" presName="parTxOnly" presStyleLbl="node1" presStyleIdx="2" presStyleCnt="4">
        <dgm:presLayoutVars>
          <dgm:chMax val="0"/>
          <dgm:chPref val="0"/>
          <dgm:bulletEnabled val="1"/>
        </dgm:presLayoutVars>
      </dgm:prSet>
      <dgm:spPr/>
      <dgm:t>
        <a:bodyPr/>
        <a:lstStyle/>
        <a:p>
          <a:endParaRPr lang="es-CO"/>
        </a:p>
      </dgm:t>
    </dgm:pt>
    <dgm:pt modelId="{F6FF366C-2952-44E3-8D33-99AC7788F987}" type="pres">
      <dgm:prSet presAssocID="{BD9A9092-509C-4243-A4DB-7EE195285231}" presName="parTxOnlySpace" presStyleCnt="0"/>
      <dgm:spPr/>
    </dgm:pt>
    <dgm:pt modelId="{7DCB5CBF-EF38-40A5-83B0-A86687CC84CF}" type="pres">
      <dgm:prSet presAssocID="{7BF67F8A-0B18-4300-9438-2E8B83FE5172}" presName="parTxOnly" presStyleLbl="node1" presStyleIdx="3" presStyleCnt="4">
        <dgm:presLayoutVars>
          <dgm:chMax val="0"/>
          <dgm:chPref val="0"/>
          <dgm:bulletEnabled val="1"/>
        </dgm:presLayoutVars>
      </dgm:prSet>
      <dgm:spPr/>
      <dgm:t>
        <a:bodyPr/>
        <a:lstStyle/>
        <a:p>
          <a:endParaRPr lang="es-CO"/>
        </a:p>
      </dgm:t>
    </dgm:pt>
  </dgm:ptLst>
  <dgm:cxnLst>
    <dgm:cxn modelId="{0BFEF15A-AC74-4A0B-A7FA-51F1C6390A10}" type="presOf" srcId="{29EE6AA9-174B-4ECD-B910-F43B60617B90}" destId="{B1DF50C8-A803-46D2-A686-AB56B25FF6F4}" srcOrd="0" destOrd="0" presId="urn:microsoft.com/office/officeart/2005/8/layout/chevron1"/>
    <dgm:cxn modelId="{F758336B-3D80-4CC7-A2A0-EA481CE2047E}" srcId="{F9FDD4F1-818A-4BFD-9638-9AD18E85305D}" destId="{7BF67F8A-0B18-4300-9438-2E8B83FE5172}" srcOrd="3" destOrd="0" parTransId="{A4B98A86-BF70-4B26-911A-72514A691353}" sibTransId="{B130F4BA-E20B-4BB3-BB54-1BDF1339B862}"/>
    <dgm:cxn modelId="{C8F59B51-930D-4969-ABDE-E46EBE516063}" srcId="{F9FDD4F1-818A-4BFD-9638-9AD18E85305D}" destId="{29EE6AA9-174B-4ECD-B910-F43B60617B90}" srcOrd="1" destOrd="0" parTransId="{968B0E2D-4E83-4400-A227-0F26FFE8203A}" sibTransId="{D7684094-E8CA-4B5F-A8B8-4BD915A2770A}"/>
    <dgm:cxn modelId="{2D313421-557A-45FD-B6E2-416B3C8BE210}" type="presOf" srcId="{81823D6C-0558-4A4F-9E0D-519230931F1A}" destId="{59244CAF-5B07-4206-B8C1-B4FA902A8245}" srcOrd="0" destOrd="0" presId="urn:microsoft.com/office/officeart/2005/8/layout/chevron1"/>
    <dgm:cxn modelId="{E6E445B6-EA77-4D5A-9A95-F2711ABB99F3}" type="presOf" srcId="{16235E5D-87B9-473E-BC0A-943967089D05}" destId="{BCA4F63C-90F2-4EDD-83D8-9A9AC113FF9C}" srcOrd="0" destOrd="0" presId="urn:microsoft.com/office/officeart/2005/8/layout/chevron1"/>
    <dgm:cxn modelId="{D659C4EB-63C2-4841-AA77-1BB9129B4FF4}" type="presOf" srcId="{7BF67F8A-0B18-4300-9438-2E8B83FE5172}" destId="{7DCB5CBF-EF38-40A5-83B0-A86687CC84CF}" srcOrd="0" destOrd="0" presId="urn:microsoft.com/office/officeart/2005/8/layout/chevron1"/>
    <dgm:cxn modelId="{2DC19661-C06F-4B89-B772-79ED0276B622}" srcId="{F9FDD4F1-818A-4BFD-9638-9AD18E85305D}" destId="{16235E5D-87B9-473E-BC0A-943967089D05}" srcOrd="0" destOrd="0" parTransId="{79AADE8E-F864-42CE-BE11-191D7DCD50FB}" sibTransId="{B6116BD9-8362-4ED3-B82A-EC0F480F8B14}"/>
    <dgm:cxn modelId="{62B463D2-741C-42F2-8330-0F01917CD242}" type="presOf" srcId="{F9FDD4F1-818A-4BFD-9638-9AD18E85305D}" destId="{43D8857E-5FEB-4D9C-B174-303BDB199B96}" srcOrd="0" destOrd="0" presId="urn:microsoft.com/office/officeart/2005/8/layout/chevron1"/>
    <dgm:cxn modelId="{2F232BFE-7E90-4E03-8C11-02A0A42250E1}" srcId="{F9FDD4F1-818A-4BFD-9638-9AD18E85305D}" destId="{81823D6C-0558-4A4F-9E0D-519230931F1A}" srcOrd="2" destOrd="0" parTransId="{819E5458-9031-4FA8-83CF-5A1FDFD3C914}" sibTransId="{BD9A9092-509C-4243-A4DB-7EE195285231}"/>
    <dgm:cxn modelId="{F4EA8190-6F2A-461A-9FB2-00988CE0A4EE}" type="presParOf" srcId="{43D8857E-5FEB-4D9C-B174-303BDB199B96}" destId="{BCA4F63C-90F2-4EDD-83D8-9A9AC113FF9C}" srcOrd="0" destOrd="0" presId="urn:microsoft.com/office/officeart/2005/8/layout/chevron1"/>
    <dgm:cxn modelId="{4CA935A4-39A0-44EE-B493-D6A28652C20E}" type="presParOf" srcId="{43D8857E-5FEB-4D9C-B174-303BDB199B96}" destId="{1CE36832-25BD-496A-A90C-FF063671B8C5}" srcOrd="1" destOrd="0" presId="urn:microsoft.com/office/officeart/2005/8/layout/chevron1"/>
    <dgm:cxn modelId="{71536DEF-CF60-48F1-82F3-238AB67A5B39}" type="presParOf" srcId="{43D8857E-5FEB-4D9C-B174-303BDB199B96}" destId="{B1DF50C8-A803-46D2-A686-AB56B25FF6F4}" srcOrd="2" destOrd="0" presId="urn:microsoft.com/office/officeart/2005/8/layout/chevron1"/>
    <dgm:cxn modelId="{CAED613A-9489-439A-9AA8-545C4993EB67}" type="presParOf" srcId="{43D8857E-5FEB-4D9C-B174-303BDB199B96}" destId="{C5D2C130-AF48-4738-98E4-643CD7FECA5C}" srcOrd="3" destOrd="0" presId="urn:microsoft.com/office/officeart/2005/8/layout/chevron1"/>
    <dgm:cxn modelId="{5B69A0C6-1E22-4596-AD16-085C8139F072}" type="presParOf" srcId="{43D8857E-5FEB-4D9C-B174-303BDB199B96}" destId="{59244CAF-5B07-4206-B8C1-B4FA902A8245}" srcOrd="4" destOrd="0" presId="urn:microsoft.com/office/officeart/2005/8/layout/chevron1"/>
    <dgm:cxn modelId="{AEDCA07D-528B-402E-A6A4-1813E7AC43BE}" type="presParOf" srcId="{43D8857E-5FEB-4D9C-B174-303BDB199B96}" destId="{F6FF366C-2952-44E3-8D33-99AC7788F987}" srcOrd="5" destOrd="0" presId="urn:microsoft.com/office/officeart/2005/8/layout/chevron1"/>
    <dgm:cxn modelId="{775FC262-4B54-4F7A-8A74-4455E3C79DCE}" type="presParOf" srcId="{43D8857E-5FEB-4D9C-B174-303BDB199B96}" destId="{7DCB5CBF-EF38-40A5-83B0-A86687CC84CF}"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1375A2-4DB3-4F7E-9FC0-CA892D5C3E3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E1C8A8A6-4D95-4CF5-9832-9B441909E62E}">
      <dgm:prSet phldrT="[Texto]" custT="1"/>
      <dgm:spPr>
        <a:gradFill rotWithShape="0">
          <a:gsLst>
            <a:gs pos="0">
              <a:srgbClr val="DDEBCF"/>
            </a:gs>
            <a:gs pos="50000">
              <a:srgbClr val="9CB86E"/>
            </a:gs>
            <a:gs pos="100000">
              <a:srgbClr val="156B13"/>
            </a:gs>
          </a:gsLst>
          <a:lin ang="5400000" scaled="0"/>
        </a:gradFill>
      </dgm:spPr>
      <dgm:t>
        <a:bodyPr/>
        <a:lstStyle/>
        <a:p>
          <a:pPr algn="ctr"/>
          <a:r>
            <a:rPr lang="es-CO" sz="1400" dirty="0" smtClean="0">
              <a:latin typeface="Futura std book"/>
            </a:rPr>
            <a:t>Cc  a verter durante el último año del quinquenio</a:t>
          </a:r>
          <a:endParaRPr lang="es-CO" sz="1400" dirty="0">
            <a:latin typeface="Futura std book"/>
          </a:endParaRPr>
        </a:p>
      </dgm:t>
    </dgm:pt>
    <dgm:pt modelId="{C3D23179-3753-40DF-BC9F-66D041D41022}" type="parTrans" cxnId="{E3EE60DE-C1B3-4E41-8A38-061A58BCFF98}">
      <dgm:prSet/>
      <dgm:spPr/>
      <dgm:t>
        <a:bodyPr/>
        <a:lstStyle/>
        <a:p>
          <a:pPr algn="ctr"/>
          <a:endParaRPr lang="es-CO" sz="1100">
            <a:latin typeface="Futura std book"/>
          </a:endParaRPr>
        </a:p>
      </dgm:t>
    </dgm:pt>
    <dgm:pt modelId="{5738B295-6AA3-4250-A576-6710352C604F}" type="sibTrans" cxnId="{E3EE60DE-C1B3-4E41-8A38-061A58BCFF98}">
      <dgm:prSet/>
      <dgm:spPr/>
      <dgm:t>
        <a:bodyPr/>
        <a:lstStyle/>
        <a:p>
          <a:pPr algn="ctr"/>
          <a:endParaRPr lang="es-CO" sz="1100">
            <a:latin typeface="Futura std book"/>
          </a:endParaRPr>
        </a:p>
      </dgm:t>
    </dgm:pt>
    <dgm:pt modelId="{66758856-C415-4C61-814F-D6B52359C609}" type="pres">
      <dgm:prSet presAssocID="{A01375A2-4DB3-4F7E-9FC0-CA892D5C3E38}" presName="linear" presStyleCnt="0">
        <dgm:presLayoutVars>
          <dgm:animLvl val="lvl"/>
          <dgm:resizeHandles val="exact"/>
        </dgm:presLayoutVars>
      </dgm:prSet>
      <dgm:spPr/>
      <dgm:t>
        <a:bodyPr/>
        <a:lstStyle/>
        <a:p>
          <a:endParaRPr lang="es-ES"/>
        </a:p>
      </dgm:t>
    </dgm:pt>
    <dgm:pt modelId="{0F3431FA-7552-409E-AD44-C6824A4AC5D2}" type="pres">
      <dgm:prSet presAssocID="{E1C8A8A6-4D95-4CF5-9832-9B441909E62E}" presName="parentText" presStyleLbl="node1" presStyleIdx="0" presStyleCnt="1" custLinFactNeighborY="-23973">
        <dgm:presLayoutVars>
          <dgm:chMax val="0"/>
          <dgm:bulletEnabled val="1"/>
        </dgm:presLayoutVars>
      </dgm:prSet>
      <dgm:spPr/>
      <dgm:t>
        <a:bodyPr/>
        <a:lstStyle/>
        <a:p>
          <a:endParaRPr lang="es-ES"/>
        </a:p>
      </dgm:t>
    </dgm:pt>
  </dgm:ptLst>
  <dgm:cxnLst>
    <dgm:cxn modelId="{E3EE60DE-C1B3-4E41-8A38-061A58BCFF98}" srcId="{A01375A2-4DB3-4F7E-9FC0-CA892D5C3E38}" destId="{E1C8A8A6-4D95-4CF5-9832-9B441909E62E}" srcOrd="0" destOrd="0" parTransId="{C3D23179-3753-40DF-BC9F-66D041D41022}" sibTransId="{5738B295-6AA3-4250-A576-6710352C604F}"/>
    <dgm:cxn modelId="{4599FD82-1691-4096-A3FD-1783F2E1B140}" type="presOf" srcId="{E1C8A8A6-4D95-4CF5-9832-9B441909E62E}" destId="{0F3431FA-7552-409E-AD44-C6824A4AC5D2}" srcOrd="0" destOrd="0" presId="urn:microsoft.com/office/officeart/2005/8/layout/vList2"/>
    <dgm:cxn modelId="{6B1AE02B-2A3B-479D-975B-7A833B3EA722}" type="presOf" srcId="{A01375A2-4DB3-4F7E-9FC0-CA892D5C3E38}" destId="{66758856-C415-4C61-814F-D6B52359C609}" srcOrd="0" destOrd="0" presId="urn:microsoft.com/office/officeart/2005/8/layout/vList2"/>
    <dgm:cxn modelId="{493B0E52-745A-4038-AA67-BC686B5DC4DA}" type="presParOf" srcId="{66758856-C415-4C61-814F-D6B52359C609}" destId="{0F3431FA-7552-409E-AD44-C6824A4AC5D2}" srcOrd="0" destOrd="0" presId="urn:microsoft.com/office/officeart/2005/8/layout/vList2"/>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1375A2-4DB3-4F7E-9FC0-CA892D5C3E3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E1C8A8A6-4D95-4CF5-9832-9B441909E62E}">
      <dgm:prSet phldrT="[Texto]" custT="1"/>
      <dgm:spPr>
        <a:gradFill rotWithShape="0">
          <a:gsLst>
            <a:gs pos="0">
              <a:srgbClr val="DDEBCF"/>
            </a:gs>
            <a:gs pos="50000">
              <a:srgbClr val="9CB86E"/>
            </a:gs>
            <a:gs pos="100000">
              <a:srgbClr val="156B13"/>
            </a:gs>
          </a:gsLst>
          <a:lin ang="5400000" scaled="0"/>
        </a:gradFill>
      </dgm:spPr>
      <dgm:t>
        <a:bodyPr/>
        <a:lstStyle/>
        <a:p>
          <a:pPr algn="ctr"/>
          <a:r>
            <a:rPr lang="es-CO" sz="1400" dirty="0" smtClean="0">
              <a:latin typeface="Futura std book"/>
            </a:rPr>
            <a:t>Contiene Carga máxima a verter por cada usuario para cada año del quinquenio</a:t>
          </a:r>
          <a:endParaRPr lang="es-CO" sz="1400" dirty="0">
            <a:latin typeface="Futura std book"/>
          </a:endParaRPr>
        </a:p>
      </dgm:t>
    </dgm:pt>
    <dgm:pt modelId="{C3D23179-3753-40DF-BC9F-66D041D41022}" type="parTrans" cxnId="{E3EE60DE-C1B3-4E41-8A38-061A58BCFF98}">
      <dgm:prSet/>
      <dgm:spPr/>
      <dgm:t>
        <a:bodyPr/>
        <a:lstStyle/>
        <a:p>
          <a:pPr algn="ctr"/>
          <a:endParaRPr lang="es-CO" sz="1100">
            <a:latin typeface="Futura std book"/>
          </a:endParaRPr>
        </a:p>
      </dgm:t>
    </dgm:pt>
    <dgm:pt modelId="{5738B295-6AA3-4250-A576-6710352C604F}" type="sibTrans" cxnId="{E3EE60DE-C1B3-4E41-8A38-061A58BCFF98}">
      <dgm:prSet/>
      <dgm:spPr/>
      <dgm:t>
        <a:bodyPr/>
        <a:lstStyle/>
        <a:p>
          <a:pPr algn="ctr"/>
          <a:endParaRPr lang="es-CO" sz="1100">
            <a:latin typeface="Futura std book"/>
          </a:endParaRPr>
        </a:p>
      </dgm:t>
    </dgm:pt>
    <dgm:pt modelId="{66758856-C415-4C61-814F-D6B52359C609}" type="pres">
      <dgm:prSet presAssocID="{A01375A2-4DB3-4F7E-9FC0-CA892D5C3E38}" presName="linear" presStyleCnt="0">
        <dgm:presLayoutVars>
          <dgm:animLvl val="lvl"/>
          <dgm:resizeHandles val="exact"/>
        </dgm:presLayoutVars>
      </dgm:prSet>
      <dgm:spPr/>
      <dgm:t>
        <a:bodyPr/>
        <a:lstStyle/>
        <a:p>
          <a:endParaRPr lang="es-ES"/>
        </a:p>
      </dgm:t>
    </dgm:pt>
    <dgm:pt modelId="{0F3431FA-7552-409E-AD44-C6824A4AC5D2}" type="pres">
      <dgm:prSet presAssocID="{E1C8A8A6-4D95-4CF5-9832-9B441909E62E}" presName="parentText" presStyleLbl="node1" presStyleIdx="0" presStyleCnt="1" custLinFactNeighborX="-14928" custLinFactNeighborY="-6219">
        <dgm:presLayoutVars>
          <dgm:chMax val="0"/>
          <dgm:bulletEnabled val="1"/>
        </dgm:presLayoutVars>
      </dgm:prSet>
      <dgm:spPr/>
      <dgm:t>
        <a:bodyPr/>
        <a:lstStyle/>
        <a:p>
          <a:endParaRPr lang="es-CO"/>
        </a:p>
      </dgm:t>
    </dgm:pt>
  </dgm:ptLst>
  <dgm:cxnLst>
    <dgm:cxn modelId="{E3EE60DE-C1B3-4E41-8A38-061A58BCFF98}" srcId="{A01375A2-4DB3-4F7E-9FC0-CA892D5C3E38}" destId="{E1C8A8A6-4D95-4CF5-9832-9B441909E62E}" srcOrd="0" destOrd="0" parTransId="{C3D23179-3753-40DF-BC9F-66D041D41022}" sibTransId="{5738B295-6AA3-4250-A576-6710352C604F}"/>
    <dgm:cxn modelId="{470E157F-0419-456B-A007-A85A2370CC0F}" type="presOf" srcId="{A01375A2-4DB3-4F7E-9FC0-CA892D5C3E38}" destId="{66758856-C415-4C61-814F-D6B52359C609}" srcOrd="0" destOrd="0" presId="urn:microsoft.com/office/officeart/2005/8/layout/vList2"/>
    <dgm:cxn modelId="{F6164CC7-D0DA-4EC0-8374-DD9C78AAAA3D}" type="presOf" srcId="{E1C8A8A6-4D95-4CF5-9832-9B441909E62E}" destId="{0F3431FA-7552-409E-AD44-C6824A4AC5D2}" srcOrd="0" destOrd="0" presId="urn:microsoft.com/office/officeart/2005/8/layout/vList2"/>
    <dgm:cxn modelId="{C924DE1F-266C-4544-AEEE-89E94DA13702}" type="presParOf" srcId="{66758856-C415-4C61-814F-D6B52359C609}" destId="{0F3431FA-7552-409E-AD44-C6824A4AC5D2}" srcOrd="0" destOrd="0" presId="urn:microsoft.com/office/officeart/2005/8/layout/vList2"/>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097B35-FFCB-48E1-BEED-4CF5E7D725C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CO"/>
        </a:p>
      </dgm:t>
    </dgm:pt>
    <dgm:pt modelId="{89C5971F-5370-456B-AA2F-950604777D32}">
      <dgm:prSet phldrT="[Texto]" custT="1"/>
      <dgm:spPr/>
      <dgm:t>
        <a:bodyPr/>
        <a:lstStyle/>
        <a:p>
          <a:r>
            <a:rPr lang="es-CO" sz="2400" dirty="0" smtClean="0"/>
            <a:t>Actividad que  genera el Vertimiento </a:t>
          </a:r>
          <a:endParaRPr lang="es-CO" sz="2400" dirty="0"/>
        </a:p>
      </dgm:t>
    </dgm:pt>
    <dgm:pt modelId="{940EF80D-40C7-4B14-B3B7-9CBB1E8FB863}" type="parTrans" cxnId="{18B3B6CD-A6A9-4982-922D-6D8CDE7380B3}">
      <dgm:prSet/>
      <dgm:spPr/>
      <dgm:t>
        <a:bodyPr/>
        <a:lstStyle/>
        <a:p>
          <a:endParaRPr lang="es-CO" sz="2400"/>
        </a:p>
      </dgm:t>
    </dgm:pt>
    <dgm:pt modelId="{F5889D0A-A212-4E69-9F7F-DD7FFBD91AFE}" type="sibTrans" cxnId="{18B3B6CD-A6A9-4982-922D-6D8CDE7380B3}">
      <dgm:prSet/>
      <dgm:spPr/>
      <dgm:t>
        <a:bodyPr/>
        <a:lstStyle/>
        <a:p>
          <a:endParaRPr lang="es-CO" sz="2400"/>
        </a:p>
      </dgm:t>
    </dgm:pt>
    <dgm:pt modelId="{D3199D94-09F2-4AFD-BEF9-52A38583D0D2}">
      <dgm:prSet phldrT="[Texto]" custT="1"/>
      <dgm:spPr/>
      <dgm:t>
        <a:bodyPr/>
        <a:lstStyle/>
        <a:p>
          <a:r>
            <a:rPr lang="es-CO" sz="1800" dirty="0" smtClean="0"/>
            <a:t>Línea Base</a:t>
          </a:r>
          <a:endParaRPr lang="es-CO" sz="1800" dirty="0"/>
        </a:p>
      </dgm:t>
    </dgm:pt>
    <dgm:pt modelId="{2C96EE99-F806-454F-9AD9-57CED5607A6B}" type="parTrans" cxnId="{7F8A0CE9-EE79-46A9-A52C-6C49E435B704}">
      <dgm:prSet/>
      <dgm:spPr/>
      <dgm:t>
        <a:bodyPr/>
        <a:lstStyle/>
        <a:p>
          <a:endParaRPr lang="es-CO" sz="2400"/>
        </a:p>
      </dgm:t>
    </dgm:pt>
    <dgm:pt modelId="{B090CE28-6DEB-40EF-A0D0-E1C819ADDD14}" type="sibTrans" cxnId="{7F8A0CE9-EE79-46A9-A52C-6C49E435B704}">
      <dgm:prSet/>
      <dgm:spPr/>
      <dgm:t>
        <a:bodyPr/>
        <a:lstStyle/>
        <a:p>
          <a:endParaRPr lang="es-CO" sz="2400"/>
        </a:p>
      </dgm:t>
    </dgm:pt>
    <dgm:pt modelId="{1B075F2A-645D-48AE-B12C-7A78B196C986}">
      <dgm:prSet phldrT="[Texto]" custT="1"/>
      <dgm:spPr/>
      <dgm:t>
        <a:bodyPr/>
        <a:lstStyle/>
        <a:p>
          <a:r>
            <a:rPr lang="es-CO" sz="1800" dirty="0" smtClean="0"/>
            <a:t>Carga proyectada </a:t>
          </a:r>
          <a:r>
            <a:rPr lang="es-CO" sz="1800" i="1" dirty="0" smtClean="0"/>
            <a:t>(Análisis individual)</a:t>
          </a:r>
          <a:endParaRPr lang="es-CO" sz="1800" i="1" dirty="0"/>
        </a:p>
      </dgm:t>
    </dgm:pt>
    <dgm:pt modelId="{5B689722-93A4-484B-B705-862F74FF85EC}" type="parTrans" cxnId="{72AC09F4-F671-4AAC-8AE2-E7EBADEFD697}">
      <dgm:prSet/>
      <dgm:spPr/>
      <dgm:t>
        <a:bodyPr/>
        <a:lstStyle/>
        <a:p>
          <a:endParaRPr lang="es-CO" sz="2400"/>
        </a:p>
      </dgm:t>
    </dgm:pt>
    <dgm:pt modelId="{3E7ECCD0-C3E2-4E3F-8152-B2436A96BDC6}" type="sibTrans" cxnId="{72AC09F4-F671-4AAC-8AE2-E7EBADEFD697}">
      <dgm:prSet/>
      <dgm:spPr/>
      <dgm:t>
        <a:bodyPr/>
        <a:lstStyle/>
        <a:p>
          <a:endParaRPr lang="es-CO" sz="2400"/>
        </a:p>
      </dgm:t>
    </dgm:pt>
    <dgm:pt modelId="{4B05CD27-42ED-4BED-AB34-BED5C17BEB26}">
      <dgm:prSet phldrT="[Texto]" custT="1"/>
      <dgm:spPr/>
      <dgm:t>
        <a:bodyPr/>
        <a:lstStyle/>
        <a:p>
          <a:r>
            <a:rPr lang="es-CO" sz="2400" dirty="0" smtClean="0"/>
            <a:t>Fuente receptora</a:t>
          </a:r>
          <a:endParaRPr lang="es-CO" sz="2400" dirty="0"/>
        </a:p>
      </dgm:t>
    </dgm:pt>
    <dgm:pt modelId="{DA3B2FD2-2585-4734-8E31-7958FE097419}" type="parTrans" cxnId="{742A150C-959E-474B-8577-A713FED79B09}">
      <dgm:prSet/>
      <dgm:spPr/>
      <dgm:t>
        <a:bodyPr/>
        <a:lstStyle/>
        <a:p>
          <a:endParaRPr lang="es-CO" sz="2400"/>
        </a:p>
      </dgm:t>
    </dgm:pt>
    <dgm:pt modelId="{187105FA-7662-4DD0-AFE1-B2A33A7A9A83}" type="sibTrans" cxnId="{742A150C-959E-474B-8577-A713FED79B09}">
      <dgm:prSet/>
      <dgm:spPr/>
      <dgm:t>
        <a:bodyPr/>
        <a:lstStyle/>
        <a:p>
          <a:endParaRPr lang="es-CO" sz="2400"/>
        </a:p>
      </dgm:t>
    </dgm:pt>
    <dgm:pt modelId="{EDB667A4-FED0-4756-83C4-2A9E32BB3DA8}">
      <dgm:prSet phldrT="[Texto]" custT="1"/>
      <dgm:spPr/>
      <dgm:t>
        <a:bodyPr/>
        <a:lstStyle/>
        <a:p>
          <a:r>
            <a:rPr lang="es-CO" sz="1800" dirty="0" smtClean="0"/>
            <a:t>Objetivo de Calidad vigentes al final del quinquenio</a:t>
          </a:r>
          <a:endParaRPr lang="es-CO" sz="1800" dirty="0"/>
        </a:p>
      </dgm:t>
    </dgm:pt>
    <dgm:pt modelId="{F17863B7-04FF-4405-AC22-5FFFF23FC388}" type="parTrans" cxnId="{2A0B6BC1-DF7C-40C2-A6E8-9388576E9DD4}">
      <dgm:prSet/>
      <dgm:spPr/>
      <dgm:t>
        <a:bodyPr/>
        <a:lstStyle/>
        <a:p>
          <a:endParaRPr lang="es-CO" sz="2400"/>
        </a:p>
      </dgm:t>
    </dgm:pt>
    <dgm:pt modelId="{B35FB3ED-18C3-46D8-AEBF-283B026E5C66}" type="sibTrans" cxnId="{2A0B6BC1-DF7C-40C2-A6E8-9388576E9DD4}">
      <dgm:prSet/>
      <dgm:spPr/>
      <dgm:t>
        <a:bodyPr/>
        <a:lstStyle/>
        <a:p>
          <a:endParaRPr lang="es-CO" sz="2400"/>
        </a:p>
      </dgm:t>
    </dgm:pt>
    <dgm:pt modelId="{D90E02A1-1138-40CC-A368-C67FF64AD827}">
      <dgm:prSet phldrT="[Texto]" custT="1"/>
      <dgm:spPr/>
      <dgm:t>
        <a:bodyPr/>
        <a:lstStyle/>
        <a:p>
          <a:r>
            <a:rPr lang="es-CO" sz="1800" dirty="0" smtClean="0"/>
            <a:t>Capacidad de Carga del tramo o cuerpo de agua</a:t>
          </a:r>
          <a:endParaRPr lang="es-CO" sz="1800" dirty="0"/>
        </a:p>
      </dgm:t>
    </dgm:pt>
    <dgm:pt modelId="{08FCEFD8-7E15-410C-8BF9-055BB1B77607}" type="parTrans" cxnId="{04D4EAFF-66E8-4FC4-B4F7-2F907493B1F1}">
      <dgm:prSet/>
      <dgm:spPr/>
      <dgm:t>
        <a:bodyPr/>
        <a:lstStyle/>
        <a:p>
          <a:endParaRPr lang="es-CO" sz="2400"/>
        </a:p>
      </dgm:t>
    </dgm:pt>
    <dgm:pt modelId="{1E2500C0-FE1B-4B31-A208-FF8CBF8FEC96}" type="sibTrans" cxnId="{04D4EAFF-66E8-4FC4-B4F7-2F907493B1F1}">
      <dgm:prSet/>
      <dgm:spPr/>
      <dgm:t>
        <a:bodyPr/>
        <a:lstStyle/>
        <a:p>
          <a:endParaRPr lang="es-CO" sz="2400"/>
        </a:p>
      </dgm:t>
    </dgm:pt>
    <dgm:pt modelId="{7BB25593-6D36-407C-ABFD-453930F46A9C}">
      <dgm:prSet phldrT="[Texto]" custT="1"/>
      <dgm:spPr/>
      <dgm:t>
        <a:bodyPr/>
        <a:lstStyle/>
        <a:p>
          <a:r>
            <a:rPr lang="es-CO" sz="1800" dirty="0" smtClean="0"/>
            <a:t>Inversiones (PSMV / Plan de reconversión, PV)</a:t>
          </a:r>
          <a:endParaRPr lang="es-CO" sz="1800" dirty="0"/>
        </a:p>
      </dgm:t>
    </dgm:pt>
    <dgm:pt modelId="{75BAFEEA-54A6-475D-953D-9F819DFFB8AB}" type="parTrans" cxnId="{115E799E-6C1F-44F3-884A-1199C80B14FC}">
      <dgm:prSet/>
      <dgm:spPr/>
      <dgm:t>
        <a:bodyPr/>
        <a:lstStyle/>
        <a:p>
          <a:endParaRPr lang="es-CO" sz="2400"/>
        </a:p>
      </dgm:t>
    </dgm:pt>
    <dgm:pt modelId="{92D7C6DE-4DD5-4D7F-B7D9-AA84BC102020}" type="sibTrans" cxnId="{115E799E-6C1F-44F3-884A-1199C80B14FC}">
      <dgm:prSet/>
      <dgm:spPr/>
      <dgm:t>
        <a:bodyPr/>
        <a:lstStyle/>
        <a:p>
          <a:endParaRPr lang="es-CO" sz="2400"/>
        </a:p>
      </dgm:t>
    </dgm:pt>
    <dgm:pt modelId="{CB5BD779-DB0D-40E9-AF9B-F2A1C6E1FA8C}" type="pres">
      <dgm:prSet presAssocID="{43097B35-FFCB-48E1-BEED-4CF5E7D725C6}" presName="diagram" presStyleCnt="0">
        <dgm:presLayoutVars>
          <dgm:chPref val="1"/>
          <dgm:dir/>
          <dgm:animOne val="branch"/>
          <dgm:animLvl val="lvl"/>
          <dgm:resizeHandles/>
        </dgm:presLayoutVars>
      </dgm:prSet>
      <dgm:spPr/>
      <dgm:t>
        <a:bodyPr/>
        <a:lstStyle/>
        <a:p>
          <a:endParaRPr lang="es-ES"/>
        </a:p>
      </dgm:t>
    </dgm:pt>
    <dgm:pt modelId="{2D948F2F-799A-47BB-8710-79864D8366E0}" type="pres">
      <dgm:prSet presAssocID="{89C5971F-5370-456B-AA2F-950604777D32}" presName="root" presStyleCnt="0"/>
      <dgm:spPr/>
    </dgm:pt>
    <dgm:pt modelId="{3760B3C0-2D8B-44BD-B855-4CFC4E13241D}" type="pres">
      <dgm:prSet presAssocID="{89C5971F-5370-456B-AA2F-950604777D32}" presName="rootComposite" presStyleCnt="0"/>
      <dgm:spPr/>
    </dgm:pt>
    <dgm:pt modelId="{399A067B-602C-4AFA-A604-49AB3193878E}" type="pres">
      <dgm:prSet presAssocID="{89C5971F-5370-456B-AA2F-950604777D32}" presName="rootText" presStyleLbl="node1" presStyleIdx="0" presStyleCnt="2" custScaleX="293834" custLinFactX="-5356" custLinFactNeighborX="-100000" custLinFactNeighborY="-179"/>
      <dgm:spPr/>
      <dgm:t>
        <a:bodyPr/>
        <a:lstStyle/>
        <a:p>
          <a:endParaRPr lang="es-CO"/>
        </a:p>
      </dgm:t>
    </dgm:pt>
    <dgm:pt modelId="{EF97EBE7-849A-49F2-A3EE-2987F10EAF89}" type="pres">
      <dgm:prSet presAssocID="{89C5971F-5370-456B-AA2F-950604777D32}" presName="rootConnector" presStyleLbl="node1" presStyleIdx="0" presStyleCnt="2"/>
      <dgm:spPr/>
      <dgm:t>
        <a:bodyPr/>
        <a:lstStyle/>
        <a:p>
          <a:endParaRPr lang="es-ES"/>
        </a:p>
      </dgm:t>
    </dgm:pt>
    <dgm:pt modelId="{5327B3E4-0744-4B96-B7E5-E9D4B82EA88F}" type="pres">
      <dgm:prSet presAssocID="{89C5971F-5370-456B-AA2F-950604777D32}" presName="childShape" presStyleCnt="0"/>
      <dgm:spPr/>
    </dgm:pt>
    <dgm:pt modelId="{A3EAA688-F223-432C-B230-3D26CDEAD61D}" type="pres">
      <dgm:prSet presAssocID="{2C96EE99-F806-454F-9AD9-57CED5607A6B}" presName="Name13" presStyleLbl="parChTrans1D2" presStyleIdx="0" presStyleCnt="5"/>
      <dgm:spPr/>
      <dgm:t>
        <a:bodyPr/>
        <a:lstStyle/>
        <a:p>
          <a:endParaRPr lang="es-ES"/>
        </a:p>
      </dgm:t>
    </dgm:pt>
    <dgm:pt modelId="{31EF191D-33BB-4984-98E5-A08160E9B4CE}" type="pres">
      <dgm:prSet presAssocID="{D3199D94-09F2-4AFD-BEF9-52A38583D0D2}" presName="childText" presStyleLbl="bgAcc1" presStyleIdx="0" presStyleCnt="5" custScaleX="153618" custScaleY="59786" custLinFactNeighborX="-5357" custLinFactNeighborY="-17934">
        <dgm:presLayoutVars>
          <dgm:bulletEnabled val="1"/>
        </dgm:presLayoutVars>
      </dgm:prSet>
      <dgm:spPr/>
      <dgm:t>
        <a:bodyPr/>
        <a:lstStyle/>
        <a:p>
          <a:endParaRPr lang="es-ES"/>
        </a:p>
      </dgm:t>
    </dgm:pt>
    <dgm:pt modelId="{5912DA25-DF28-445A-A3E7-D82E16D04543}" type="pres">
      <dgm:prSet presAssocID="{5B689722-93A4-484B-B705-862F74FF85EC}" presName="Name13" presStyleLbl="parChTrans1D2" presStyleIdx="1" presStyleCnt="5"/>
      <dgm:spPr/>
      <dgm:t>
        <a:bodyPr/>
        <a:lstStyle/>
        <a:p>
          <a:endParaRPr lang="es-ES"/>
        </a:p>
      </dgm:t>
    </dgm:pt>
    <dgm:pt modelId="{D7B86DE2-A46B-428A-8929-043A739C9EA7}" type="pres">
      <dgm:prSet presAssocID="{1B075F2A-645D-48AE-B12C-7A78B196C986}" presName="childText" presStyleLbl="bgAcc1" presStyleIdx="1" presStyleCnt="5" custScaleX="328007" custScaleY="74555" custLinFactNeighborX="-30263" custLinFactNeighborY="-31633">
        <dgm:presLayoutVars>
          <dgm:bulletEnabled val="1"/>
        </dgm:presLayoutVars>
      </dgm:prSet>
      <dgm:spPr/>
      <dgm:t>
        <a:bodyPr/>
        <a:lstStyle/>
        <a:p>
          <a:endParaRPr lang="es-CO"/>
        </a:p>
      </dgm:t>
    </dgm:pt>
    <dgm:pt modelId="{84164548-8CB8-42EB-942C-5E3E70BB1B59}" type="pres">
      <dgm:prSet presAssocID="{75BAFEEA-54A6-475D-953D-9F819DFFB8AB}" presName="Name13" presStyleLbl="parChTrans1D2" presStyleIdx="2" presStyleCnt="5"/>
      <dgm:spPr/>
      <dgm:t>
        <a:bodyPr/>
        <a:lstStyle/>
        <a:p>
          <a:endParaRPr lang="es-ES"/>
        </a:p>
      </dgm:t>
    </dgm:pt>
    <dgm:pt modelId="{961D869F-1FE4-46DC-825E-295DF071F97C}" type="pres">
      <dgm:prSet presAssocID="{7BB25593-6D36-407C-ABFD-453930F46A9C}" presName="childText" presStyleLbl="bgAcc1" presStyleIdx="2" presStyleCnt="5" custScaleX="274099" custScaleY="101331" custLinFactNeighborX="-24175" custLinFactNeighborY="-49216">
        <dgm:presLayoutVars>
          <dgm:bulletEnabled val="1"/>
        </dgm:presLayoutVars>
      </dgm:prSet>
      <dgm:spPr/>
      <dgm:t>
        <a:bodyPr/>
        <a:lstStyle/>
        <a:p>
          <a:endParaRPr lang="es-CO"/>
        </a:p>
      </dgm:t>
    </dgm:pt>
    <dgm:pt modelId="{B5B5237A-1EF5-4DBB-8609-4773D2F387E2}" type="pres">
      <dgm:prSet presAssocID="{4B05CD27-42ED-4BED-AB34-BED5C17BEB26}" presName="root" presStyleCnt="0"/>
      <dgm:spPr/>
    </dgm:pt>
    <dgm:pt modelId="{F2FB2602-AE1B-439F-BC6F-A6919E2CB120}" type="pres">
      <dgm:prSet presAssocID="{4B05CD27-42ED-4BED-AB34-BED5C17BEB26}" presName="rootComposite" presStyleCnt="0"/>
      <dgm:spPr/>
    </dgm:pt>
    <dgm:pt modelId="{C3648DDE-140E-4CD2-8A9E-C913458864D1}" type="pres">
      <dgm:prSet presAssocID="{4B05CD27-42ED-4BED-AB34-BED5C17BEB26}" presName="rootText" presStyleLbl="node1" presStyleIdx="1" presStyleCnt="2" custScaleX="186449"/>
      <dgm:spPr/>
      <dgm:t>
        <a:bodyPr/>
        <a:lstStyle/>
        <a:p>
          <a:endParaRPr lang="es-CO"/>
        </a:p>
      </dgm:t>
    </dgm:pt>
    <dgm:pt modelId="{F35E7037-DCAB-4BC1-8F45-96F8EAFF8D2F}" type="pres">
      <dgm:prSet presAssocID="{4B05CD27-42ED-4BED-AB34-BED5C17BEB26}" presName="rootConnector" presStyleLbl="node1" presStyleIdx="1" presStyleCnt="2"/>
      <dgm:spPr/>
      <dgm:t>
        <a:bodyPr/>
        <a:lstStyle/>
        <a:p>
          <a:endParaRPr lang="es-ES"/>
        </a:p>
      </dgm:t>
    </dgm:pt>
    <dgm:pt modelId="{22475CEA-31EC-479A-8415-5A44D358CB7D}" type="pres">
      <dgm:prSet presAssocID="{4B05CD27-42ED-4BED-AB34-BED5C17BEB26}" presName="childShape" presStyleCnt="0"/>
      <dgm:spPr/>
    </dgm:pt>
    <dgm:pt modelId="{63C9F662-70F7-4AEA-83DC-7889579DDA0D}" type="pres">
      <dgm:prSet presAssocID="{F17863B7-04FF-4405-AC22-5FFFF23FC388}" presName="Name13" presStyleLbl="parChTrans1D2" presStyleIdx="3" presStyleCnt="5"/>
      <dgm:spPr/>
      <dgm:t>
        <a:bodyPr/>
        <a:lstStyle/>
        <a:p>
          <a:endParaRPr lang="es-ES"/>
        </a:p>
      </dgm:t>
    </dgm:pt>
    <dgm:pt modelId="{7C4F590E-3BE5-4A5C-B9C0-7D5FFC1040CA}" type="pres">
      <dgm:prSet presAssocID="{EDB667A4-FED0-4756-83C4-2A9E32BB3DA8}" presName="childText" presStyleLbl="bgAcc1" presStyleIdx="3" presStyleCnt="5" custScaleX="273169">
        <dgm:presLayoutVars>
          <dgm:bulletEnabled val="1"/>
        </dgm:presLayoutVars>
      </dgm:prSet>
      <dgm:spPr/>
      <dgm:t>
        <a:bodyPr/>
        <a:lstStyle/>
        <a:p>
          <a:endParaRPr lang="es-ES"/>
        </a:p>
      </dgm:t>
    </dgm:pt>
    <dgm:pt modelId="{7D414A1A-4FCB-4C53-8157-1F93D87A8CDB}" type="pres">
      <dgm:prSet presAssocID="{08FCEFD8-7E15-410C-8BF9-055BB1B77607}" presName="Name13" presStyleLbl="parChTrans1D2" presStyleIdx="4" presStyleCnt="5"/>
      <dgm:spPr/>
      <dgm:t>
        <a:bodyPr/>
        <a:lstStyle/>
        <a:p>
          <a:endParaRPr lang="es-ES"/>
        </a:p>
      </dgm:t>
    </dgm:pt>
    <dgm:pt modelId="{762EAE81-3777-4174-951E-04A05F3AEB44}" type="pres">
      <dgm:prSet presAssocID="{D90E02A1-1138-40CC-A368-C67FF64AD827}" presName="childText" presStyleLbl="bgAcc1" presStyleIdx="4" presStyleCnt="5" custScaleX="271324" custLinFactNeighborX="-5578" custLinFactNeighborY="1481">
        <dgm:presLayoutVars>
          <dgm:bulletEnabled val="1"/>
        </dgm:presLayoutVars>
      </dgm:prSet>
      <dgm:spPr/>
      <dgm:t>
        <a:bodyPr/>
        <a:lstStyle/>
        <a:p>
          <a:endParaRPr lang="es-ES"/>
        </a:p>
      </dgm:t>
    </dgm:pt>
  </dgm:ptLst>
  <dgm:cxnLst>
    <dgm:cxn modelId="{7F8A0CE9-EE79-46A9-A52C-6C49E435B704}" srcId="{89C5971F-5370-456B-AA2F-950604777D32}" destId="{D3199D94-09F2-4AFD-BEF9-52A38583D0D2}" srcOrd="0" destOrd="0" parTransId="{2C96EE99-F806-454F-9AD9-57CED5607A6B}" sibTransId="{B090CE28-6DEB-40EF-A0D0-E1C819ADDD14}"/>
    <dgm:cxn modelId="{4FE71F09-01EB-47D5-A1D6-44B1FCD3A5E8}" type="presOf" srcId="{75BAFEEA-54A6-475D-953D-9F819DFFB8AB}" destId="{84164548-8CB8-42EB-942C-5E3E70BB1B59}" srcOrd="0" destOrd="0" presId="urn:microsoft.com/office/officeart/2005/8/layout/hierarchy3"/>
    <dgm:cxn modelId="{718856DC-DFED-4084-BC7B-BDD4A4D5B932}" type="presOf" srcId="{89C5971F-5370-456B-AA2F-950604777D32}" destId="{399A067B-602C-4AFA-A604-49AB3193878E}" srcOrd="0" destOrd="0" presId="urn:microsoft.com/office/officeart/2005/8/layout/hierarchy3"/>
    <dgm:cxn modelId="{7186F9AF-871A-4D5E-98DB-C002E0B47680}" type="presOf" srcId="{D90E02A1-1138-40CC-A368-C67FF64AD827}" destId="{762EAE81-3777-4174-951E-04A05F3AEB44}" srcOrd="0" destOrd="0" presId="urn:microsoft.com/office/officeart/2005/8/layout/hierarchy3"/>
    <dgm:cxn modelId="{DBBB44A1-BA72-439F-B1ED-F041DBB9E4AD}" type="presOf" srcId="{43097B35-FFCB-48E1-BEED-4CF5E7D725C6}" destId="{CB5BD779-DB0D-40E9-AF9B-F2A1C6E1FA8C}" srcOrd="0" destOrd="0" presId="urn:microsoft.com/office/officeart/2005/8/layout/hierarchy3"/>
    <dgm:cxn modelId="{9913FE75-E147-4C26-8AD7-516898C031F4}" type="presOf" srcId="{7BB25593-6D36-407C-ABFD-453930F46A9C}" destId="{961D869F-1FE4-46DC-825E-295DF071F97C}" srcOrd="0" destOrd="0" presId="urn:microsoft.com/office/officeart/2005/8/layout/hierarchy3"/>
    <dgm:cxn modelId="{72AC09F4-F671-4AAC-8AE2-E7EBADEFD697}" srcId="{89C5971F-5370-456B-AA2F-950604777D32}" destId="{1B075F2A-645D-48AE-B12C-7A78B196C986}" srcOrd="1" destOrd="0" parTransId="{5B689722-93A4-484B-B705-862F74FF85EC}" sibTransId="{3E7ECCD0-C3E2-4E3F-8152-B2436A96BDC6}"/>
    <dgm:cxn modelId="{18B3B6CD-A6A9-4982-922D-6D8CDE7380B3}" srcId="{43097B35-FFCB-48E1-BEED-4CF5E7D725C6}" destId="{89C5971F-5370-456B-AA2F-950604777D32}" srcOrd="0" destOrd="0" parTransId="{940EF80D-40C7-4B14-B3B7-9CBB1E8FB863}" sibTransId="{F5889D0A-A212-4E69-9F7F-DD7FFBD91AFE}"/>
    <dgm:cxn modelId="{2A0B6BC1-DF7C-40C2-A6E8-9388576E9DD4}" srcId="{4B05CD27-42ED-4BED-AB34-BED5C17BEB26}" destId="{EDB667A4-FED0-4756-83C4-2A9E32BB3DA8}" srcOrd="0" destOrd="0" parTransId="{F17863B7-04FF-4405-AC22-5FFFF23FC388}" sibTransId="{B35FB3ED-18C3-46D8-AEBF-283B026E5C66}"/>
    <dgm:cxn modelId="{BD07E119-D8CD-41CE-8347-B28BEDBFF5FF}" type="presOf" srcId="{5B689722-93A4-484B-B705-862F74FF85EC}" destId="{5912DA25-DF28-445A-A3E7-D82E16D04543}" srcOrd="0" destOrd="0" presId="urn:microsoft.com/office/officeart/2005/8/layout/hierarchy3"/>
    <dgm:cxn modelId="{B03C63DB-5B14-48C4-BE1B-1D6B61613028}" type="presOf" srcId="{89C5971F-5370-456B-AA2F-950604777D32}" destId="{EF97EBE7-849A-49F2-A3EE-2987F10EAF89}" srcOrd="1" destOrd="0" presId="urn:microsoft.com/office/officeart/2005/8/layout/hierarchy3"/>
    <dgm:cxn modelId="{115E799E-6C1F-44F3-884A-1199C80B14FC}" srcId="{89C5971F-5370-456B-AA2F-950604777D32}" destId="{7BB25593-6D36-407C-ABFD-453930F46A9C}" srcOrd="2" destOrd="0" parTransId="{75BAFEEA-54A6-475D-953D-9F819DFFB8AB}" sibTransId="{92D7C6DE-4DD5-4D7F-B7D9-AA84BC102020}"/>
    <dgm:cxn modelId="{742A150C-959E-474B-8577-A713FED79B09}" srcId="{43097B35-FFCB-48E1-BEED-4CF5E7D725C6}" destId="{4B05CD27-42ED-4BED-AB34-BED5C17BEB26}" srcOrd="1" destOrd="0" parTransId="{DA3B2FD2-2585-4734-8E31-7958FE097419}" sibTransId="{187105FA-7662-4DD0-AFE1-B2A33A7A9A83}"/>
    <dgm:cxn modelId="{31BC5123-AB36-4FA1-B9F4-64E21B100502}" type="presOf" srcId="{08FCEFD8-7E15-410C-8BF9-055BB1B77607}" destId="{7D414A1A-4FCB-4C53-8157-1F93D87A8CDB}" srcOrd="0" destOrd="0" presId="urn:microsoft.com/office/officeart/2005/8/layout/hierarchy3"/>
    <dgm:cxn modelId="{04D4EAFF-66E8-4FC4-B4F7-2F907493B1F1}" srcId="{4B05CD27-42ED-4BED-AB34-BED5C17BEB26}" destId="{D90E02A1-1138-40CC-A368-C67FF64AD827}" srcOrd="1" destOrd="0" parTransId="{08FCEFD8-7E15-410C-8BF9-055BB1B77607}" sibTransId="{1E2500C0-FE1B-4B31-A208-FF8CBF8FEC96}"/>
    <dgm:cxn modelId="{6ADEC0EC-7F1A-41ED-A523-99AA0BB3D41C}" type="presOf" srcId="{F17863B7-04FF-4405-AC22-5FFFF23FC388}" destId="{63C9F662-70F7-4AEA-83DC-7889579DDA0D}" srcOrd="0" destOrd="0" presId="urn:microsoft.com/office/officeart/2005/8/layout/hierarchy3"/>
    <dgm:cxn modelId="{CC329E51-6783-4706-8AE0-C18BDB54144C}" type="presOf" srcId="{2C96EE99-F806-454F-9AD9-57CED5607A6B}" destId="{A3EAA688-F223-432C-B230-3D26CDEAD61D}" srcOrd="0" destOrd="0" presId="urn:microsoft.com/office/officeart/2005/8/layout/hierarchy3"/>
    <dgm:cxn modelId="{79B5A8B0-120C-4CCE-B61F-5F39DB6544CC}" type="presOf" srcId="{4B05CD27-42ED-4BED-AB34-BED5C17BEB26}" destId="{F35E7037-DCAB-4BC1-8F45-96F8EAFF8D2F}" srcOrd="1" destOrd="0" presId="urn:microsoft.com/office/officeart/2005/8/layout/hierarchy3"/>
    <dgm:cxn modelId="{176AEF3D-10CB-454F-AC8F-BA345251ED96}" type="presOf" srcId="{4B05CD27-42ED-4BED-AB34-BED5C17BEB26}" destId="{C3648DDE-140E-4CD2-8A9E-C913458864D1}" srcOrd="0" destOrd="0" presId="urn:microsoft.com/office/officeart/2005/8/layout/hierarchy3"/>
    <dgm:cxn modelId="{24AD1DB9-0690-4CBA-B46A-4FB70F38A2AE}" type="presOf" srcId="{D3199D94-09F2-4AFD-BEF9-52A38583D0D2}" destId="{31EF191D-33BB-4984-98E5-A08160E9B4CE}" srcOrd="0" destOrd="0" presId="urn:microsoft.com/office/officeart/2005/8/layout/hierarchy3"/>
    <dgm:cxn modelId="{E97E1073-B56F-45C9-9876-4AFE33342DF0}" type="presOf" srcId="{1B075F2A-645D-48AE-B12C-7A78B196C986}" destId="{D7B86DE2-A46B-428A-8929-043A739C9EA7}" srcOrd="0" destOrd="0" presId="urn:microsoft.com/office/officeart/2005/8/layout/hierarchy3"/>
    <dgm:cxn modelId="{FA0957BF-582F-4A3D-A986-7B668405E103}" type="presOf" srcId="{EDB667A4-FED0-4756-83C4-2A9E32BB3DA8}" destId="{7C4F590E-3BE5-4A5C-B9C0-7D5FFC1040CA}" srcOrd="0" destOrd="0" presId="urn:microsoft.com/office/officeart/2005/8/layout/hierarchy3"/>
    <dgm:cxn modelId="{125DA5E4-A07A-42A1-9F35-A8A77E3CC13B}" type="presParOf" srcId="{CB5BD779-DB0D-40E9-AF9B-F2A1C6E1FA8C}" destId="{2D948F2F-799A-47BB-8710-79864D8366E0}" srcOrd="0" destOrd="0" presId="urn:microsoft.com/office/officeart/2005/8/layout/hierarchy3"/>
    <dgm:cxn modelId="{2EBE09C5-5CB9-4230-9C0F-3AEC94323FC8}" type="presParOf" srcId="{2D948F2F-799A-47BB-8710-79864D8366E0}" destId="{3760B3C0-2D8B-44BD-B855-4CFC4E13241D}" srcOrd="0" destOrd="0" presId="urn:microsoft.com/office/officeart/2005/8/layout/hierarchy3"/>
    <dgm:cxn modelId="{FCAE6C6C-DA76-410D-9CE7-C33ABED28650}" type="presParOf" srcId="{3760B3C0-2D8B-44BD-B855-4CFC4E13241D}" destId="{399A067B-602C-4AFA-A604-49AB3193878E}" srcOrd="0" destOrd="0" presId="urn:microsoft.com/office/officeart/2005/8/layout/hierarchy3"/>
    <dgm:cxn modelId="{7A098E36-E3EC-4E88-9A75-E6C768795D91}" type="presParOf" srcId="{3760B3C0-2D8B-44BD-B855-4CFC4E13241D}" destId="{EF97EBE7-849A-49F2-A3EE-2987F10EAF89}" srcOrd="1" destOrd="0" presId="urn:microsoft.com/office/officeart/2005/8/layout/hierarchy3"/>
    <dgm:cxn modelId="{1F2F4CD3-9488-4883-A7CA-FB434AE3C3A0}" type="presParOf" srcId="{2D948F2F-799A-47BB-8710-79864D8366E0}" destId="{5327B3E4-0744-4B96-B7E5-E9D4B82EA88F}" srcOrd="1" destOrd="0" presId="urn:microsoft.com/office/officeart/2005/8/layout/hierarchy3"/>
    <dgm:cxn modelId="{DB8D91DD-D55B-4428-94AE-ECC320734217}" type="presParOf" srcId="{5327B3E4-0744-4B96-B7E5-E9D4B82EA88F}" destId="{A3EAA688-F223-432C-B230-3D26CDEAD61D}" srcOrd="0" destOrd="0" presId="urn:microsoft.com/office/officeart/2005/8/layout/hierarchy3"/>
    <dgm:cxn modelId="{7D08FE41-6356-4DF6-8D58-9D2B9CE1E800}" type="presParOf" srcId="{5327B3E4-0744-4B96-B7E5-E9D4B82EA88F}" destId="{31EF191D-33BB-4984-98E5-A08160E9B4CE}" srcOrd="1" destOrd="0" presId="urn:microsoft.com/office/officeart/2005/8/layout/hierarchy3"/>
    <dgm:cxn modelId="{F7706B22-4B00-4E3D-BD0F-AF95710F6F5C}" type="presParOf" srcId="{5327B3E4-0744-4B96-B7E5-E9D4B82EA88F}" destId="{5912DA25-DF28-445A-A3E7-D82E16D04543}" srcOrd="2" destOrd="0" presId="urn:microsoft.com/office/officeart/2005/8/layout/hierarchy3"/>
    <dgm:cxn modelId="{13F7DF81-0536-443F-8691-1B791284A220}" type="presParOf" srcId="{5327B3E4-0744-4B96-B7E5-E9D4B82EA88F}" destId="{D7B86DE2-A46B-428A-8929-043A739C9EA7}" srcOrd="3" destOrd="0" presId="urn:microsoft.com/office/officeart/2005/8/layout/hierarchy3"/>
    <dgm:cxn modelId="{31A15507-720C-4376-89AD-06FBAC7C9051}" type="presParOf" srcId="{5327B3E4-0744-4B96-B7E5-E9D4B82EA88F}" destId="{84164548-8CB8-42EB-942C-5E3E70BB1B59}" srcOrd="4" destOrd="0" presId="urn:microsoft.com/office/officeart/2005/8/layout/hierarchy3"/>
    <dgm:cxn modelId="{BEA5AC9C-F23C-4C30-A7A5-1C26EC80E3E4}" type="presParOf" srcId="{5327B3E4-0744-4B96-B7E5-E9D4B82EA88F}" destId="{961D869F-1FE4-46DC-825E-295DF071F97C}" srcOrd="5" destOrd="0" presId="urn:microsoft.com/office/officeart/2005/8/layout/hierarchy3"/>
    <dgm:cxn modelId="{A4036D00-8425-41C4-8DAF-1CC301664D4C}" type="presParOf" srcId="{CB5BD779-DB0D-40E9-AF9B-F2A1C6E1FA8C}" destId="{B5B5237A-1EF5-4DBB-8609-4773D2F387E2}" srcOrd="1" destOrd="0" presId="urn:microsoft.com/office/officeart/2005/8/layout/hierarchy3"/>
    <dgm:cxn modelId="{4A8F3D2F-00B9-482E-BB1C-DA499B1BEC8C}" type="presParOf" srcId="{B5B5237A-1EF5-4DBB-8609-4773D2F387E2}" destId="{F2FB2602-AE1B-439F-BC6F-A6919E2CB120}" srcOrd="0" destOrd="0" presId="urn:microsoft.com/office/officeart/2005/8/layout/hierarchy3"/>
    <dgm:cxn modelId="{AF6E4FE7-5A93-43AE-9E30-34A5AE81E72E}" type="presParOf" srcId="{F2FB2602-AE1B-439F-BC6F-A6919E2CB120}" destId="{C3648DDE-140E-4CD2-8A9E-C913458864D1}" srcOrd="0" destOrd="0" presId="urn:microsoft.com/office/officeart/2005/8/layout/hierarchy3"/>
    <dgm:cxn modelId="{D4A81FC4-260F-4860-826B-9D7EF859C2FE}" type="presParOf" srcId="{F2FB2602-AE1B-439F-BC6F-A6919E2CB120}" destId="{F35E7037-DCAB-4BC1-8F45-96F8EAFF8D2F}" srcOrd="1" destOrd="0" presId="urn:microsoft.com/office/officeart/2005/8/layout/hierarchy3"/>
    <dgm:cxn modelId="{D5F30978-BC7A-49A0-B1BF-BA237DA1E930}" type="presParOf" srcId="{B5B5237A-1EF5-4DBB-8609-4773D2F387E2}" destId="{22475CEA-31EC-479A-8415-5A44D358CB7D}" srcOrd="1" destOrd="0" presId="urn:microsoft.com/office/officeart/2005/8/layout/hierarchy3"/>
    <dgm:cxn modelId="{E0618237-39CB-459F-850B-8FFDD87841F2}" type="presParOf" srcId="{22475CEA-31EC-479A-8415-5A44D358CB7D}" destId="{63C9F662-70F7-4AEA-83DC-7889579DDA0D}" srcOrd="0" destOrd="0" presId="urn:microsoft.com/office/officeart/2005/8/layout/hierarchy3"/>
    <dgm:cxn modelId="{025A6FA2-B410-4249-81A4-DE89ED5AC414}" type="presParOf" srcId="{22475CEA-31EC-479A-8415-5A44D358CB7D}" destId="{7C4F590E-3BE5-4A5C-B9C0-7D5FFC1040CA}" srcOrd="1" destOrd="0" presId="urn:microsoft.com/office/officeart/2005/8/layout/hierarchy3"/>
    <dgm:cxn modelId="{31A3BAD8-16A7-4D87-B684-DA2950A62925}" type="presParOf" srcId="{22475CEA-31EC-479A-8415-5A44D358CB7D}" destId="{7D414A1A-4FCB-4C53-8157-1F93D87A8CDB}" srcOrd="2" destOrd="0" presId="urn:microsoft.com/office/officeart/2005/8/layout/hierarchy3"/>
    <dgm:cxn modelId="{DE25E700-BE44-4C1C-8468-954F70E88EF4}" type="presParOf" srcId="{22475CEA-31EC-479A-8415-5A44D358CB7D}" destId="{762EAE81-3777-4174-951E-04A05F3AEB44}" srcOrd="3" destOrd="0" presId="urn:microsoft.com/office/officeart/2005/8/layout/hierarchy3"/>
  </dgm:cxnLst>
  <dgm:bg/>
  <dgm:whole>
    <a:ln cmpd="dbl">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E99C0EE-79FF-4C48-B9A3-E22C62E3C90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CO"/>
        </a:p>
      </dgm:t>
    </dgm:pt>
    <dgm:pt modelId="{D7FCCE90-B377-457C-B310-D7221A439F17}">
      <dgm:prSet phldrT="[Texto]" custT="1"/>
      <dgm:spPr>
        <a:gradFill rotWithShape="0">
          <a:gsLst>
            <a:gs pos="0">
              <a:srgbClr val="DDEBCF"/>
            </a:gs>
            <a:gs pos="50000">
              <a:srgbClr val="9CB86E"/>
            </a:gs>
            <a:gs pos="100000">
              <a:srgbClr val="156B13"/>
            </a:gs>
          </a:gsLst>
          <a:lin ang="16200000" scaled="0"/>
        </a:gradFill>
        <a:ln>
          <a:solidFill>
            <a:schemeClr val="accent3">
              <a:lumMod val="50000"/>
            </a:schemeClr>
          </a:solidFill>
        </a:ln>
      </dgm:spPr>
      <dgm:t>
        <a:bodyPr/>
        <a:lstStyle/>
        <a:p>
          <a:r>
            <a:rPr lang="es-CO" sz="2400" b="1" dirty="0" smtClean="0">
              <a:latin typeface="Futura std book"/>
            </a:rPr>
            <a:t>1</a:t>
          </a:r>
          <a:endParaRPr lang="es-CO" sz="2400" b="1" dirty="0">
            <a:latin typeface="Futura std book"/>
          </a:endParaRPr>
        </a:p>
      </dgm:t>
    </dgm:pt>
    <dgm:pt modelId="{D29E4DD9-9145-4B69-855B-4B3A6E15922C}" type="parTrans" cxnId="{4659A841-8FBD-4E1A-895A-B8236F0C93E3}">
      <dgm:prSet/>
      <dgm:spPr/>
      <dgm:t>
        <a:bodyPr/>
        <a:lstStyle/>
        <a:p>
          <a:endParaRPr lang="es-CO" sz="2000" b="1">
            <a:latin typeface="Futura std book"/>
          </a:endParaRPr>
        </a:p>
      </dgm:t>
    </dgm:pt>
    <dgm:pt modelId="{D5D8D821-8CD8-4D2F-A827-F275811FFECF}" type="sibTrans" cxnId="{4659A841-8FBD-4E1A-895A-B8236F0C93E3}">
      <dgm:prSet/>
      <dgm:spPr/>
      <dgm:t>
        <a:bodyPr/>
        <a:lstStyle/>
        <a:p>
          <a:endParaRPr lang="es-CO" sz="2000" b="1">
            <a:latin typeface="Futura std book"/>
          </a:endParaRPr>
        </a:p>
      </dgm:t>
    </dgm:pt>
    <dgm:pt modelId="{2347C9A7-ED36-4BAC-86EE-0B082862EE3E}">
      <dgm:prSet phldrT="[Texto]" custT="1"/>
      <dgm:spPr>
        <a:ln cmpd="dbl">
          <a:solidFill>
            <a:schemeClr val="accent3">
              <a:lumMod val="50000"/>
            </a:schemeClr>
          </a:solidFill>
        </a:ln>
      </dgm:spPr>
      <dgm:t>
        <a:bodyPr/>
        <a:lstStyle/>
        <a:p>
          <a:r>
            <a:rPr lang="es-CO" sz="2000" b="1" cap="small" baseline="0" dirty="0" smtClean="0">
              <a:latin typeface="Futura std book"/>
            </a:rPr>
            <a:t>Proceso de Consulta</a:t>
          </a:r>
          <a:endParaRPr lang="es-CO" sz="2000" b="1" cap="small" baseline="0" dirty="0">
            <a:latin typeface="Futura std book"/>
          </a:endParaRPr>
        </a:p>
      </dgm:t>
    </dgm:pt>
    <dgm:pt modelId="{9152A810-0796-40A7-9C34-6C4F8B710FE0}" type="parTrans" cxnId="{AAFE446E-810F-4503-90C5-6D1AC30DC8F5}">
      <dgm:prSet/>
      <dgm:spPr/>
      <dgm:t>
        <a:bodyPr/>
        <a:lstStyle/>
        <a:p>
          <a:endParaRPr lang="es-CO" sz="2000" b="1">
            <a:latin typeface="Futura std book"/>
          </a:endParaRPr>
        </a:p>
      </dgm:t>
    </dgm:pt>
    <dgm:pt modelId="{8D0B86C9-87F4-4D1E-BD1E-C35807FBDF19}" type="sibTrans" cxnId="{AAFE446E-810F-4503-90C5-6D1AC30DC8F5}">
      <dgm:prSet/>
      <dgm:spPr/>
      <dgm:t>
        <a:bodyPr/>
        <a:lstStyle/>
        <a:p>
          <a:endParaRPr lang="es-CO" sz="2000" b="1">
            <a:latin typeface="Futura std book"/>
          </a:endParaRPr>
        </a:p>
      </dgm:t>
    </dgm:pt>
    <dgm:pt modelId="{D21D4278-6A50-4B90-B70A-916D618FEFEE}">
      <dgm:prSet phldrT="[Texto]" custT="1"/>
      <dgm:spPr>
        <a:gradFill rotWithShape="0">
          <a:gsLst>
            <a:gs pos="0">
              <a:srgbClr val="DDEBCF"/>
            </a:gs>
            <a:gs pos="50000">
              <a:srgbClr val="9CB86E"/>
            </a:gs>
            <a:gs pos="100000">
              <a:srgbClr val="156B13"/>
            </a:gs>
          </a:gsLst>
          <a:lin ang="16200000" scaled="0"/>
        </a:gradFill>
        <a:ln>
          <a:solidFill>
            <a:schemeClr val="accent3">
              <a:lumMod val="50000"/>
            </a:schemeClr>
          </a:solidFill>
        </a:ln>
      </dgm:spPr>
      <dgm:t>
        <a:bodyPr/>
        <a:lstStyle/>
        <a:p>
          <a:r>
            <a:rPr lang="es-CO" sz="2400" b="1" dirty="0" smtClean="0">
              <a:latin typeface="Futura std book"/>
            </a:rPr>
            <a:t>2</a:t>
          </a:r>
          <a:endParaRPr lang="es-CO" sz="2400" b="1" dirty="0">
            <a:latin typeface="Futura std book"/>
          </a:endParaRPr>
        </a:p>
      </dgm:t>
    </dgm:pt>
    <dgm:pt modelId="{A5156F27-D002-4F27-A0A2-96381C348AA1}" type="parTrans" cxnId="{E7C11EEF-DC91-492D-8FA5-00A8379671BD}">
      <dgm:prSet/>
      <dgm:spPr/>
      <dgm:t>
        <a:bodyPr/>
        <a:lstStyle/>
        <a:p>
          <a:endParaRPr lang="es-CO" sz="2000" b="1">
            <a:latin typeface="Futura std book"/>
          </a:endParaRPr>
        </a:p>
      </dgm:t>
    </dgm:pt>
    <dgm:pt modelId="{6BBC5CF0-0F59-49A1-B983-4613D929C6C3}" type="sibTrans" cxnId="{E7C11EEF-DC91-492D-8FA5-00A8379671BD}">
      <dgm:prSet/>
      <dgm:spPr/>
      <dgm:t>
        <a:bodyPr/>
        <a:lstStyle/>
        <a:p>
          <a:endParaRPr lang="es-CO" sz="2000" b="1">
            <a:latin typeface="Futura std book"/>
          </a:endParaRPr>
        </a:p>
      </dgm:t>
    </dgm:pt>
    <dgm:pt modelId="{DB1F092E-E7A9-4DE0-B50D-C731BC151880}">
      <dgm:prSet phldrT="[Texto]" custT="1"/>
      <dgm:spPr>
        <a:ln cmpd="dbl">
          <a:solidFill>
            <a:schemeClr val="accent3">
              <a:lumMod val="50000"/>
            </a:schemeClr>
          </a:solidFill>
        </a:ln>
      </dgm:spPr>
      <dgm:t>
        <a:bodyPr/>
        <a:lstStyle/>
        <a:p>
          <a:r>
            <a:rPr lang="es-CO" sz="2000" b="1" cap="small" baseline="0" dirty="0" smtClean="0">
              <a:latin typeface="Futura std book"/>
            </a:rPr>
            <a:t>Propuesta de Meta Global</a:t>
          </a:r>
          <a:endParaRPr lang="es-CO" sz="2000" b="1" cap="small" baseline="0" dirty="0">
            <a:latin typeface="Futura std book"/>
          </a:endParaRPr>
        </a:p>
      </dgm:t>
    </dgm:pt>
    <dgm:pt modelId="{F697C3A9-0040-47BA-8FA8-5A1337141F36}" type="parTrans" cxnId="{5269999A-D3FA-44D7-9C1B-05C3F9DB51A1}">
      <dgm:prSet/>
      <dgm:spPr/>
      <dgm:t>
        <a:bodyPr/>
        <a:lstStyle/>
        <a:p>
          <a:endParaRPr lang="es-CO" sz="2000" b="1">
            <a:latin typeface="Futura std book"/>
          </a:endParaRPr>
        </a:p>
      </dgm:t>
    </dgm:pt>
    <dgm:pt modelId="{4BF198B4-0364-4291-8D41-521325A6B517}" type="sibTrans" cxnId="{5269999A-D3FA-44D7-9C1B-05C3F9DB51A1}">
      <dgm:prSet/>
      <dgm:spPr/>
      <dgm:t>
        <a:bodyPr/>
        <a:lstStyle/>
        <a:p>
          <a:endParaRPr lang="es-CO" sz="2000" b="1">
            <a:latin typeface="Futura std book"/>
          </a:endParaRPr>
        </a:p>
      </dgm:t>
    </dgm:pt>
    <dgm:pt modelId="{0B411885-43AE-49FC-AB70-151B26BD3025}">
      <dgm:prSet phldrT="[Texto]" custT="1"/>
      <dgm:spPr>
        <a:gradFill rotWithShape="0">
          <a:gsLst>
            <a:gs pos="0">
              <a:srgbClr val="DDEBCF"/>
            </a:gs>
            <a:gs pos="50000">
              <a:srgbClr val="9CB86E"/>
            </a:gs>
            <a:gs pos="100000">
              <a:srgbClr val="156B13"/>
            </a:gs>
          </a:gsLst>
          <a:lin ang="16200000" scaled="0"/>
        </a:gradFill>
        <a:ln>
          <a:solidFill>
            <a:schemeClr val="accent3">
              <a:lumMod val="50000"/>
            </a:schemeClr>
          </a:solidFill>
        </a:ln>
      </dgm:spPr>
      <dgm:t>
        <a:bodyPr/>
        <a:lstStyle/>
        <a:p>
          <a:r>
            <a:rPr lang="es-CO" sz="2400" b="1" dirty="0" smtClean="0">
              <a:latin typeface="Futura std book"/>
            </a:rPr>
            <a:t>3</a:t>
          </a:r>
          <a:endParaRPr lang="es-CO" sz="2400" b="1" dirty="0">
            <a:latin typeface="Futura std book"/>
          </a:endParaRPr>
        </a:p>
      </dgm:t>
    </dgm:pt>
    <dgm:pt modelId="{F9FBEED4-4263-4F1F-826D-6ABC8AA175B7}" type="parTrans" cxnId="{DAAB396F-AFC6-44CF-B28A-B5540D56CE68}">
      <dgm:prSet/>
      <dgm:spPr/>
      <dgm:t>
        <a:bodyPr/>
        <a:lstStyle/>
        <a:p>
          <a:endParaRPr lang="es-CO" sz="2000" b="1">
            <a:latin typeface="Futura std book"/>
          </a:endParaRPr>
        </a:p>
      </dgm:t>
    </dgm:pt>
    <dgm:pt modelId="{94413274-180A-47FD-B041-0A96193B768D}" type="sibTrans" cxnId="{DAAB396F-AFC6-44CF-B28A-B5540D56CE68}">
      <dgm:prSet/>
      <dgm:spPr/>
      <dgm:t>
        <a:bodyPr/>
        <a:lstStyle/>
        <a:p>
          <a:endParaRPr lang="es-CO" sz="2000" b="1">
            <a:latin typeface="Futura std book"/>
          </a:endParaRPr>
        </a:p>
      </dgm:t>
    </dgm:pt>
    <dgm:pt modelId="{6F2969BC-7D21-4196-B2A2-D465C777BC9C}">
      <dgm:prSet phldrT="[Texto]" custT="1"/>
      <dgm:spPr>
        <a:ln cmpd="dbl">
          <a:solidFill>
            <a:schemeClr val="accent3">
              <a:lumMod val="50000"/>
            </a:schemeClr>
          </a:solidFill>
        </a:ln>
      </dgm:spPr>
      <dgm:t>
        <a:bodyPr/>
        <a:lstStyle/>
        <a:p>
          <a:r>
            <a:rPr lang="es-CO" sz="2000" b="1" cap="small" baseline="0" dirty="0" smtClean="0">
              <a:latin typeface="Futura std book"/>
            </a:rPr>
            <a:t>Definición de Metas de Carga Contaminante</a:t>
          </a:r>
          <a:endParaRPr lang="es-CO" sz="2000" b="1" cap="small" baseline="0" dirty="0">
            <a:latin typeface="Futura std book"/>
          </a:endParaRPr>
        </a:p>
      </dgm:t>
    </dgm:pt>
    <dgm:pt modelId="{24966AD4-6CEE-44A5-8F4B-6A8293C2FBFB}" type="parTrans" cxnId="{473A98AF-1E92-4CD4-BAD2-2C232ACC395B}">
      <dgm:prSet/>
      <dgm:spPr/>
      <dgm:t>
        <a:bodyPr/>
        <a:lstStyle/>
        <a:p>
          <a:endParaRPr lang="es-CO" sz="2000" b="1">
            <a:latin typeface="Futura std book"/>
          </a:endParaRPr>
        </a:p>
      </dgm:t>
    </dgm:pt>
    <dgm:pt modelId="{441F05D7-02FD-45EC-9918-948FBC92FFDF}" type="sibTrans" cxnId="{473A98AF-1E92-4CD4-BAD2-2C232ACC395B}">
      <dgm:prSet/>
      <dgm:spPr/>
      <dgm:t>
        <a:bodyPr/>
        <a:lstStyle/>
        <a:p>
          <a:endParaRPr lang="es-CO" sz="2000" b="1">
            <a:latin typeface="Futura std book"/>
          </a:endParaRPr>
        </a:p>
      </dgm:t>
    </dgm:pt>
    <dgm:pt modelId="{A9744721-AD6C-4EB7-95E9-4A44D2E7EC82}">
      <dgm:prSet phldrT="[Texto]" custT="1"/>
      <dgm:spPr>
        <a:gradFill rotWithShape="0">
          <a:gsLst>
            <a:gs pos="0">
              <a:srgbClr val="DDEBCF"/>
            </a:gs>
            <a:gs pos="50000">
              <a:srgbClr val="9CB86E"/>
            </a:gs>
            <a:gs pos="100000">
              <a:srgbClr val="156B13"/>
            </a:gs>
          </a:gsLst>
          <a:lin ang="16200000" scaled="0"/>
        </a:gradFill>
        <a:ln>
          <a:solidFill>
            <a:schemeClr val="accent3">
              <a:lumMod val="50000"/>
            </a:schemeClr>
          </a:solidFill>
        </a:ln>
      </dgm:spPr>
      <dgm:t>
        <a:bodyPr/>
        <a:lstStyle/>
        <a:p>
          <a:r>
            <a:rPr lang="es-CO" sz="2400" b="1" dirty="0" smtClean="0">
              <a:latin typeface="Futura std book"/>
            </a:rPr>
            <a:t>4</a:t>
          </a:r>
          <a:endParaRPr lang="es-CO" sz="2400" b="1" dirty="0">
            <a:latin typeface="Futura std book"/>
          </a:endParaRPr>
        </a:p>
      </dgm:t>
    </dgm:pt>
    <dgm:pt modelId="{FC1681C7-4005-4054-9C72-21C7A3C242DB}" type="parTrans" cxnId="{3C8645A9-3887-45E0-972C-91CB08C97720}">
      <dgm:prSet/>
      <dgm:spPr/>
      <dgm:t>
        <a:bodyPr/>
        <a:lstStyle/>
        <a:p>
          <a:endParaRPr lang="es-CO" sz="2000" b="1"/>
        </a:p>
      </dgm:t>
    </dgm:pt>
    <dgm:pt modelId="{6417D46B-F007-4D8D-85DE-44B3D2D4EF80}" type="sibTrans" cxnId="{3C8645A9-3887-45E0-972C-91CB08C97720}">
      <dgm:prSet/>
      <dgm:spPr/>
      <dgm:t>
        <a:bodyPr/>
        <a:lstStyle/>
        <a:p>
          <a:endParaRPr lang="es-CO" sz="2000" b="1"/>
        </a:p>
      </dgm:t>
    </dgm:pt>
    <dgm:pt modelId="{728D629B-9350-4603-A7B7-F44827AC5D97}">
      <dgm:prSet custT="1"/>
      <dgm:spPr>
        <a:ln cmpd="dbl">
          <a:solidFill>
            <a:schemeClr val="accent3">
              <a:lumMod val="50000"/>
            </a:schemeClr>
          </a:solidFill>
        </a:ln>
      </dgm:spPr>
      <dgm:t>
        <a:bodyPr/>
        <a:lstStyle/>
        <a:p>
          <a:pPr marL="228600" indent="0" defTabSz="977900">
            <a:lnSpc>
              <a:spcPct val="90000"/>
            </a:lnSpc>
            <a:spcBef>
              <a:spcPct val="0"/>
            </a:spcBef>
            <a:spcAft>
              <a:spcPct val="15000"/>
            </a:spcAft>
            <a:buNone/>
          </a:pPr>
          <a:r>
            <a:rPr lang="es-CO" sz="2000" b="1" cap="small" baseline="0" dirty="0" smtClean="0">
              <a:latin typeface="Futura std book"/>
            </a:rPr>
            <a:t>Propuesta de Meta Definitiva</a:t>
          </a:r>
          <a:endParaRPr lang="es-CO" sz="2000" b="1" dirty="0"/>
        </a:p>
      </dgm:t>
    </dgm:pt>
    <dgm:pt modelId="{E90FE228-24BE-413D-B3CF-DB973328F970}" type="parTrans" cxnId="{A030CC26-CD13-4405-922F-D198D2DE3CFF}">
      <dgm:prSet/>
      <dgm:spPr/>
      <dgm:t>
        <a:bodyPr/>
        <a:lstStyle/>
        <a:p>
          <a:endParaRPr lang="es-CO" sz="2000" b="1"/>
        </a:p>
      </dgm:t>
    </dgm:pt>
    <dgm:pt modelId="{5B90D350-A508-4AD0-AAA8-0EA1889B68CF}" type="sibTrans" cxnId="{A030CC26-CD13-4405-922F-D198D2DE3CFF}">
      <dgm:prSet/>
      <dgm:spPr/>
      <dgm:t>
        <a:bodyPr/>
        <a:lstStyle/>
        <a:p>
          <a:endParaRPr lang="es-CO" sz="2000" b="1"/>
        </a:p>
      </dgm:t>
    </dgm:pt>
    <dgm:pt modelId="{1FDCD416-FA5E-461E-8A5C-B9BB2CF17BE6}" type="pres">
      <dgm:prSet presAssocID="{9E99C0EE-79FF-4C48-B9A3-E22C62E3C907}" presName="linearFlow" presStyleCnt="0">
        <dgm:presLayoutVars>
          <dgm:dir/>
          <dgm:animLvl val="lvl"/>
          <dgm:resizeHandles val="exact"/>
        </dgm:presLayoutVars>
      </dgm:prSet>
      <dgm:spPr/>
      <dgm:t>
        <a:bodyPr/>
        <a:lstStyle/>
        <a:p>
          <a:endParaRPr lang="es-ES"/>
        </a:p>
      </dgm:t>
    </dgm:pt>
    <dgm:pt modelId="{6C3290DF-1EF6-40F8-A73A-7A38D224D7C5}" type="pres">
      <dgm:prSet presAssocID="{D7FCCE90-B377-457C-B310-D7221A439F17}" presName="composite" presStyleCnt="0"/>
      <dgm:spPr/>
    </dgm:pt>
    <dgm:pt modelId="{E72056AA-ACA9-4348-B6D9-1CA3198A5FE0}" type="pres">
      <dgm:prSet presAssocID="{D7FCCE90-B377-457C-B310-D7221A439F17}" presName="parentText" presStyleLbl="alignNode1" presStyleIdx="0" presStyleCnt="4">
        <dgm:presLayoutVars>
          <dgm:chMax val="1"/>
          <dgm:bulletEnabled val="1"/>
        </dgm:presLayoutVars>
      </dgm:prSet>
      <dgm:spPr/>
      <dgm:t>
        <a:bodyPr/>
        <a:lstStyle/>
        <a:p>
          <a:endParaRPr lang="es-ES"/>
        </a:p>
      </dgm:t>
    </dgm:pt>
    <dgm:pt modelId="{4CAD51C2-1A80-4464-A769-0744DFB85979}" type="pres">
      <dgm:prSet presAssocID="{D7FCCE90-B377-457C-B310-D7221A439F17}" presName="descendantText" presStyleLbl="alignAcc1" presStyleIdx="0" presStyleCnt="4">
        <dgm:presLayoutVars>
          <dgm:bulletEnabled val="1"/>
        </dgm:presLayoutVars>
      </dgm:prSet>
      <dgm:spPr/>
      <dgm:t>
        <a:bodyPr/>
        <a:lstStyle/>
        <a:p>
          <a:endParaRPr lang="es-CO"/>
        </a:p>
      </dgm:t>
    </dgm:pt>
    <dgm:pt modelId="{891E19C9-186D-4E2C-8472-9B84585BA061}" type="pres">
      <dgm:prSet presAssocID="{D5D8D821-8CD8-4D2F-A827-F275811FFECF}" presName="sp" presStyleCnt="0"/>
      <dgm:spPr/>
    </dgm:pt>
    <dgm:pt modelId="{1809F067-4F1C-4D5A-82C6-4DF8E3CF64D6}" type="pres">
      <dgm:prSet presAssocID="{D21D4278-6A50-4B90-B70A-916D618FEFEE}" presName="composite" presStyleCnt="0"/>
      <dgm:spPr/>
    </dgm:pt>
    <dgm:pt modelId="{386DCA6E-A901-4ACD-891D-90D56D0609CD}" type="pres">
      <dgm:prSet presAssocID="{D21D4278-6A50-4B90-B70A-916D618FEFEE}" presName="parentText" presStyleLbl="alignNode1" presStyleIdx="1" presStyleCnt="4">
        <dgm:presLayoutVars>
          <dgm:chMax val="1"/>
          <dgm:bulletEnabled val="1"/>
        </dgm:presLayoutVars>
      </dgm:prSet>
      <dgm:spPr/>
      <dgm:t>
        <a:bodyPr/>
        <a:lstStyle/>
        <a:p>
          <a:endParaRPr lang="es-ES"/>
        </a:p>
      </dgm:t>
    </dgm:pt>
    <dgm:pt modelId="{694EA5E6-0421-4BA4-A794-1FD8A2F87B96}" type="pres">
      <dgm:prSet presAssocID="{D21D4278-6A50-4B90-B70A-916D618FEFEE}" presName="descendantText" presStyleLbl="alignAcc1" presStyleIdx="1" presStyleCnt="4">
        <dgm:presLayoutVars>
          <dgm:bulletEnabled val="1"/>
        </dgm:presLayoutVars>
      </dgm:prSet>
      <dgm:spPr/>
      <dgm:t>
        <a:bodyPr/>
        <a:lstStyle/>
        <a:p>
          <a:endParaRPr lang="es-CO"/>
        </a:p>
      </dgm:t>
    </dgm:pt>
    <dgm:pt modelId="{FC062B27-8E2B-40F6-9778-D303FE565291}" type="pres">
      <dgm:prSet presAssocID="{6BBC5CF0-0F59-49A1-B983-4613D929C6C3}" presName="sp" presStyleCnt="0"/>
      <dgm:spPr/>
    </dgm:pt>
    <dgm:pt modelId="{BAC370A8-0111-4AC2-B615-0D10E18E936E}" type="pres">
      <dgm:prSet presAssocID="{0B411885-43AE-49FC-AB70-151B26BD3025}" presName="composite" presStyleCnt="0"/>
      <dgm:spPr/>
    </dgm:pt>
    <dgm:pt modelId="{F060A380-22CF-4015-BD6B-FEE577007AF1}" type="pres">
      <dgm:prSet presAssocID="{0B411885-43AE-49FC-AB70-151B26BD3025}" presName="parentText" presStyleLbl="alignNode1" presStyleIdx="2" presStyleCnt="4">
        <dgm:presLayoutVars>
          <dgm:chMax val="1"/>
          <dgm:bulletEnabled val="1"/>
        </dgm:presLayoutVars>
      </dgm:prSet>
      <dgm:spPr/>
      <dgm:t>
        <a:bodyPr/>
        <a:lstStyle/>
        <a:p>
          <a:endParaRPr lang="es-ES"/>
        </a:p>
      </dgm:t>
    </dgm:pt>
    <dgm:pt modelId="{B0E4E946-1E9B-47CB-B3FA-DF56496F1AA7}" type="pres">
      <dgm:prSet presAssocID="{0B411885-43AE-49FC-AB70-151B26BD3025}" presName="descendantText" presStyleLbl="alignAcc1" presStyleIdx="2" presStyleCnt="4">
        <dgm:presLayoutVars>
          <dgm:bulletEnabled val="1"/>
        </dgm:presLayoutVars>
      </dgm:prSet>
      <dgm:spPr/>
      <dgm:t>
        <a:bodyPr/>
        <a:lstStyle/>
        <a:p>
          <a:endParaRPr lang="es-CO"/>
        </a:p>
      </dgm:t>
    </dgm:pt>
    <dgm:pt modelId="{1183D9D1-E636-433D-AFE8-3EACD2A925D4}" type="pres">
      <dgm:prSet presAssocID="{94413274-180A-47FD-B041-0A96193B768D}" presName="sp" presStyleCnt="0"/>
      <dgm:spPr/>
    </dgm:pt>
    <dgm:pt modelId="{C27A8655-0EE3-4229-B4A0-8B7A6D756DC8}" type="pres">
      <dgm:prSet presAssocID="{A9744721-AD6C-4EB7-95E9-4A44D2E7EC82}" presName="composite" presStyleCnt="0"/>
      <dgm:spPr/>
    </dgm:pt>
    <dgm:pt modelId="{29C3A788-AF09-4849-B388-C0E67DA52CC2}" type="pres">
      <dgm:prSet presAssocID="{A9744721-AD6C-4EB7-95E9-4A44D2E7EC82}" presName="parentText" presStyleLbl="alignNode1" presStyleIdx="3" presStyleCnt="4">
        <dgm:presLayoutVars>
          <dgm:chMax val="1"/>
          <dgm:bulletEnabled val="1"/>
        </dgm:presLayoutVars>
      </dgm:prSet>
      <dgm:spPr/>
      <dgm:t>
        <a:bodyPr/>
        <a:lstStyle/>
        <a:p>
          <a:endParaRPr lang="es-ES"/>
        </a:p>
      </dgm:t>
    </dgm:pt>
    <dgm:pt modelId="{8F5EA874-1260-46BD-AC76-EA4DE6D6DCD0}" type="pres">
      <dgm:prSet presAssocID="{A9744721-AD6C-4EB7-95E9-4A44D2E7EC82}" presName="descendantText" presStyleLbl="alignAcc1" presStyleIdx="3" presStyleCnt="4" custLinFactNeighborX="465" custLinFactNeighborY="2191">
        <dgm:presLayoutVars>
          <dgm:bulletEnabled val="1"/>
        </dgm:presLayoutVars>
      </dgm:prSet>
      <dgm:spPr/>
      <dgm:t>
        <a:bodyPr/>
        <a:lstStyle/>
        <a:p>
          <a:endParaRPr lang="es-CO"/>
        </a:p>
      </dgm:t>
    </dgm:pt>
  </dgm:ptLst>
  <dgm:cxnLst>
    <dgm:cxn modelId="{F0D4EFAF-64A6-40E7-B3C1-466B4C4F3A9E}" type="presOf" srcId="{2347C9A7-ED36-4BAC-86EE-0B082862EE3E}" destId="{4CAD51C2-1A80-4464-A769-0744DFB85979}" srcOrd="0" destOrd="0" presId="urn:microsoft.com/office/officeart/2005/8/layout/chevron2"/>
    <dgm:cxn modelId="{3C8645A9-3887-45E0-972C-91CB08C97720}" srcId="{9E99C0EE-79FF-4C48-B9A3-E22C62E3C907}" destId="{A9744721-AD6C-4EB7-95E9-4A44D2E7EC82}" srcOrd="3" destOrd="0" parTransId="{FC1681C7-4005-4054-9C72-21C7A3C242DB}" sibTransId="{6417D46B-F007-4D8D-85DE-44B3D2D4EF80}"/>
    <dgm:cxn modelId="{4589DD3C-8F77-4513-828D-47364F22197C}" type="presOf" srcId="{D21D4278-6A50-4B90-B70A-916D618FEFEE}" destId="{386DCA6E-A901-4ACD-891D-90D56D0609CD}" srcOrd="0" destOrd="0" presId="urn:microsoft.com/office/officeart/2005/8/layout/chevron2"/>
    <dgm:cxn modelId="{5618F68D-C7D1-4DE8-ADF6-DCC8E5DD8CC2}" type="presOf" srcId="{9E99C0EE-79FF-4C48-B9A3-E22C62E3C907}" destId="{1FDCD416-FA5E-461E-8A5C-B9BB2CF17BE6}" srcOrd="0" destOrd="0" presId="urn:microsoft.com/office/officeart/2005/8/layout/chevron2"/>
    <dgm:cxn modelId="{A030CC26-CD13-4405-922F-D198D2DE3CFF}" srcId="{0B411885-43AE-49FC-AB70-151B26BD3025}" destId="{728D629B-9350-4603-A7B7-F44827AC5D97}" srcOrd="0" destOrd="0" parTransId="{E90FE228-24BE-413D-B3CF-DB973328F970}" sibTransId="{5B90D350-A508-4AD0-AAA8-0EA1889B68CF}"/>
    <dgm:cxn modelId="{7351216C-77BA-41D0-A7C3-15BBE97DB62A}" type="presOf" srcId="{DB1F092E-E7A9-4DE0-B50D-C731BC151880}" destId="{694EA5E6-0421-4BA4-A794-1FD8A2F87B96}" srcOrd="0" destOrd="0" presId="urn:microsoft.com/office/officeart/2005/8/layout/chevron2"/>
    <dgm:cxn modelId="{E7C11EEF-DC91-492D-8FA5-00A8379671BD}" srcId="{9E99C0EE-79FF-4C48-B9A3-E22C62E3C907}" destId="{D21D4278-6A50-4B90-B70A-916D618FEFEE}" srcOrd="1" destOrd="0" parTransId="{A5156F27-D002-4F27-A0A2-96381C348AA1}" sibTransId="{6BBC5CF0-0F59-49A1-B983-4613D929C6C3}"/>
    <dgm:cxn modelId="{648C8FE7-FA3F-4B37-BBC6-EA2B1F825968}" type="presOf" srcId="{6F2969BC-7D21-4196-B2A2-D465C777BC9C}" destId="{8F5EA874-1260-46BD-AC76-EA4DE6D6DCD0}" srcOrd="0" destOrd="0" presId="urn:microsoft.com/office/officeart/2005/8/layout/chevron2"/>
    <dgm:cxn modelId="{473A98AF-1E92-4CD4-BAD2-2C232ACC395B}" srcId="{A9744721-AD6C-4EB7-95E9-4A44D2E7EC82}" destId="{6F2969BC-7D21-4196-B2A2-D465C777BC9C}" srcOrd="0" destOrd="0" parTransId="{24966AD4-6CEE-44A5-8F4B-6A8293C2FBFB}" sibTransId="{441F05D7-02FD-45EC-9918-948FBC92FFDF}"/>
    <dgm:cxn modelId="{E990FF57-8029-4C6D-A262-16771A309DBF}" type="presOf" srcId="{0B411885-43AE-49FC-AB70-151B26BD3025}" destId="{F060A380-22CF-4015-BD6B-FEE577007AF1}" srcOrd="0" destOrd="0" presId="urn:microsoft.com/office/officeart/2005/8/layout/chevron2"/>
    <dgm:cxn modelId="{DAAB396F-AFC6-44CF-B28A-B5540D56CE68}" srcId="{9E99C0EE-79FF-4C48-B9A3-E22C62E3C907}" destId="{0B411885-43AE-49FC-AB70-151B26BD3025}" srcOrd="2" destOrd="0" parTransId="{F9FBEED4-4263-4F1F-826D-6ABC8AA175B7}" sibTransId="{94413274-180A-47FD-B041-0A96193B768D}"/>
    <dgm:cxn modelId="{AAFE446E-810F-4503-90C5-6D1AC30DC8F5}" srcId="{D7FCCE90-B377-457C-B310-D7221A439F17}" destId="{2347C9A7-ED36-4BAC-86EE-0B082862EE3E}" srcOrd="0" destOrd="0" parTransId="{9152A810-0796-40A7-9C34-6C4F8B710FE0}" sibTransId="{8D0B86C9-87F4-4D1E-BD1E-C35807FBDF19}"/>
    <dgm:cxn modelId="{896E037F-0B47-4B48-8875-2E0281807637}" type="presOf" srcId="{D7FCCE90-B377-457C-B310-D7221A439F17}" destId="{E72056AA-ACA9-4348-B6D9-1CA3198A5FE0}" srcOrd="0" destOrd="0" presId="urn:microsoft.com/office/officeart/2005/8/layout/chevron2"/>
    <dgm:cxn modelId="{70164274-DD1C-4298-9A10-260FA6F8EC3F}" type="presOf" srcId="{A9744721-AD6C-4EB7-95E9-4A44D2E7EC82}" destId="{29C3A788-AF09-4849-B388-C0E67DA52CC2}" srcOrd="0" destOrd="0" presId="urn:microsoft.com/office/officeart/2005/8/layout/chevron2"/>
    <dgm:cxn modelId="{4659A841-8FBD-4E1A-895A-B8236F0C93E3}" srcId="{9E99C0EE-79FF-4C48-B9A3-E22C62E3C907}" destId="{D7FCCE90-B377-457C-B310-D7221A439F17}" srcOrd="0" destOrd="0" parTransId="{D29E4DD9-9145-4B69-855B-4B3A6E15922C}" sibTransId="{D5D8D821-8CD8-4D2F-A827-F275811FFECF}"/>
    <dgm:cxn modelId="{5269999A-D3FA-44D7-9C1B-05C3F9DB51A1}" srcId="{D21D4278-6A50-4B90-B70A-916D618FEFEE}" destId="{DB1F092E-E7A9-4DE0-B50D-C731BC151880}" srcOrd="0" destOrd="0" parTransId="{F697C3A9-0040-47BA-8FA8-5A1337141F36}" sibTransId="{4BF198B4-0364-4291-8D41-521325A6B517}"/>
    <dgm:cxn modelId="{FFC8DEDD-D737-4F10-A634-768EF068AF73}" type="presOf" srcId="{728D629B-9350-4603-A7B7-F44827AC5D97}" destId="{B0E4E946-1E9B-47CB-B3FA-DF56496F1AA7}" srcOrd="0" destOrd="0" presId="urn:microsoft.com/office/officeart/2005/8/layout/chevron2"/>
    <dgm:cxn modelId="{A45458AF-B49B-4D24-ACB2-32401F5E6A37}" type="presParOf" srcId="{1FDCD416-FA5E-461E-8A5C-B9BB2CF17BE6}" destId="{6C3290DF-1EF6-40F8-A73A-7A38D224D7C5}" srcOrd="0" destOrd="0" presId="urn:microsoft.com/office/officeart/2005/8/layout/chevron2"/>
    <dgm:cxn modelId="{65CE41FD-9ABF-47A7-9864-4BACB7516089}" type="presParOf" srcId="{6C3290DF-1EF6-40F8-A73A-7A38D224D7C5}" destId="{E72056AA-ACA9-4348-B6D9-1CA3198A5FE0}" srcOrd="0" destOrd="0" presId="urn:microsoft.com/office/officeart/2005/8/layout/chevron2"/>
    <dgm:cxn modelId="{59A10AD0-FF46-4DBF-9977-F8444CF7156E}" type="presParOf" srcId="{6C3290DF-1EF6-40F8-A73A-7A38D224D7C5}" destId="{4CAD51C2-1A80-4464-A769-0744DFB85979}" srcOrd="1" destOrd="0" presId="urn:microsoft.com/office/officeart/2005/8/layout/chevron2"/>
    <dgm:cxn modelId="{85278557-7DF6-4DB5-B24D-FA7BBA2F5146}" type="presParOf" srcId="{1FDCD416-FA5E-461E-8A5C-B9BB2CF17BE6}" destId="{891E19C9-186D-4E2C-8472-9B84585BA061}" srcOrd="1" destOrd="0" presId="urn:microsoft.com/office/officeart/2005/8/layout/chevron2"/>
    <dgm:cxn modelId="{A8EA24FA-D483-42F9-BB9B-03B271BEEBCC}" type="presParOf" srcId="{1FDCD416-FA5E-461E-8A5C-B9BB2CF17BE6}" destId="{1809F067-4F1C-4D5A-82C6-4DF8E3CF64D6}" srcOrd="2" destOrd="0" presId="urn:microsoft.com/office/officeart/2005/8/layout/chevron2"/>
    <dgm:cxn modelId="{82FB94D5-F5FA-43E7-9183-EF9303E1B530}" type="presParOf" srcId="{1809F067-4F1C-4D5A-82C6-4DF8E3CF64D6}" destId="{386DCA6E-A901-4ACD-891D-90D56D0609CD}" srcOrd="0" destOrd="0" presId="urn:microsoft.com/office/officeart/2005/8/layout/chevron2"/>
    <dgm:cxn modelId="{9C94DFF6-6051-469A-BFBE-01F288D54BA9}" type="presParOf" srcId="{1809F067-4F1C-4D5A-82C6-4DF8E3CF64D6}" destId="{694EA5E6-0421-4BA4-A794-1FD8A2F87B96}" srcOrd="1" destOrd="0" presId="urn:microsoft.com/office/officeart/2005/8/layout/chevron2"/>
    <dgm:cxn modelId="{778087D6-B961-4311-8215-DF6591CAB13B}" type="presParOf" srcId="{1FDCD416-FA5E-461E-8A5C-B9BB2CF17BE6}" destId="{FC062B27-8E2B-40F6-9778-D303FE565291}" srcOrd="3" destOrd="0" presId="urn:microsoft.com/office/officeart/2005/8/layout/chevron2"/>
    <dgm:cxn modelId="{B861A397-9880-48E5-8A1B-6D6BBFE8178E}" type="presParOf" srcId="{1FDCD416-FA5E-461E-8A5C-B9BB2CF17BE6}" destId="{BAC370A8-0111-4AC2-B615-0D10E18E936E}" srcOrd="4" destOrd="0" presId="urn:microsoft.com/office/officeart/2005/8/layout/chevron2"/>
    <dgm:cxn modelId="{5EC99154-CEDD-4627-BEEA-FAD08E69B0F4}" type="presParOf" srcId="{BAC370A8-0111-4AC2-B615-0D10E18E936E}" destId="{F060A380-22CF-4015-BD6B-FEE577007AF1}" srcOrd="0" destOrd="0" presId="urn:microsoft.com/office/officeart/2005/8/layout/chevron2"/>
    <dgm:cxn modelId="{E7FA35F6-B265-4824-B96A-6ACA8F3B9D75}" type="presParOf" srcId="{BAC370A8-0111-4AC2-B615-0D10E18E936E}" destId="{B0E4E946-1E9B-47CB-B3FA-DF56496F1AA7}" srcOrd="1" destOrd="0" presId="urn:microsoft.com/office/officeart/2005/8/layout/chevron2"/>
    <dgm:cxn modelId="{986E33DE-203E-48D7-B7D7-8D469D03BEB1}" type="presParOf" srcId="{1FDCD416-FA5E-461E-8A5C-B9BB2CF17BE6}" destId="{1183D9D1-E636-433D-AFE8-3EACD2A925D4}" srcOrd="5" destOrd="0" presId="urn:microsoft.com/office/officeart/2005/8/layout/chevron2"/>
    <dgm:cxn modelId="{3C4F863A-14E5-450D-8755-A4D4CF8BCA90}" type="presParOf" srcId="{1FDCD416-FA5E-461E-8A5C-B9BB2CF17BE6}" destId="{C27A8655-0EE3-4229-B4A0-8B7A6D756DC8}" srcOrd="6" destOrd="0" presId="urn:microsoft.com/office/officeart/2005/8/layout/chevron2"/>
    <dgm:cxn modelId="{04763BBF-3848-4907-8642-7831E37BE974}" type="presParOf" srcId="{C27A8655-0EE3-4229-B4A0-8B7A6D756DC8}" destId="{29C3A788-AF09-4849-B388-C0E67DA52CC2}" srcOrd="0" destOrd="0" presId="urn:microsoft.com/office/officeart/2005/8/layout/chevron2"/>
    <dgm:cxn modelId="{35FEB93C-26C5-4712-A92F-3351A9A6EA3F}" type="presParOf" srcId="{C27A8655-0EE3-4229-B4A0-8B7A6D756DC8}" destId="{8F5EA874-1260-46BD-AC76-EA4DE6D6DCD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9FDD4F1-818A-4BFD-9638-9AD18E85305D}" type="doc">
      <dgm:prSet loTypeId="urn:microsoft.com/office/officeart/2005/8/layout/chevron1" loCatId="process" qsTypeId="urn:microsoft.com/office/officeart/2005/8/quickstyle/simple1" qsCatId="simple" csTypeId="urn:microsoft.com/office/officeart/2005/8/colors/accent1_2" csCatId="accent1" phldr="1"/>
      <dgm:spPr/>
    </dgm:pt>
    <dgm:pt modelId="{16235E5D-87B9-473E-BC0A-943967089D05}">
      <dgm:prSet phldrT="[Texto]" custT="1"/>
      <dgm:spPr>
        <a:gradFill rotWithShape="0">
          <a:gsLst>
            <a:gs pos="0">
              <a:srgbClr val="DDEBCF"/>
            </a:gs>
            <a:gs pos="50000">
              <a:srgbClr val="9CB86E"/>
            </a:gs>
            <a:gs pos="100000">
              <a:srgbClr val="156B13"/>
            </a:gs>
          </a:gsLst>
          <a:lin ang="16200000" scaled="0"/>
        </a:gradFill>
      </dgm:spPr>
      <dgm:t>
        <a:bodyPr/>
        <a:lstStyle/>
        <a:p>
          <a:r>
            <a:rPr lang="es-CO" sz="1600" b="1" dirty="0" smtClean="0">
              <a:latin typeface="Futura std book"/>
            </a:rPr>
            <a:t>1. Proceso de Consulta</a:t>
          </a:r>
          <a:endParaRPr lang="es-CO" sz="1600" b="1" dirty="0">
            <a:latin typeface="Futura std book"/>
          </a:endParaRPr>
        </a:p>
      </dgm:t>
    </dgm:pt>
    <dgm:pt modelId="{79AADE8E-F864-42CE-BE11-191D7DCD50FB}" type="parTrans" cxnId="{2DC19661-C06F-4B89-B772-79ED0276B622}">
      <dgm:prSet/>
      <dgm:spPr/>
      <dgm:t>
        <a:bodyPr/>
        <a:lstStyle/>
        <a:p>
          <a:endParaRPr lang="es-CO"/>
        </a:p>
      </dgm:t>
    </dgm:pt>
    <dgm:pt modelId="{B6116BD9-8362-4ED3-B82A-EC0F480F8B14}" type="sibTrans" cxnId="{2DC19661-C06F-4B89-B772-79ED0276B622}">
      <dgm:prSet/>
      <dgm:spPr/>
      <dgm:t>
        <a:bodyPr/>
        <a:lstStyle/>
        <a:p>
          <a:endParaRPr lang="es-CO"/>
        </a:p>
      </dgm:t>
    </dgm:pt>
    <dgm:pt modelId="{29EE6AA9-174B-4ECD-B910-F43B60617B90}">
      <dgm:prSet phldrT="[Texto]" custT="1"/>
      <dgm:spPr>
        <a:gradFill rotWithShape="0">
          <a:gsLst>
            <a:gs pos="0">
              <a:srgbClr val="DDEBCF"/>
            </a:gs>
            <a:gs pos="50000">
              <a:srgbClr val="9CB86E"/>
            </a:gs>
            <a:gs pos="100000">
              <a:srgbClr val="156B13"/>
            </a:gs>
          </a:gsLst>
          <a:lin ang="16200000" scaled="0"/>
        </a:gradFill>
      </dgm:spPr>
      <dgm:t>
        <a:bodyPr/>
        <a:lstStyle/>
        <a:p>
          <a:r>
            <a:rPr lang="es-CO" sz="1600" b="1" dirty="0" smtClean="0">
              <a:latin typeface="Futura std book"/>
            </a:rPr>
            <a:t>Propuesta de Meta Global </a:t>
          </a:r>
          <a:endParaRPr lang="es-CO" sz="1600" b="1" dirty="0">
            <a:latin typeface="Futura std book"/>
          </a:endParaRPr>
        </a:p>
      </dgm:t>
    </dgm:pt>
    <dgm:pt modelId="{968B0E2D-4E83-4400-A227-0F26FFE8203A}" type="parTrans" cxnId="{C8F59B51-930D-4969-ABDE-E46EBE516063}">
      <dgm:prSet/>
      <dgm:spPr/>
      <dgm:t>
        <a:bodyPr/>
        <a:lstStyle/>
        <a:p>
          <a:endParaRPr lang="es-CO"/>
        </a:p>
      </dgm:t>
    </dgm:pt>
    <dgm:pt modelId="{D7684094-E8CA-4B5F-A8B8-4BD915A2770A}" type="sibTrans" cxnId="{C8F59B51-930D-4969-ABDE-E46EBE516063}">
      <dgm:prSet/>
      <dgm:spPr/>
      <dgm:t>
        <a:bodyPr/>
        <a:lstStyle/>
        <a:p>
          <a:endParaRPr lang="es-CO"/>
        </a:p>
      </dgm:t>
    </dgm:pt>
    <dgm:pt modelId="{81823D6C-0558-4A4F-9E0D-519230931F1A}">
      <dgm:prSet phldrT="[Texto]" custT="1"/>
      <dgm:spPr>
        <a:gradFill rotWithShape="0">
          <a:gsLst>
            <a:gs pos="0">
              <a:srgbClr val="DDEBCF"/>
            </a:gs>
            <a:gs pos="50000">
              <a:srgbClr val="9CB86E"/>
            </a:gs>
            <a:gs pos="100000">
              <a:srgbClr val="156B13"/>
            </a:gs>
          </a:gsLst>
          <a:lin ang="16200000" scaled="0"/>
        </a:gradFill>
      </dgm:spPr>
      <dgm:t>
        <a:bodyPr/>
        <a:lstStyle/>
        <a:p>
          <a:r>
            <a:rPr lang="es-CO" sz="1600" b="1" dirty="0" smtClean="0">
              <a:latin typeface="Futura std book"/>
            </a:rPr>
            <a:t>Propuesta de Meta Definitiva</a:t>
          </a:r>
          <a:endParaRPr lang="es-CO" sz="1600" b="1" dirty="0">
            <a:latin typeface="Futura std book"/>
          </a:endParaRPr>
        </a:p>
      </dgm:t>
    </dgm:pt>
    <dgm:pt modelId="{819E5458-9031-4FA8-83CF-5A1FDFD3C914}" type="parTrans" cxnId="{2F232BFE-7E90-4E03-8C11-02A0A42250E1}">
      <dgm:prSet/>
      <dgm:spPr/>
      <dgm:t>
        <a:bodyPr/>
        <a:lstStyle/>
        <a:p>
          <a:endParaRPr lang="es-CO"/>
        </a:p>
      </dgm:t>
    </dgm:pt>
    <dgm:pt modelId="{BD9A9092-509C-4243-A4DB-7EE195285231}" type="sibTrans" cxnId="{2F232BFE-7E90-4E03-8C11-02A0A42250E1}">
      <dgm:prSet/>
      <dgm:spPr/>
      <dgm:t>
        <a:bodyPr/>
        <a:lstStyle/>
        <a:p>
          <a:endParaRPr lang="es-CO"/>
        </a:p>
      </dgm:t>
    </dgm:pt>
    <dgm:pt modelId="{7BF67F8A-0B18-4300-9438-2E8B83FE5172}">
      <dgm:prSet phldrT="[Texto]" custT="1"/>
      <dgm:spPr>
        <a:gradFill rotWithShape="0">
          <a:gsLst>
            <a:gs pos="0">
              <a:srgbClr val="DDEBCF"/>
            </a:gs>
            <a:gs pos="50000">
              <a:srgbClr val="9CB86E"/>
            </a:gs>
            <a:gs pos="100000">
              <a:srgbClr val="156B13"/>
            </a:gs>
          </a:gsLst>
          <a:lin ang="16200000" scaled="0"/>
        </a:gradFill>
      </dgm:spPr>
      <dgm:t>
        <a:bodyPr/>
        <a:lstStyle/>
        <a:p>
          <a:r>
            <a:rPr lang="es-CO" sz="1600" b="1" dirty="0" smtClean="0">
              <a:latin typeface="Futura std book"/>
            </a:rPr>
            <a:t>Definición de Metas de Carga Contaminante</a:t>
          </a:r>
          <a:endParaRPr lang="es-CO" sz="1600" b="1" dirty="0">
            <a:latin typeface="Futura std book"/>
          </a:endParaRPr>
        </a:p>
      </dgm:t>
    </dgm:pt>
    <dgm:pt modelId="{A4B98A86-BF70-4B26-911A-72514A691353}" type="parTrans" cxnId="{F758336B-3D80-4CC7-A2A0-EA481CE2047E}">
      <dgm:prSet/>
      <dgm:spPr/>
      <dgm:t>
        <a:bodyPr/>
        <a:lstStyle/>
        <a:p>
          <a:endParaRPr lang="es-CO"/>
        </a:p>
      </dgm:t>
    </dgm:pt>
    <dgm:pt modelId="{B130F4BA-E20B-4BB3-BB54-1BDF1339B862}" type="sibTrans" cxnId="{F758336B-3D80-4CC7-A2A0-EA481CE2047E}">
      <dgm:prSet/>
      <dgm:spPr/>
      <dgm:t>
        <a:bodyPr/>
        <a:lstStyle/>
        <a:p>
          <a:endParaRPr lang="es-CO"/>
        </a:p>
      </dgm:t>
    </dgm:pt>
    <dgm:pt modelId="{43D8857E-5FEB-4D9C-B174-303BDB199B96}" type="pres">
      <dgm:prSet presAssocID="{F9FDD4F1-818A-4BFD-9638-9AD18E85305D}" presName="Name0" presStyleCnt="0">
        <dgm:presLayoutVars>
          <dgm:dir/>
          <dgm:animLvl val="lvl"/>
          <dgm:resizeHandles val="exact"/>
        </dgm:presLayoutVars>
      </dgm:prSet>
      <dgm:spPr/>
    </dgm:pt>
    <dgm:pt modelId="{BCA4F63C-90F2-4EDD-83D8-9A9AC113FF9C}" type="pres">
      <dgm:prSet presAssocID="{16235E5D-87B9-473E-BC0A-943967089D05}" presName="parTxOnly" presStyleLbl="node1" presStyleIdx="0" presStyleCnt="4">
        <dgm:presLayoutVars>
          <dgm:chMax val="0"/>
          <dgm:chPref val="0"/>
          <dgm:bulletEnabled val="1"/>
        </dgm:presLayoutVars>
      </dgm:prSet>
      <dgm:spPr/>
      <dgm:t>
        <a:bodyPr/>
        <a:lstStyle/>
        <a:p>
          <a:endParaRPr lang="es-CO"/>
        </a:p>
      </dgm:t>
    </dgm:pt>
    <dgm:pt modelId="{1CE36832-25BD-496A-A90C-FF063671B8C5}" type="pres">
      <dgm:prSet presAssocID="{B6116BD9-8362-4ED3-B82A-EC0F480F8B14}" presName="parTxOnlySpace" presStyleCnt="0"/>
      <dgm:spPr/>
    </dgm:pt>
    <dgm:pt modelId="{B1DF50C8-A803-46D2-A686-AB56B25FF6F4}" type="pres">
      <dgm:prSet presAssocID="{29EE6AA9-174B-4ECD-B910-F43B60617B90}" presName="parTxOnly" presStyleLbl="node1" presStyleIdx="1" presStyleCnt="4">
        <dgm:presLayoutVars>
          <dgm:chMax val="0"/>
          <dgm:chPref val="0"/>
          <dgm:bulletEnabled val="1"/>
        </dgm:presLayoutVars>
      </dgm:prSet>
      <dgm:spPr/>
      <dgm:t>
        <a:bodyPr/>
        <a:lstStyle/>
        <a:p>
          <a:endParaRPr lang="es-CO"/>
        </a:p>
      </dgm:t>
    </dgm:pt>
    <dgm:pt modelId="{C5D2C130-AF48-4738-98E4-643CD7FECA5C}" type="pres">
      <dgm:prSet presAssocID="{D7684094-E8CA-4B5F-A8B8-4BD915A2770A}" presName="parTxOnlySpace" presStyleCnt="0"/>
      <dgm:spPr/>
    </dgm:pt>
    <dgm:pt modelId="{59244CAF-5B07-4206-B8C1-B4FA902A8245}" type="pres">
      <dgm:prSet presAssocID="{81823D6C-0558-4A4F-9E0D-519230931F1A}" presName="parTxOnly" presStyleLbl="node1" presStyleIdx="2" presStyleCnt="4">
        <dgm:presLayoutVars>
          <dgm:chMax val="0"/>
          <dgm:chPref val="0"/>
          <dgm:bulletEnabled val="1"/>
        </dgm:presLayoutVars>
      </dgm:prSet>
      <dgm:spPr/>
      <dgm:t>
        <a:bodyPr/>
        <a:lstStyle/>
        <a:p>
          <a:endParaRPr lang="es-CO"/>
        </a:p>
      </dgm:t>
    </dgm:pt>
    <dgm:pt modelId="{F6FF366C-2952-44E3-8D33-99AC7788F987}" type="pres">
      <dgm:prSet presAssocID="{BD9A9092-509C-4243-A4DB-7EE195285231}" presName="parTxOnlySpace" presStyleCnt="0"/>
      <dgm:spPr/>
    </dgm:pt>
    <dgm:pt modelId="{7DCB5CBF-EF38-40A5-83B0-A86687CC84CF}" type="pres">
      <dgm:prSet presAssocID="{7BF67F8A-0B18-4300-9438-2E8B83FE5172}" presName="parTxOnly" presStyleLbl="node1" presStyleIdx="3" presStyleCnt="4">
        <dgm:presLayoutVars>
          <dgm:chMax val="0"/>
          <dgm:chPref val="0"/>
          <dgm:bulletEnabled val="1"/>
        </dgm:presLayoutVars>
      </dgm:prSet>
      <dgm:spPr/>
      <dgm:t>
        <a:bodyPr/>
        <a:lstStyle/>
        <a:p>
          <a:endParaRPr lang="es-CO"/>
        </a:p>
      </dgm:t>
    </dgm:pt>
  </dgm:ptLst>
  <dgm:cxnLst>
    <dgm:cxn modelId="{81C8CB4C-9D44-4722-BA51-3BA74386B628}" type="presOf" srcId="{F9FDD4F1-818A-4BFD-9638-9AD18E85305D}" destId="{43D8857E-5FEB-4D9C-B174-303BDB199B96}" srcOrd="0" destOrd="0" presId="urn:microsoft.com/office/officeart/2005/8/layout/chevron1"/>
    <dgm:cxn modelId="{F758336B-3D80-4CC7-A2A0-EA481CE2047E}" srcId="{F9FDD4F1-818A-4BFD-9638-9AD18E85305D}" destId="{7BF67F8A-0B18-4300-9438-2E8B83FE5172}" srcOrd="3" destOrd="0" parTransId="{A4B98A86-BF70-4B26-911A-72514A691353}" sibTransId="{B130F4BA-E20B-4BB3-BB54-1BDF1339B862}"/>
    <dgm:cxn modelId="{C8F59B51-930D-4969-ABDE-E46EBE516063}" srcId="{F9FDD4F1-818A-4BFD-9638-9AD18E85305D}" destId="{29EE6AA9-174B-4ECD-B910-F43B60617B90}" srcOrd="1" destOrd="0" parTransId="{968B0E2D-4E83-4400-A227-0F26FFE8203A}" sibTransId="{D7684094-E8CA-4B5F-A8B8-4BD915A2770A}"/>
    <dgm:cxn modelId="{7BA305CD-C597-4B69-B490-0C9D067A0E2B}" type="presOf" srcId="{16235E5D-87B9-473E-BC0A-943967089D05}" destId="{BCA4F63C-90F2-4EDD-83D8-9A9AC113FF9C}" srcOrd="0" destOrd="0" presId="urn:microsoft.com/office/officeart/2005/8/layout/chevron1"/>
    <dgm:cxn modelId="{0E8BF00E-D620-49C0-B2F6-E132A5CDD5D8}" type="presOf" srcId="{81823D6C-0558-4A4F-9E0D-519230931F1A}" destId="{59244CAF-5B07-4206-B8C1-B4FA902A8245}" srcOrd="0" destOrd="0" presId="urn:microsoft.com/office/officeart/2005/8/layout/chevron1"/>
    <dgm:cxn modelId="{418A207E-9389-4F71-BB20-9C48BB15AA57}" type="presOf" srcId="{7BF67F8A-0B18-4300-9438-2E8B83FE5172}" destId="{7DCB5CBF-EF38-40A5-83B0-A86687CC84CF}" srcOrd="0" destOrd="0" presId="urn:microsoft.com/office/officeart/2005/8/layout/chevron1"/>
    <dgm:cxn modelId="{FFD821D3-ADF8-4C9B-BF02-87ED15D70C83}" type="presOf" srcId="{29EE6AA9-174B-4ECD-B910-F43B60617B90}" destId="{B1DF50C8-A803-46D2-A686-AB56B25FF6F4}" srcOrd="0" destOrd="0" presId="urn:microsoft.com/office/officeart/2005/8/layout/chevron1"/>
    <dgm:cxn modelId="{2DC19661-C06F-4B89-B772-79ED0276B622}" srcId="{F9FDD4F1-818A-4BFD-9638-9AD18E85305D}" destId="{16235E5D-87B9-473E-BC0A-943967089D05}" srcOrd="0" destOrd="0" parTransId="{79AADE8E-F864-42CE-BE11-191D7DCD50FB}" sibTransId="{B6116BD9-8362-4ED3-B82A-EC0F480F8B14}"/>
    <dgm:cxn modelId="{2F232BFE-7E90-4E03-8C11-02A0A42250E1}" srcId="{F9FDD4F1-818A-4BFD-9638-9AD18E85305D}" destId="{81823D6C-0558-4A4F-9E0D-519230931F1A}" srcOrd="2" destOrd="0" parTransId="{819E5458-9031-4FA8-83CF-5A1FDFD3C914}" sibTransId="{BD9A9092-509C-4243-A4DB-7EE195285231}"/>
    <dgm:cxn modelId="{3952EF4C-4EF4-4FE7-9D09-F417DF05A489}" type="presParOf" srcId="{43D8857E-5FEB-4D9C-B174-303BDB199B96}" destId="{BCA4F63C-90F2-4EDD-83D8-9A9AC113FF9C}" srcOrd="0" destOrd="0" presId="urn:microsoft.com/office/officeart/2005/8/layout/chevron1"/>
    <dgm:cxn modelId="{C231074C-D686-43BD-920F-9D6AE6DDB45E}" type="presParOf" srcId="{43D8857E-5FEB-4D9C-B174-303BDB199B96}" destId="{1CE36832-25BD-496A-A90C-FF063671B8C5}" srcOrd="1" destOrd="0" presId="urn:microsoft.com/office/officeart/2005/8/layout/chevron1"/>
    <dgm:cxn modelId="{A6BA4801-D021-4856-946E-8E68F6A83A68}" type="presParOf" srcId="{43D8857E-5FEB-4D9C-B174-303BDB199B96}" destId="{B1DF50C8-A803-46D2-A686-AB56B25FF6F4}" srcOrd="2" destOrd="0" presId="urn:microsoft.com/office/officeart/2005/8/layout/chevron1"/>
    <dgm:cxn modelId="{539C5D26-C282-416D-B21D-7F9263896DEF}" type="presParOf" srcId="{43D8857E-5FEB-4D9C-B174-303BDB199B96}" destId="{C5D2C130-AF48-4738-98E4-643CD7FECA5C}" srcOrd="3" destOrd="0" presId="urn:microsoft.com/office/officeart/2005/8/layout/chevron1"/>
    <dgm:cxn modelId="{1CC4FEE3-AD1A-4B49-AFCF-925C34383E25}" type="presParOf" srcId="{43D8857E-5FEB-4D9C-B174-303BDB199B96}" destId="{59244CAF-5B07-4206-B8C1-B4FA902A8245}" srcOrd="4" destOrd="0" presId="urn:microsoft.com/office/officeart/2005/8/layout/chevron1"/>
    <dgm:cxn modelId="{FF57216B-7C41-4561-8762-5C8FFC627CB9}" type="presParOf" srcId="{43D8857E-5FEB-4D9C-B174-303BDB199B96}" destId="{F6FF366C-2952-44E3-8D33-99AC7788F987}" srcOrd="5" destOrd="0" presId="urn:microsoft.com/office/officeart/2005/8/layout/chevron1"/>
    <dgm:cxn modelId="{8B285231-99F2-4BC4-8CE0-DD830C4CF768}" type="presParOf" srcId="{43D8857E-5FEB-4D9C-B174-303BDB199B96}" destId="{7DCB5CBF-EF38-40A5-83B0-A86687CC84CF}"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FDD4F1-818A-4BFD-9638-9AD18E85305D}" type="doc">
      <dgm:prSet loTypeId="urn:microsoft.com/office/officeart/2005/8/layout/chevron1" loCatId="process" qsTypeId="urn:microsoft.com/office/officeart/2005/8/quickstyle/simple1" qsCatId="simple" csTypeId="urn:microsoft.com/office/officeart/2005/8/colors/accent1_2" csCatId="accent1" phldr="1"/>
      <dgm:spPr/>
    </dgm:pt>
    <dgm:pt modelId="{16235E5D-87B9-473E-BC0A-943967089D05}">
      <dgm:prSet phldrT="[Texto]" custT="1"/>
      <dgm:spPr>
        <a:gradFill rotWithShape="0">
          <a:gsLst>
            <a:gs pos="0">
              <a:srgbClr val="DDEBCF"/>
            </a:gs>
            <a:gs pos="50000">
              <a:srgbClr val="9CB86E"/>
            </a:gs>
            <a:gs pos="100000">
              <a:srgbClr val="156B13"/>
            </a:gs>
          </a:gsLst>
          <a:lin ang="16200000" scaled="0"/>
        </a:gradFill>
      </dgm:spPr>
      <dgm:t>
        <a:bodyPr/>
        <a:lstStyle/>
        <a:p>
          <a:r>
            <a:rPr lang="es-CO" sz="1600" b="1" dirty="0" smtClean="0">
              <a:latin typeface="Futura std book"/>
            </a:rPr>
            <a:t>1. Proceso de Consulta</a:t>
          </a:r>
          <a:endParaRPr lang="es-CO" sz="1600" b="1" dirty="0">
            <a:latin typeface="Futura std book"/>
          </a:endParaRPr>
        </a:p>
      </dgm:t>
    </dgm:pt>
    <dgm:pt modelId="{79AADE8E-F864-42CE-BE11-191D7DCD50FB}" type="parTrans" cxnId="{2DC19661-C06F-4B89-B772-79ED0276B622}">
      <dgm:prSet/>
      <dgm:spPr/>
      <dgm:t>
        <a:bodyPr/>
        <a:lstStyle/>
        <a:p>
          <a:endParaRPr lang="es-CO"/>
        </a:p>
      </dgm:t>
    </dgm:pt>
    <dgm:pt modelId="{B6116BD9-8362-4ED3-B82A-EC0F480F8B14}" type="sibTrans" cxnId="{2DC19661-C06F-4B89-B772-79ED0276B622}">
      <dgm:prSet/>
      <dgm:spPr/>
      <dgm:t>
        <a:bodyPr/>
        <a:lstStyle/>
        <a:p>
          <a:endParaRPr lang="es-CO"/>
        </a:p>
      </dgm:t>
    </dgm:pt>
    <dgm:pt modelId="{29EE6AA9-174B-4ECD-B910-F43B60617B90}">
      <dgm:prSet phldrT="[Texto]" custT="1"/>
      <dgm:spPr>
        <a:solidFill>
          <a:srgbClr val="DDEBCF"/>
        </a:solidFill>
      </dgm:spPr>
      <dgm:t>
        <a:bodyPr/>
        <a:lstStyle/>
        <a:p>
          <a:r>
            <a:rPr lang="es-CO" sz="1600" b="1" dirty="0" smtClean="0">
              <a:latin typeface="Futura std book"/>
            </a:rPr>
            <a:t>Propuesta de Meta Global </a:t>
          </a:r>
          <a:endParaRPr lang="es-CO" sz="1600" b="1" dirty="0">
            <a:latin typeface="Futura std book"/>
          </a:endParaRPr>
        </a:p>
      </dgm:t>
    </dgm:pt>
    <dgm:pt modelId="{968B0E2D-4E83-4400-A227-0F26FFE8203A}" type="parTrans" cxnId="{C8F59B51-930D-4969-ABDE-E46EBE516063}">
      <dgm:prSet/>
      <dgm:spPr/>
      <dgm:t>
        <a:bodyPr/>
        <a:lstStyle/>
        <a:p>
          <a:endParaRPr lang="es-CO"/>
        </a:p>
      </dgm:t>
    </dgm:pt>
    <dgm:pt modelId="{D7684094-E8CA-4B5F-A8B8-4BD915A2770A}" type="sibTrans" cxnId="{C8F59B51-930D-4969-ABDE-E46EBE516063}">
      <dgm:prSet/>
      <dgm:spPr/>
      <dgm:t>
        <a:bodyPr/>
        <a:lstStyle/>
        <a:p>
          <a:endParaRPr lang="es-CO"/>
        </a:p>
      </dgm:t>
    </dgm:pt>
    <dgm:pt modelId="{81823D6C-0558-4A4F-9E0D-519230931F1A}">
      <dgm:prSet phldrT="[Texto]" custT="1"/>
      <dgm:spPr>
        <a:solidFill>
          <a:srgbClr val="DDEBCF"/>
        </a:solidFill>
      </dgm:spPr>
      <dgm:t>
        <a:bodyPr/>
        <a:lstStyle/>
        <a:p>
          <a:r>
            <a:rPr lang="es-CO" sz="1600" b="1" dirty="0" smtClean="0">
              <a:latin typeface="Futura std book"/>
            </a:rPr>
            <a:t>Propuesta de Meta Definitiva</a:t>
          </a:r>
          <a:endParaRPr lang="es-CO" sz="1600" b="1" dirty="0">
            <a:latin typeface="Futura std book"/>
          </a:endParaRPr>
        </a:p>
      </dgm:t>
    </dgm:pt>
    <dgm:pt modelId="{819E5458-9031-4FA8-83CF-5A1FDFD3C914}" type="parTrans" cxnId="{2F232BFE-7E90-4E03-8C11-02A0A42250E1}">
      <dgm:prSet/>
      <dgm:spPr/>
      <dgm:t>
        <a:bodyPr/>
        <a:lstStyle/>
        <a:p>
          <a:endParaRPr lang="es-CO"/>
        </a:p>
      </dgm:t>
    </dgm:pt>
    <dgm:pt modelId="{BD9A9092-509C-4243-A4DB-7EE195285231}" type="sibTrans" cxnId="{2F232BFE-7E90-4E03-8C11-02A0A42250E1}">
      <dgm:prSet/>
      <dgm:spPr/>
      <dgm:t>
        <a:bodyPr/>
        <a:lstStyle/>
        <a:p>
          <a:endParaRPr lang="es-CO"/>
        </a:p>
      </dgm:t>
    </dgm:pt>
    <dgm:pt modelId="{7BF67F8A-0B18-4300-9438-2E8B83FE5172}">
      <dgm:prSet phldrT="[Texto]" custT="1"/>
      <dgm:spPr>
        <a:solidFill>
          <a:srgbClr val="DDEBCF"/>
        </a:solidFill>
      </dgm:spPr>
      <dgm:t>
        <a:bodyPr/>
        <a:lstStyle/>
        <a:p>
          <a:r>
            <a:rPr lang="es-CO" sz="1600" b="1" dirty="0" smtClean="0">
              <a:latin typeface="Futura std book"/>
            </a:rPr>
            <a:t>Definición de Metas de Carga Contaminante</a:t>
          </a:r>
          <a:endParaRPr lang="es-CO" sz="1600" b="1" dirty="0">
            <a:latin typeface="Futura std book"/>
          </a:endParaRPr>
        </a:p>
      </dgm:t>
    </dgm:pt>
    <dgm:pt modelId="{A4B98A86-BF70-4B26-911A-72514A691353}" type="parTrans" cxnId="{F758336B-3D80-4CC7-A2A0-EA481CE2047E}">
      <dgm:prSet/>
      <dgm:spPr/>
      <dgm:t>
        <a:bodyPr/>
        <a:lstStyle/>
        <a:p>
          <a:endParaRPr lang="es-CO"/>
        </a:p>
      </dgm:t>
    </dgm:pt>
    <dgm:pt modelId="{B130F4BA-E20B-4BB3-BB54-1BDF1339B862}" type="sibTrans" cxnId="{F758336B-3D80-4CC7-A2A0-EA481CE2047E}">
      <dgm:prSet/>
      <dgm:spPr/>
      <dgm:t>
        <a:bodyPr/>
        <a:lstStyle/>
        <a:p>
          <a:endParaRPr lang="es-CO"/>
        </a:p>
      </dgm:t>
    </dgm:pt>
    <dgm:pt modelId="{43D8857E-5FEB-4D9C-B174-303BDB199B96}" type="pres">
      <dgm:prSet presAssocID="{F9FDD4F1-818A-4BFD-9638-9AD18E85305D}" presName="Name0" presStyleCnt="0">
        <dgm:presLayoutVars>
          <dgm:dir/>
          <dgm:animLvl val="lvl"/>
          <dgm:resizeHandles val="exact"/>
        </dgm:presLayoutVars>
      </dgm:prSet>
      <dgm:spPr/>
    </dgm:pt>
    <dgm:pt modelId="{BCA4F63C-90F2-4EDD-83D8-9A9AC113FF9C}" type="pres">
      <dgm:prSet presAssocID="{16235E5D-87B9-473E-BC0A-943967089D05}" presName="parTxOnly" presStyleLbl="node1" presStyleIdx="0" presStyleCnt="4">
        <dgm:presLayoutVars>
          <dgm:chMax val="0"/>
          <dgm:chPref val="0"/>
          <dgm:bulletEnabled val="1"/>
        </dgm:presLayoutVars>
      </dgm:prSet>
      <dgm:spPr/>
      <dgm:t>
        <a:bodyPr/>
        <a:lstStyle/>
        <a:p>
          <a:endParaRPr lang="es-CO"/>
        </a:p>
      </dgm:t>
    </dgm:pt>
    <dgm:pt modelId="{1CE36832-25BD-496A-A90C-FF063671B8C5}" type="pres">
      <dgm:prSet presAssocID="{B6116BD9-8362-4ED3-B82A-EC0F480F8B14}" presName="parTxOnlySpace" presStyleCnt="0"/>
      <dgm:spPr/>
    </dgm:pt>
    <dgm:pt modelId="{B1DF50C8-A803-46D2-A686-AB56B25FF6F4}" type="pres">
      <dgm:prSet presAssocID="{29EE6AA9-174B-4ECD-B910-F43B60617B90}" presName="parTxOnly" presStyleLbl="node1" presStyleIdx="1" presStyleCnt="4">
        <dgm:presLayoutVars>
          <dgm:chMax val="0"/>
          <dgm:chPref val="0"/>
          <dgm:bulletEnabled val="1"/>
        </dgm:presLayoutVars>
      </dgm:prSet>
      <dgm:spPr/>
      <dgm:t>
        <a:bodyPr/>
        <a:lstStyle/>
        <a:p>
          <a:endParaRPr lang="es-CO"/>
        </a:p>
      </dgm:t>
    </dgm:pt>
    <dgm:pt modelId="{C5D2C130-AF48-4738-98E4-643CD7FECA5C}" type="pres">
      <dgm:prSet presAssocID="{D7684094-E8CA-4B5F-A8B8-4BD915A2770A}" presName="parTxOnlySpace" presStyleCnt="0"/>
      <dgm:spPr/>
    </dgm:pt>
    <dgm:pt modelId="{59244CAF-5B07-4206-B8C1-B4FA902A8245}" type="pres">
      <dgm:prSet presAssocID="{81823D6C-0558-4A4F-9E0D-519230931F1A}" presName="parTxOnly" presStyleLbl="node1" presStyleIdx="2" presStyleCnt="4">
        <dgm:presLayoutVars>
          <dgm:chMax val="0"/>
          <dgm:chPref val="0"/>
          <dgm:bulletEnabled val="1"/>
        </dgm:presLayoutVars>
      </dgm:prSet>
      <dgm:spPr/>
      <dgm:t>
        <a:bodyPr/>
        <a:lstStyle/>
        <a:p>
          <a:endParaRPr lang="es-CO"/>
        </a:p>
      </dgm:t>
    </dgm:pt>
    <dgm:pt modelId="{F6FF366C-2952-44E3-8D33-99AC7788F987}" type="pres">
      <dgm:prSet presAssocID="{BD9A9092-509C-4243-A4DB-7EE195285231}" presName="parTxOnlySpace" presStyleCnt="0"/>
      <dgm:spPr/>
    </dgm:pt>
    <dgm:pt modelId="{7DCB5CBF-EF38-40A5-83B0-A86687CC84CF}" type="pres">
      <dgm:prSet presAssocID="{7BF67F8A-0B18-4300-9438-2E8B83FE5172}" presName="parTxOnly" presStyleLbl="node1" presStyleIdx="3" presStyleCnt="4">
        <dgm:presLayoutVars>
          <dgm:chMax val="0"/>
          <dgm:chPref val="0"/>
          <dgm:bulletEnabled val="1"/>
        </dgm:presLayoutVars>
      </dgm:prSet>
      <dgm:spPr/>
      <dgm:t>
        <a:bodyPr/>
        <a:lstStyle/>
        <a:p>
          <a:endParaRPr lang="es-CO"/>
        </a:p>
      </dgm:t>
    </dgm:pt>
  </dgm:ptLst>
  <dgm:cxnLst>
    <dgm:cxn modelId="{F758336B-3D80-4CC7-A2A0-EA481CE2047E}" srcId="{F9FDD4F1-818A-4BFD-9638-9AD18E85305D}" destId="{7BF67F8A-0B18-4300-9438-2E8B83FE5172}" srcOrd="3" destOrd="0" parTransId="{A4B98A86-BF70-4B26-911A-72514A691353}" sibTransId="{B130F4BA-E20B-4BB3-BB54-1BDF1339B862}"/>
    <dgm:cxn modelId="{C8F59B51-930D-4969-ABDE-E46EBE516063}" srcId="{F9FDD4F1-818A-4BFD-9638-9AD18E85305D}" destId="{29EE6AA9-174B-4ECD-B910-F43B60617B90}" srcOrd="1" destOrd="0" parTransId="{968B0E2D-4E83-4400-A227-0F26FFE8203A}" sibTransId="{D7684094-E8CA-4B5F-A8B8-4BD915A2770A}"/>
    <dgm:cxn modelId="{643FB8C4-CE32-4915-BA41-3E7B70CB9759}" type="presOf" srcId="{29EE6AA9-174B-4ECD-B910-F43B60617B90}" destId="{B1DF50C8-A803-46D2-A686-AB56B25FF6F4}" srcOrd="0" destOrd="0" presId="urn:microsoft.com/office/officeart/2005/8/layout/chevron1"/>
    <dgm:cxn modelId="{F15A1B12-3E41-45A4-9082-C7B97AF13844}" type="presOf" srcId="{81823D6C-0558-4A4F-9E0D-519230931F1A}" destId="{59244CAF-5B07-4206-B8C1-B4FA902A8245}" srcOrd="0" destOrd="0" presId="urn:microsoft.com/office/officeart/2005/8/layout/chevron1"/>
    <dgm:cxn modelId="{598834CE-3504-4433-AC10-C9E0D4DAE6A9}" type="presOf" srcId="{16235E5D-87B9-473E-BC0A-943967089D05}" destId="{BCA4F63C-90F2-4EDD-83D8-9A9AC113FF9C}" srcOrd="0" destOrd="0" presId="urn:microsoft.com/office/officeart/2005/8/layout/chevron1"/>
    <dgm:cxn modelId="{FF8BCD65-0FC9-44C2-973C-6E9A3836E7F7}" type="presOf" srcId="{F9FDD4F1-818A-4BFD-9638-9AD18E85305D}" destId="{43D8857E-5FEB-4D9C-B174-303BDB199B96}" srcOrd="0" destOrd="0" presId="urn:microsoft.com/office/officeart/2005/8/layout/chevron1"/>
    <dgm:cxn modelId="{2DC19661-C06F-4B89-B772-79ED0276B622}" srcId="{F9FDD4F1-818A-4BFD-9638-9AD18E85305D}" destId="{16235E5D-87B9-473E-BC0A-943967089D05}" srcOrd="0" destOrd="0" parTransId="{79AADE8E-F864-42CE-BE11-191D7DCD50FB}" sibTransId="{B6116BD9-8362-4ED3-B82A-EC0F480F8B14}"/>
    <dgm:cxn modelId="{2F232BFE-7E90-4E03-8C11-02A0A42250E1}" srcId="{F9FDD4F1-818A-4BFD-9638-9AD18E85305D}" destId="{81823D6C-0558-4A4F-9E0D-519230931F1A}" srcOrd="2" destOrd="0" parTransId="{819E5458-9031-4FA8-83CF-5A1FDFD3C914}" sibTransId="{BD9A9092-509C-4243-A4DB-7EE195285231}"/>
    <dgm:cxn modelId="{78698089-5973-4947-87AB-B909257ECB7A}" type="presOf" srcId="{7BF67F8A-0B18-4300-9438-2E8B83FE5172}" destId="{7DCB5CBF-EF38-40A5-83B0-A86687CC84CF}" srcOrd="0" destOrd="0" presId="urn:microsoft.com/office/officeart/2005/8/layout/chevron1"/>
    <dgm:cxn modelId="{A75FB23C-A27A-4D43-9E19-ED10CA5A53CC}" type="presParOf" srcId="{43D8857E-5FEB-4D9C-B174-303BDB199B96}" destId="{BCA4F63C-90F2-4EDD-83D8-9A9AC113FF9C}" srcOrd="0" destOrd="0" presId="urn:microsoft.com/office/officeart/2005/8/layout/chevron1"/>
    <dgm:cxn modelId="{BF17EF23-667A-48F0-A660-314A61490377}" type="presParOf" srcId="{43D8857E-5FEB-4D9C-B174-303BDB199B96}" destId="{1CE36832-25BD-496A-A90C-FF063671B8C5}" srcOrd="1" destOrd="0" presId="urn:microsoft.com/office/officeart/2005/8/layout/chevron1"/>
    <dgm:cxn modelId="{521496F7-5325-4A0A-9FF6-BDCF705F53D2}" type="presParOf" srcId="{43D8857E-5FEB-4D9C-B174-303BDB199B96}" destId="{B1DF50C8-A803-46D2-A686-AB56B25FF6F4}" srcOrd="2" destOrd="0" presId="urn:microsoft.com/office/officeart/2005/8/layout/chevron1"/>
    <dgm:cxn modelId="{2CEA3CC0-5EBD-4D51-A2F0-784C4010DEBC}" type="presParOf" srcId="{43D8857E-5FEB-4D9C-B174-303BDB199B96}" destId="{C5D2C130-AF48-4738-98E4-643CD7FECA5C}" srcOrd="3" destOrd="0" presId="urn:microsoft.com/office/officeart/2005/8/layout/chevron1"/>
    <dgm:cxn modelId="{C4A90A7B-4629-427A-A1E3-899A0B93B0AC}" type="presParOf" srcId="{43D8857E-5FEB-4D9C-B174-303BDB199B96}" destId="{59244CAF-5B07-4206-B8C1-B4FA902A8245}" srcOrd="4" destOrd="0" presId="urn:microsoft.com/office/officeart/2005/8/layout/chevron1"/>
    <dgm:cxn modelId="{58D10961-9D15-4CCC-A6D4-66C173D76D07}" type="presParOf" srcId="{43D8857E-5FEB-4D9C-B174-303BDB199B96}" destId="{F6FF366C-2952-44E3-8D33-99AC7788F987}" srcOrd="5" destOrd="0" presId="urn:microsoft.com/office/officeart/2005/8/layout/chevron1"/>
    <dgm:cxn modelId="{B6126396-2D5F-435F-9226-7961B6396E50}" type="presParOf" srcId="{43D8857E-5FEB-4D9C-B174-303BDB199B96}" destId="{7DCB5CBF-EF38-40A5-83B0-A86687CC84CF}"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9FDD4F1-818A-4BFD-9638-9AD18E85305D}" type="doc">
      <dgm:prSet loTypeId="urn:microsoft.com/office/officeart/2005/8/layout/chevron1" loCatId="process" qsTypeId="urn:microsoft.com/office/officeart/2005/8/quickstyle/simple1" qsCatId="simple" csTypeId="urn:microsoft.com/office/officeart/2005/8/colors/accent1_2" csCatId="accent1" phldr="1"/>
      <dgm:spPr/>
    </dgm:pt>
    <dgm:pt modelId="{16235E5D-87B9-473E-BC0A-943967089D05}">
      <dgm:prSet phldrT="[Texto]" custT="1"/>
      <dgm:spPr>
        <a:gradFill rotWithShape="0">
          <a:gsLst>
            <a:gs pos="0">
              <a:srgbClr val="DDEBCF"/>
            </a:gs>
            <a:gs pos="50000">
              <a:srgbClr val="9CB86E"/>
            </a:gs>
            <a:gs pos="100000">
              <a:srgbClr val="156B13"/>
            </a:gs>
          </a:gsLst>
          <a:lin ang="16200000" scaled="0"/>
        </a:gradFill>
      </dgm:spPr>
      <dgm:t>
        <a:bodyPr/>
        <a:lstStyle/>
        <a:p>
          <a:r>
            <a:rPr lang="es-CO" sz="1600" b="1" dirty="0" smtClean="0">
              <a:latin typeface="Futura std book"/>
            </a:rPr>
            <a:t>1. Proceso de Consulta</a:t>
          </a:r>
          <a:endParaRPr lang="es-CO" sz="1600" b="1" dirty="0">
            <a:latin typeface="Futura std book"/>
          </a:endParaRPr>
        </a:p>
      </dgm:t>
    </dgm:pt>
    <dgm:pt modelId="{79AADE8E-F864-42CE-BE11-191D7DCD50FB}" type="parTrans" cxnId="{2DC19661-C06F-4B89-B772-79ED0276B622}">
      <dgm:prSet/>
      <dgm:spPr/>
      <dgm:t>
        <a:bodyPr/>
        <a:lstStyle/>
        <a:p>
          <a:endParaRPr lang="es-CO"/>
        </a:p>
      </dgm:t>
    </dgm:pt>
    <dgm:pt modelId="{B6116BD9-8362-4ED3-B82A-EC0F480F8B14}" type="sibTrans" cxnId="{2DC19661-C06F-4B89-B772-79ED0276B622}">
      <dgm:prSet/>
      <dgm:spPr/>
      <dgm:t>
        <a:bodyPr/>
        <a:lstStyle/>
        <a:p>
          <a:endParaRPr lang="es-CO"/>
        </a:p>
      </dgm:t>
    </dgm:pt>
    <dgm:pt modelId="{29EE6AA9-174B-4ECD-B910-F43B60617B90}">
      <dgm:prSet phldrT="[Texto]" custT="1"/>
      <dgm:spPr>
        <a:solidFill>
          <a:srgbClr val="DDEBCF"/>
        </a:solidFill>
      </dgm:spPr>
      <dgm:t>
        <a:bodyPr/>
        <a:lstStyle/>
        <a:p>
          <a:r>
            <a:rPr lang="es-CO" sz="1600" b="1" dirty="0" smtClean="0">
              <a:latin typeface="Futura std book"/>
            </a:rPr>
            <a:t>Propuesta de Meta Global </a:t>
          </a:r>
          <a:endParaRPr lang="es-CO" sz="1600" b="1" dirty="0">
            <a:latin typeface="Futura std book"/>
          </a:endParaRPr>
        </a:p>
      </dgm:t>
    </dgm:pt>
    <dgm:pt modelId="{968B0E2D-4E83-4400-A227-0F26FFE8203A}" type="parTrans" cxnId="{C8F59B51-930D-4969-ABDE-E46EBE516063}">
      <dgm:prSet/>
      <dgm:spPr/>
      <dgm:t>
        <a:bodyPr/>
        <a:lstStyle/>
        <a:p>
          <a:endParaRPr lang="es-CO"/>
        </a:p>
      </dgm:t>
    </dgm:pt>
    <dgm:pt modelId="{D7684094-E8CA-4B5F-A8B8-4BD915A2770A}" type="sibTrans" cxnId="{C8F59B51-930D-4969-ABDE-E46EBE516063}">
      <dgm:prSet/>
      <dgm:spPr/>
      <dgm:t>
        <a:bodyPr/>
        <a:lstStyle/>
        <a:p>
          <a:endParaRPr lang="es-CO"/>
        </a:p>
      </dgm:t>
    </dgm:pt>
    <dgm:pt modelId="{81823D6C-0558-4A4F-9E0D-519230931F1A}">
      <dgm:prSet phldrT="[Texto]" custT="1"/>
      <dgm:spPr>
        <a:solidFill>
          <a:srgbClr val="DDEBCF"/>
        </a:solidFill>
      </dgm:spPr>
      <dgm:t>
        <a:bodyPr/>
        <a:lstStyle/>
        <a:p>
          <a:r>
            <a:rPr lang="es-CO" sz="1600" b="1" dirty="0" smtClean="0">
              <a:latin typeface="Futura std book"/>
            </a:rPr>
            <a:t>Propuesta de Meta Definitiva</a:t>
          </a:r>
          <a:endParaRPr lang="es-CO" sz="1600" b="1" dirty="0">
            <a:latin typeface="Futura std book"/>
          </a:endParaRPr>
        </a:p>
      </dgm:t>
    </dgm:pt>
    <dgm:pt modelId="{819E5458-9031-4FA8-83CF-5A1FDFD3C914}" type="parTrans" cxnId="{2F232BFE-7E90-4E03-8C11-02A0A42250E1}">
      <dgm:prSet/>
      <dgm:spPr/>
      <dgm:t>
        <a:bodyPr/>
        <a:lstStyle/>
        <a:p>
          <a:endParaRPr lang="es-CO"/>
        </a:p>
      </dgm:t>
    </dgm:pt>
    <dgm:pt modelId="{BD9A9092-509C-4243-A4DB-7EE195285231}" type="sibTrans" cxnId="{2F232BFE-7E90-4E03-8C11-02A0A42250E1}">
      <dgm:prSet/>
      <dgm:spPr/>
      <dgm:t>
        <a:bodyPr/>
        <a:lstStyle/>
        <a:p>
          <a:endParaRPr lang="es-CO"/>
        </a:p>
      </dgm:t>
    </dgm:pt>
    <dgm:pt modelId="{7BF67F8A-0B18-4300-9438-2E8B83FE5172}">
      <dgm:prSet phldrT="[Texto]" custT="1"/>
      <dgm:spPr>
        <a:solidFill>
          <a:srgbClr val="DDEBCF"/>
        </a:solidFill>
      </dgm:spPr>
      <dgm:t>
        <a:bodyPr/>
        <a:lstStyle/>
        <a:p>
          <a:r>
            <a:rPr lang="es-CO" sz="1600" b="1" dirty="0" smtClean="0">
              <a:latin typeface="Futura std book"/>
            </a:rPr>
            <a:t>Definición de Metas de Carga Contaminante</a:t>
          </a:r>
          <a:endParaRPr lang="es-CO" sz="1600" b="1" dirty="0">
            <a:latin typeface="Futura std book"/>
          </a:endParaRPr>
        </a:p>
      </dgm:t>
    </dgm:pt>
    <dgm:pt modelId="{A4B98A86-BF70-4B26-911A-72514A691353}" type="parTrans" cxnId="{F758336B-3D80-4CC7-A2A0-EA481CE2047E}">
      <dgm:prSet/>
      <dgm:spPr/>
      <dgm:t>
        <a:bodyPr/>
        <a:lstStyle/>
        <a:p>
          <a:endParaRPr lang="es-CO"/>
        </a:p>
      </dgm:t>
    </dgm:pt>
    <dgm:pt modelId="{B130F4BA-E20B-4BB3-BB54-1BDF1339B862}" type="sibTrans" cxnId="{F758336B-3D80-4CC7-A2A0-EA481CE2047E}">
      <dgm:prSet/>
      <dgm:spPr/>
      <dgm:t>
        <a:bodyPr/>
        <a:lstStyle/>
        <a:p>
          <a:endParaRPr lang="es-CO"/>
        </a:p>
      </dgm:t>
    </dgm:pt>
    <dgm:pt modelId="{43D8857E-5FEB-4D9C-B174-303BDB199B96}" type="pres">
      <dgm:prSet presAssocID="{F9FDD4F1-818A-4BFD-9638-9AD18E85305D}" presName="Name0" presStyleCnt="0">
        <dgm:presLayoutVars>
          <dgm:dir/>
          <dgm:animLvl val="lvl"/>
          <dgm:resizeHandles val="exact"/>
        </dgm:presLayoutVars>
      </dgm:prSet>
      <dgm:spPr/>
    </dgm:pt>
    <dgm:pt modelId="{BCA4F63C-90F2-4EDD-83D8-9A9AC113FF9C}" type="pres">
      <dgm:prSet presAssocID="{16235E5D-87B9-473E-BC0A-943967089D05}" presName="parTxOnly" presStyleLbl="node1" presStyleIdx="0" presStyleCnt="4">
        <dgm:presLayoutVars>
          <dgm:chMax val="0"/>
          <dgm:chPref val="0"/>
          <dgm:bulletEnabled val="1"/>
        </dgm:presLayoutVars>
      </dgm:prSet>
      <dgm:spPr/>
      <dgm:t>
        <a:bodyPr/>
        <a:lstStyle/>
        <a:p>
          <a:endParaRPr lang="es-CO"/>
        </a:p>
      </dgm:t>
    </dgm:pt>
    <dgm:pt modelId="{1CE36832-25BD-496A-A90C-FF063671B8C5}" type="pres">
      <dgm:prSet presAssocID="{B6116BD9-8362-4ED3-B82A-EC0F480F8B14}" presName="parTxOnlySpace" presStyleCnt="0"/>
      <dgm:spPr/>
    </dgm:pt>
    <dgm:pt modelId="{B1DF50C8-A803-46D2-A686-AB56B25FF6F4}" type="pres">
      <dgm:prSet presAssocID="{29EE6AA9-174B-4ECD-B910-F43B60617B90}" presName="parTxOnly" presStyleLbl="node1" presStyleIdx="1" presStyleCnt="4">
        <dgm:presLayoutVars>
          <dgm:chMax val="0"/>
          <dgm:chPref val="0"/>
          <dgm:bulletEnabled val="1"/>
        </dgm:presLayoutVars>
      </dgm:prSet>
      <dgm:spPr/>
      <dgm:t>
        <a:bodyPr/>
        <a:lstStyle/>
        <a:p>
          <a:endParaRPr lang="es-CO"/>
        </a:p>
      </dgm:t>
    </dgm:pt>
    <dgm:pt modelId="{C5D2C130-AF48-4738-98E4-643CD7FECA5C}" type="pres">
      <dgm:prSet presAssocID="{D7684094-E8CA-4B5F-A8B8-4BD915A2770A}" presName="parTxOnlySpace" presStyleCnt="0"/>
      <dgm:spPr/>
    </dgm:pt>
    <dgm:pt modelId="{59244CAF-5B07-4206-B8C1-B4FA902A8245}" type="pres">
      <dgm:prSet presAssocID="{81823D6C-0558-4A4F-9E0D-519230931F1A}" presName="parTxOnly" presStyleLbl="node1" presStyleIdx="2" presStyleCnt="4">
        <dgm:presLayoutVars>
          <dgm:chMax val="0"/>
          <dgm:chPref val="0"/>
          <dgm:bulletEnabled val="1"/>
        </dgm:presLayoutVars>
      </dgm:prSet>
      <dgm:spPr/>
      <dgm:t>
        <a:bodyPr/>
        <a:lstStyle/>
        <a:p>
          <a:endParaRPr lang="es-CO"/>
        </a:p>
      </dgm:t>
    </dgm:pt>
    <dgm:pt modelId="{F6FF366C-2952-44E3-8D33-99AC7788F987}" type="pres">
      <dgm:prSet presAssocID="{BD9A9092-509C-4243-A4DB-7EE195285231}" presName="parTxOnlySpace" presStyleCnt="0"/>
      <dgm:spPr/>
    </dgm:pt>
    <dgm:pt modelId="{7DCB5CBF-EF38-40A5-83B0-A86687CC84CF}" type="pres">
      <dgm:prSet presAssocID="{7BF67F8A-0B18-4300-9438-2E8B83FE5172}" presName="parTxOnly" presStyleLbl="node1" presStyleIdx="3" presStyleCnt="4">
        <dgm:presLayoutVars>
          <dgm:chMax val="0"/>
          <dgm:chPref val="0"/>
          <dgm:bulletEnabled val="1"/>
        </dgm:presLayoutVars>
      </dgm:prSet>
      <dgm:spPr/>
      <dgm:t>
        <a:bodyPr/>
        <a:lstStyle/>
        <a:p>
          <a:endParaRPr lang="es-CO"/>
        </a:p>
      </dgm:t>
    </dgm:pt>
  </dgm:ptLst>
  <dgm:cxnLst>
    <dgm:cxn modelId="{F758336B-3D80-4CC7-A2A0-EA481CE2047E}" srcId="{F9FDD4F1-818A-4BFD-9638-9AD18E85305D}" destId="{7BF67F8A-0B18-4300-9438-2E8B83FE5172}" srcOrd="3" destOrd="0" parTransId="{A4B98A86-BF70-4B26-911A-72514A691353}" sibTransId="{B130F4BA-E20B-4BB3-BB54-1BDF1339B862}"/>
    <dgm:cxn modelId="{049E2ECD-7334-4B63-838A-45DED862B798}" type="presOf" srcId="{29EE6AA9-174B-4ECD-B910-F43B60617B90}" destId="{B1DF50C8-A803-46D2-A686-AB56B25FF6F4}" srcOrd="0" destOrd="0" presId="urn:microsoft.com/office/officeart/2005/8/layout/chevron1"/>
    <dgm:cxn modelId="{EE6F8BB7-CA03-454A-BBCB-BEC333854EA8}" type="presOf" srcId="{7BF67F8A-0B18-4300-9438-2E8B83FE5172}" destId="{7DCB5CBF-EF38-40A5-83B0-A86687CC84CF}" srcOrd="0" destOrd="0" presId="urn:microsoft.com/office/officeart/2005/8/layout/chevron1"/>
    <dgm:cxn modelId="{C8F59B51-930D-4969-ABDE-E46EBE516063}" srcId="{F9FDD4F1-818A-4BFD-9638-9AD18E85305D}" destId="{29EE6AA9-174B-4ECD-B910-F43B60617B90}" srcOrd="1" destOrd="0" parTransId="{968B0E2D-4E83-4400-A227-0F26FFE8203A}" sibTransId="{D7684094-E8CA-4B5F-A8B8-4BD915A2770A}"/>
    <dgm:cxn modelId="{6A0A12E0-716B-4E4F-ABDE-060D6C97D49B}" type="presOf" srcId="{81823D6C-0558-4A4F-9E0D-519230931F1A}" destId="{59244CAF-5B07-4206-B8C1-B4FA902A8245}" srcOrd="0" destOrd="0" presId="urn:microsoft.com/office/officeart/2005/8/layout/chevron1"/>
    <dgm:cxn modelId="{212143C7-8101-4FCF-90AC-766FA1F01BBB}" type="presOf" srcId="{F9FDD4F1-818A-4BFD-9638-9AD18E85305D}" destId="{43D8857E-5FEB-4D9C-B174-303BDB199B96}" srcOrd="0" destOrd="0" presId="urn:microsoft.com/office/officeart/2005/8/layout/chevron1"/>
    <dgm:cxn modelId="{49FEE41A-98D5-40B6-883A-4FC1D11F0932}" type="presOf" srcId="{16235E5D-87B9-473E-BC0A-943967089D05}" destId="{BCA4F63C-90F2-4EDD-83D8-9A9AC113FF9C}" srcOrd="0" destOrd="0" presId="urn:microsoft.com/office/officeart/2005/8/layout/chevron1"/>
    <dgm:cxn modelId="{2DC19661-C06F-4B89-B772-79ED0276B622}" srcId="{F9FDD4F1-818A-4BFD-9638-9AD18E85305D}" destId="{16235E5D-87B9-473E-BC0A-943967089D05}" srcOrd="0" destOrd="0" parTransId="{79AADE8E-F864-42CE-BE11-191D7DCD50FB}" sibTransId="{B6116BD9-8362-4ED3-B82A-EC0F480F8B14}"/>
    <dgm:cxn modelId="{2F232BFE-7E90-4E03-8C11-02A0A42250E1}" srcId="{F9FDD4F1-818A-4BFD-9638-9AD18E85305D}" destId="{81823D6C-0558-4A4F-9E0D-519230931F1A}" srcOrd="2" destOrd="0" parTransId="{819E5458-9031-4FA8-83CF-5A1FDFD3C914}" sibTransId="{BD9A9092-509C-4243-A4DB-7EE195285231}"/>
    <dgm:cxn modelId="{9FE0B3EE-8CB4-476C-AF49-FD55D7C50DE5}" type="presParOf" srcId="{43D8857E-5FEB-4D9C-B174-303BDB199B96}" destId="{BCA4F63C-90F2-4EDD-83D8-9A9AC113FF9C}" srcOrd="0" destOrd="0" presId="urn:microsoft.com/office/officeart/2005/8/layout/chevron1"/>
    <dgm:cxn modelId="{63649380-E8BD-4BA2-AA5E-6B5420D452BE}" type="presParOf" srcId="{43D8857E-5FEB-4D9C-B174-303BDB199B96}" destId="{1CE36832-25BD-496A-A90C-FF063671B8C5}" srcOrd="1" destOrd="0" presId="urn:microsoft.com/office/officeart/2005/8/layout/chevron1"/>
    <dgm:cxn modelId="{84894276-53C3-49CD-A255-C46E354A6A28}" type="presParOf" srcId="{43D8857E-5FEB-4D9C-B174-303BDB199B96}" destId="{B1DF50C8-A803-46D2-A686-AB56B25FF6F4}" srcOrd="2" destOrd="0" presId="urn:microsoft.com/office/officeart/2005/8/layout/chevron1"/>
    <dgm:cxn modelId="{C6B36B1A-9C14-4320-A178-794D578A6DCD}" type="presParOf" srcId="{43D8857E-5FEB-4D9C-B174-303BDB199B96}" destId="{C5D2C130-AF48-4738-98E4-643CD7FECA5C}" srcOrd="3" destOrd="0" presId="urn:microsoft.com/office/officeart/2005/8/layout/chevron1"/>
    <dgm:cxn modelId="{F8117486-1468-49C2-AB13-7BC2CDB20A01}" type="presParOf" srcId="{43D8857E-5FEB-4D9C-B174-303BDB199B96}" destId="{59244CAF-5B07-4206-B8C1-B4FA902A8245}" srcOrd="4" destOrd="0" presId="urn:microsoft.com/office/officeart/2005/8/layout/chevron1"/>
    <dgm:cxn modelId="{6FA24674-7168-4B53-8525-F332244BC6C2}" type="presParOf" srcId="{43D8857E-5FEB-4D9C-B174-303BDB199B96}" destId="{F6FF366C-2952-44E3-8D33-99AC7788F987}" srcOrd="5" destOrd="0" presId="urn:microsoft.com/office/officeart/2005/8/layout/chevron1"/>
    <dgm:cxn modelId="{A7CB19C1-A7D7-4D6E-A710-1D2CF5E801A8}" type="presParOf" srcId="{43D8857E-5FEB-4D9C-B174-303BDB199B96}" destId="{7DCB5CBF-EF38-40A5-83B0-A86687CC84CF}"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9FDD4F1-818A-4BFD-9638-9AD18E85305D}" type="doc">
      <dgm:prSet loTypeId="urn:microsoft.com/office/officeart/2005/8/layout/chevron1" loCatId="process" qsTypeId="urn:microsoft.com/office/officeart/2005/8/quickstyle/simple1" qsCatId="simple" csTypeId="urn:microsoft.com/office/officeart/2005/8/colors/accent1_2" csCatId="accent1" phldr="1"/>
      <dgm:spPr/>
    </dgm:pt>
    <dgm:pt modelId="{16235E5D-87B9-473E-BC0A-943967089D05}">
      <dgm:prSet phldrT="[Texto]" custT="1"/>
      <dgm:spPr>
        <a:solidFill>
          <a:srgbClr val="DDEBCF"/>
        </a:solidFill>
      </dgm:spPr>
      <dgm:t>
        <a:bodyPr/>
        <a:lstStyle/>
        <a:p>
          <a:r>
            <a:rPr lang="es-CO" sz="1600" b="1" dirty="0" smtClean="0">
              <a:latin typeface="Futura std book"/>
            </a:rPr>
            <a:t>1. Proceso de Consulta</a:t>
          </a:r>
          <a:endParaRPr lang="es-CO" sz="1600" b="1" dirty="0">
            <a:latin typeface="Futura std book"/>
          </a:endParaRPr>
        </a:p>
      </dgm:t>
    </dgm:pt>
    <dgm:pt modelId="{79AADE8E-F864-42CE-BE11-191D7DCD50FB}" type="parTrans" cxnId="{2DC19661-C06F-4B89-B772-79ED0276B622}">
      <dgm:prSet/>
      <dgm:spPr/>
      <dgm:t>
        <a:bodyPr/>
        <a:lstStyle/>
        <a:p>
          <a:endParaRPr lang="es-CO"/>
        </a:p>
      </dgm:t>
    </dgm:pt>
    <dgm:pt modelId="{B6116BD9-8362-4ED3-B82A-EC0F480F8B14}" type="sibTrans" cxnId="{2DC19661-C06F-4B89-B772-79ED0276B622}">
      <dgm:prSet/>
      <dgm:spPr/>
      <dgm:t>
        <a:bodyPr/>
        <a:lstStyle/>
        <a:p>
          <a:endParaRPr lang="es-CO"/>
        </a:p>
      </dgm:t>
    </dgm:pt>
    <dgm:pt modelId="{29EE6AA9-174B-4ECD-B910-F43B60617B90}">
      <dgm:prSet phldrT="[Texto]" custT="1"/>
      <dgm:spPr>
        <a:gradFill rotWithShape="0">
          <a:gsLst>
            <a:gs pos="0">
              <a:srgbClr val="DDEBCF"/>
            </a:gs>
            <a:gs pos="50000">
              <a:srgbClr val="9CB86E"/>
            </a:gs>
            <a:gs pos="100000">
              <a:srgbClr val="156B13"/>
            </a:gs>
          </a:gsLst>
          <a:lin ang="16200000" scaled="0"/>
        </a:gradFill>
      </dgm:spPr>
      <dgm:t>
        <a:bodyPr/>
        <a:lstStyle/>
        <a:p>
          <a:r>
            <a:rPr lang="es-CO" sz="1600" b="1" dirty="0" smtClean="0">
              <a:latin typeface="Futura std book"/>
            </a:rPr>
            <a:t>Propuesta de Meta Global </a:t>
          </a:r>
          <a:endParaRPr lang="es-CO" sz="1600" b="1" dirty="0">
            <a:latin typeface="Futura std book"/>
          </a:endParaRPr>
        </a:p>
      </dgm:t>
    </dgm:pt>
    <dgm:pt modelId="{968B0E2D-4E83-4400-A227-0F26FFE8203A}" type="parTrans" cxnId="{C8F59B51-930D-4969-ABDE-E46EBE516063}">
      <dgm:prSet/>
      <dgm:spPr/>
      <dgm:t>
        <a:bodyPr/>
        <a:lstStyle/>
        <a:p>
          <a:endParaRPr lang="es-CO"/>
        </a:p>
      </dgm:t>
    </dgm:pt>
    <dgm:pt modelId="{D7684094-E8CA-4B5F-A8B8-4BD915A2770A}" type="sibTrans" cxnId="{C8F59B51-930D-4969-ABDE-E46EBE516063}">
      <dgm:prSet/>
      <dgm:spPr/>
      <dgm:t>
        <a:bodyPr/>
        <a:lstStyle/>
        <a:p>
          <a:endParaRPr lang="es-CO"/>
        </a:p>
      </dgm:t>
    </dgm:pt>
    <dgm:pt modelId="{81823D6C-0558-4A4F-9E0D-519230931F1A}">
      <dgm:prSet phldrT="[Texto]" custT="1"/>
      <dgm:spPr>
        <a:solidFill>
          <a:srgbClr val="DDEBCF"/>
        </a:solidFill>
      </dgm:spPr>
      <dgm:t>
        <a:bodyPr/>
        <a:lstStyle/>
        <a:p>
          <a:r>
            <a:rPr lang="es-CO" sz="1600" b="1" dirty="0" smtClean="0">
              <a:latin typeface="Futura std book"/>
            </a:rPr>
            <a:t>Propuesta de Meta Definitiva</a:t>
          </a:r>
          <a:endParaRPr lang="es-CO" sz="1600" b="1" dirty="0">
            <a:latin typeface="Futura std book"/>
          </a:endParaRPr>
        </a:p>
      </dgm:t>
    </dgm:pt>
    <dgm:pt modelId="{819E5458-9031-4FA8-83CF-5A1FDFD3C914}" type="parTrans" cxnId="{2F232BFE-7E90-4E03-8C11-02A0A42250E1}">
      <dgm:prSet/>
      <dgm:spPr/>
      <dgm:t>
        <a:bodyPr/>
        <a:lstStyle/>
        <a:p>
          <a:endParaRPr lang="es-CO"/>
        </a:p>
      </dgm:t>
    </dgm:pt>
    <dgm:pt modelId="{BD9A9092-509C-4243-A4DB-7EE195285231}" type="sibTrans" cxnId="{2F232BFE-7E90-4E03-8C11-02A0A42250E1}">
      <dgm:prSet/>
      <dgm:spPr/>
      <dgm:t>
        <a:bodyPr/>
        <a:lstStyle/>
        <a:p>
          <a:endParaRPr lang="es-CO"/>
        </a:p>
      </dgm:t>
    </dgm:pt>
    <dgm:pt modelId="{7BF67F8A-0B18-4300-9438-2E8B83FE5172}">
      <dgm:prSet phldrT="[Texto]" custT="1"/>
      <dgm:spPr>
        <a:solidFill>
          <a:srgbClr val="DDEBCF"/>
        </a:solidFill>
      </dgm:spPr>
      <dgm:t>
        <a:bodyPr/>
        <a:lstStyle/>
        <a:p>
          <a:r>
            <a:rPr lang="es-CO" sz="1600" b="1" dirty="0" smtClean="0">
              <a:latin typeface="Futura std book"/>
            </a:rPr>
            <a:t>Definición de Metas de Carga Contaminante</a:t>
          </a:r>
          <a:endParaRPr lang="es-CO" sz="1600" b="1" dirty="0">
            <a:latin typeface="Futura std book"/>
          </a:endParaRPr>
        </a:p>
      </dgm:t>
    </dgm:pt>
    <dgm:pt modelId="{A4B98A86-BF70-4B26-911A-72514A691353}" type="parTrans" cxnId="{F758336B-3D80-4CC7-A2A0-EA481CE2047E}">
      <dgm:prSet/>
      <dgm:spPr/>
      <dgm:t>
        <a:bodyPr/>
        <a:lstStyle/>
        <a:p>
          <a:endParaRPr lang="es-CO"/>
        </a:p>
      </dgm:t>
    </dgm:pt>
    <dgm:pt modelId="{B130F4BA-E20B-4BB3-BB54-1BDF1339B862}" type="sibTrans" cxnId="{F758336B-3D80-4CC7-A2A0-EA481CE2047E}">
      <dgm:prSet/>
      <dgm:spPr/>
      <dgm:t>
        <a:bodyPr/>
        <a:lstStyle/>
        <a:p>
          <a:endParaRPr lang="es-CO"/>
        </a:p>
      </dgm:t>
    </dgm:pt>
    <dgm:pt modelId="{43D8857E-5FEB-4D9C-B174-303BDB199B96}" type="pres">
      <dgm:prSet presAssocID="{F9FDD4F1-818A-4BFD-9638-9AD18E85305D}" presName="Name0" presStyleCnt="0">
        <dgm:presLayoutVars>
          <dgm:dir/>
          <dgm:animLvl val="lvl"/>
          <dgm:resizeHandles val="exact"/>
        </dgm:presLayoutVars>
      </dgm:prSet>
      <dgm:spPr/>
    </dgm:pt>
    <dgm:pt modelId="{BCA4F63C-90F2-4EDD-83D8-9A9AC113FF9C}" type="pres">
      <dgm:prSet presAssocID="{16235E5D-87B9-473E-BC0A-943967089D05}" presName="parTxOnly" presStyleLbl="node1" presStyleIdx="0" presStyleCnt="4">
        <dgm:presLayoutVars>
          <dgm:chMax val="0"/>
          <dgm:chPref val="0"/>
          <dgm:bulletEnabled val="1"/>
        </dgm:presLayoutVars>
      </dgm:prSet>
      <dgm:spPr/>
      <dgm:t>
        <a:bodyPr/>
        <a:lstStyle/>
        <a:p>
          <a:endParaRPr lang="es-CO"/>
        </a:p>
      </dgm:t>
    </dgm:pt>
    <dgm:pt modelId="{1CE36832-25BD-496A-A90C-FF063671B8C5}" type="pres">
      <dgm:prSet presAssocID="{B6116BD9-8362-4ED3-B82A-EC0F480F8B14}" presName="parTxOnlySpace" presStyleCnt="0"/>
      <dgm:spPr/>
    </dgm:pt>
    <dgm:pt modelId="{B1DF50C8-A803-46D2-A686-AB56B25FF6F4}" type="pres">
      <dgm:prSet presAssocID="{29EE6AA9-174B-4ECD-B910-F43B60617B90}" presName="parTxOnly" presStyleLbl="node1" presStyleIdx="1" presStyleCnt="4">
        <dgm:presLayoutVars>
          <dgm:chMax val="0"/>
          <dgm:chPref val="0"/>
          <dgm:bulletEnabled val="1"/>
        </dgm:presLayoutVars>
      </dgm:prSet>
      <dgm:spPr/>
      <dgm:t>
        <a:bodyPr/>
        <a:lstStyle/>
        <a:p>
          <a:endParaRPr lang="es-CO"/>
        </a:p>
      </dgm:t>
    </dgm:pt>
    <dgm:pt modelId="{C5D2C130-AF48-4738-98E4-643CD7FECA5C}" type="pres">
      <dgm:prSet presAssocID="{D7684094-E8CA-4B5F-A8B8-4BD915A2770A}" presName="parTxOnlySpace" presStyleCnt="0"/>
      <dgm:spPr/>
    </dgm:pt>
    <dgm:pt modelId="{59244CAF-5B07-4206-B8C1-B4FA902A8245}" type="pres">
      <dgm:prSet presAssocID="{81823D6C-0558-4A4F-9E0D-519230931F1A}" presName="parTxOnly" presStyleLbl="node1" presStyleIdx="2" presStyleCnt="4">
        <dgm:presLayoutVars>
          <dgm:chMax val="0"/>
          <dgm:chPref val="0"/>
          <dgm:bulletEnabled val="1"/>
        </dgm:presLayoutVars>
      </dgm:prSet>
      <dgm:spPr/>
      <dgm:t>
        <a:bodyPr/>
        <a:lstStyle/>
        <a:p>
          <a:endParaRPr lang="es-CO"/>
        </a:p>
      </dgm:t>
    </dgm:pt>
    <dgm:pt modelId="{F6FF366C-2952-44E3-8D33-99AC7788F987}" type="pres">
      <dgm:prSet presAssocID="{BD9A9092-509C-4243-A4DB-7EE195285231}" presName="parTxOnlySpace" presStyleCnt="0"/>
      <dgm:spPr/>
    </dgm:pt>
    <dgm:pt modelId="{7DCB5CBF-EF38-40A5-83B0-A86687CC84CF}" type="pres">
      <dgm:prSet presAssocID="{7BF67F8A-0B18-4300-9438-2E8B83FE5172}" presName="parTxOnly" presStyleLbl="node1" presStyleIdx="3" presStyleCnt="4">
        <dgm:presLayoutVars>
          <dgm:chMax val="0"/>
          <dgm:chPref val="0"/>
          <dgm:bulletEnabled val="1"/>
        </dgm:presLayoutVars>
      </dgm:prSet>
      <dgm:spPr/>
      <dgm:t>
        <a:bodyPr/>
        <a:lstStyle/>
        <a:p>
          <a:endParaRPr lang="es-CO"/>
        </a:p>
      </dgm:t>
    </dgm:pt>
  </dgm:ptLst>
  <dgm:cxnLst>
    <dgm:cxn modelId="{F758336B-3D80-4CC7-A2A0-EA481CE2047E}" srcId="{F9FDD4F1-818A-4BFD-9638-9AD18E85305D}" destId="{7BF67F8A-0B18-4300-9438-2E8B83FE5172}" srcOrd="3" destOrd="0" parTransId="{A4B98A86-BF70-4B26-911A-72514A691353}" sibTransId="{B130F4BA-E20B-4BB3-BB54-1BDF1339B862}"/>
    <dgm:cxn modelId="{C8F59B51-930D-4969-ABDE-E46EBE516063}" srcId="{F9FDD4F1-818A-4BFD-9638-9AD18E85305D}" destId="{29EE6AA9-174B-4ECD-B910-F43B60617B90}" srcOrd="1" destOrd="0" parTransId="{968B0E2D-4E83-4400-A227-0F26FFE8203A}" sibTransId="{D7684094-E8CA-4B5F-A8B8-4BD915A2770A}"/>
    <dgm:cxn modelId="{34BB9E18-E530-4686-A90B-A0D859E11DDB}" type="presOf" srcId="{81823D6C-0558-4A4F-9E0D-519230931F1A}" destId="{59244CAF-5B07-4206-B8C1-B4FA902A8245}" srcOrd="0" destOrd="0" presId="urn:microsoft.com/office/officeart/2005/8/layout/chevron1"/>
    <dgm:cxn modelId="{99B93197-9900-408D-A5A2-E28736D1BF08}" type="presOf" srcId="{16235E5D-87B9-473E-BC0A-943967089D05}" destId="{BCA4F63C-90F2-4EDD-83D8-9A9AC113FF9C}" srcOrd="0" destOrd="0" presId="urn:microsoft.com/office/officeart/2005/8/layout/chevron1"/>
    <dgm:cxn modelId="{7109B185-5A2C-49A3-A02B-A5E3F451A9B4}" type="presOf" srcId="{7BF67F8A-0B18-4300-9438-2E8B83FE5172}" destId="{7DCB5CBF-EF38-40A5-83B0-A86687CC84CF}" srcOrd="0" destOrd="0" presId="urn:microsoft.com/office/officeart/2005/8/layout/chevron1"/>
    <dgm:cxn modelId="{22171C9C-F4F7-41D2-8F10-7D5FB6A2A889}" type="presOf" srcId="{F9FDD4F1-818A-4BFD-9638-9AD18E85305D}" destId="{43D8857E-5FEB-4D9C-B174-303BDB199B96}" srcOrd="0" destOrd="0" presId="urn:microsoft.com/office/officeart/2005/8/layout/chevron1"/>
    <dgm:cxn modelId="{2DC19661-C06F-4B89-B772-79ED0276B622}" srcId="{F9FDD4F1-818A-4BFD-9638-9AD18E85305D}" destId="{16235E5D-87B9-473E-BC0A-943967089D05}" srcOrd="0" destOrd="0" parTransId="{79AADE8E-F864-42CE-BE11-191D7DCD50FB}" sibTransId="{B6116BD9-8362-4ED3-B82A-EC0F480F8B14}"/>
    <dgm:cxn modelId="{2F232BFE-7E90-4E03-8C11-02A0A42250E1}" srcId="{F9FDD4F1-818A-4BFD-9638-9AD18E85305D}" destId="{81823D6C-0558-4A4F-9E0D-519230931F1A}" srcOrd="2" destOrd="0" parTransId="{819E5458-9031-4FA8-83CF-5A1FDFD3C914}" sibTransId="{BD9A9092-509C-4243-A4DB-7EE195285231}"/>
    <dgm:cxn modelId="{33BDA2FE-F805-44BB-8083-3AB62DB316C8}" type="presOf" srcId="{29EE6AA9-174B-4ECD-B910-F43B60617B90}" destId="{B1DF50C8-A803-46D2-A686-AB56B25FF6F4}" srcOrd="0" destOrd="0" presId="urn:microsoft.com/office/officeart/2005/8/layout/chevron1"/>
    <dgm:cxn modelId="{5DE6B345-4FD7-4105-B6FD-5C5C32577BAA}" type="presParOf" srcId="{43D8857E-5FEB-4D9C-B174-303BDB199B96}" destId="{BCA4F63C-90F2-4EDD-83D8-9A9AC113FF9C}" srcOrd="0" destOrd="0" presId="urn:microsoft.com/office/officeart/2005/8/layout/chevron1"/>
    <dgm:cxn modelId="{15C5D79E-E82C-499E-9B09-1C9C74D5DC99}" type="presParOf" srcId="{43D8857E-5FEB-4D9C-B174-303BDB199B96}" destId="{1CE36832-25BD-496A-A90C-FF063671B8C5}" srcOrd="1" destOrd="0" presId="urn:microsoft.com/office/officeart/2005/8/layout/chevron1"/>
    <dgm:cxn modelId="{208466E3-42B5-409F-8F98-7A9E70E1BF71}" type="presParOf" srcId="{43D8857E-5FEB-4D9C-B174-303BDB199B96}" destId="{B1DF50C8-A803-46D2-A686-AB56B25FF6F4}" srcOrd="2" destOrd="0" presId="urn:microsoft.com/office/officeart/2005/8/layout/chevron1"/>
    <dgm:cxn modelId="{AB2A417D-A2E2-4602-BA88-2952C4CD2025}" type="presParOf" srcId="{43D8857E-5FEB-4D9C-B174-303BDB199B96}" destId="{C5D2C130-AF48-4738-98E4-643CD7FECA5C}" srcOrd="3" destOrd="0" presId="urn:microsoft.com/office/officeart/2005/8/layout/chevron1"/>
    <dgm:cxn modelId="{3218E938-E96F-4BDD-ADF4-2CB1F10CB1AB}" type="presParOf" srcId="{43D8857E-5FEB-4D9C-B174-303BDB199B96}" destId="{59244CAF-5B07-4206-B8C1-B4FA902A8245}" srcOrd="4" destOrd="0" presId="urn:microsoft.com/office/officeart/2005/8/layout/chevron1"/>
    <dgm:cxn modelId="{DDB456CA-765B-41F4-9CF4-3B0189A337B6}" type="presParOf" srcId="{43D8857E-5FEB-4D9C-B174-303BDB199B96}" destId="{F6FF366C-2952-44E3-8D33-99AC7788F987}" srcOrd="5" destOrd="0" presId="urn:microsoft.com/office/officeart/2005/8/layout/chevron1"/>
    <dgm:cxn modelId="{34A21DE2-D698-45C1-93CB-6383ED907BCE}" type="presParOf" srcId="{43D8857E-5FEB-4D9C-B174-303BDB199B96}" destId="{7DCB5CBF-EF38-40A5-83B0-A86687CC84CF}"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11061A-AEE1-401D-AC34-48209BF49C65}">
      <dsp:nvSpPr>
        <dsp:cNvPr id="0" name=""/>
        <dsp:cNvSpPr/>
      </dsp:nvSpPr>
      <dsp:spPr>
        <a:xfrm>
          <a:off x="2375" y="1480333"/>
          <a:ext cx="2582812" cy="727516"/>
        </a:xfrm>
        <a:prstGeom prst="chevron">
          <a:avLst/>
        </a:prstGeom>
        <a:solidFill>
          <a:schemeClr val="accent3">
            <a:lumMod val="60000"/>
            <a:lumOff val="40000"/>
          </a:schemeClr>
        </a:solidFill>
        <a:ln w="25400" cap="flat" cmpd="dbl"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u="sng" kern="1200" dirty="0" smtClean="0">
              <a:solidFill>
                <a:schemeClr val="tx1"/>
              </a:solidFill>
              <a:latin typeface="Futura std book"/>
            </a:rPr>
            <a:t>Meta Individual</a:t>
          </a:r>
        </a:p>
      </dsp:txBody>
      <dsp:txXfrm>
        <a:off x="366133" y="1480333"/>
        <a:ext cx="1855296" cy="727516"/>
      </dsp:txXfrm>
    </dsp:sp>
    <dsp:sp modelId="{532F01E8-F0E1-449B-A687-E9158353DAE9}">
      <dsp:nvSpPr>
        <dsp:cNvPr id="0" name=""/>
        <dsp:cNvSpPr/>
      </dsp:nvSpPr>
      <dsp:spPr>
        <a:xfrm>
          <a:off x="2623207" y="1732886"/>
          <a:ext cx="2887300" cy="1477286"/>
        </a:xfrm>
        <a:prstGeom prst="chevron">
          <a:avLst/>
        </a:prstGeom>
        <a:solidFill>
          <a:schemeClr val="accent3">
            <a:lumMod val="60000"/>
            <a:lumOff val="40000"/>
          </a:schemeClr>
        </a:solidFill>
        <a:ln w="25400" cap="flat" cmpd="dbl"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u="sng" kern="1200" dirty="0" smtClean="0">
              <a:solidFill>
                <a:schemeClr val="tx1"/>
              </a:solidFill>
              <a:latin typeface="Futura std book"/>
            </a:rPr>
            <a:t>Cronograma de cumplimiento de meta quinquenal</a:t>
          </a:r>
          <a:endParaRPr lang="es-CO" sz="1600" b="1" u="sng" kern="1200" dirty="0">
            <a:solidFill>
              <a:schemeClr val="tx1"/>
            </a:solidFill>
            <a:latin typeface="Futura std book"/>
          </a:endParaRPr>
        </a:p>
      </dsp:txBody>
      <dsp:txXfrm>
        <a:off x="3361850" y="1732886"/>
        <a:ext cx="1410014" cy="1477286"/>
      </dsp:txXfrm>
    </dsp:sp>
    <dsp:sp modelId="{9156C9C8-2517-45D1-B09A-656CB2682DB9}">
      <dsp:nvSpPr>
        <dsp:cNvPr id="0" name=""/>
        <dsp:cNvSpPr/>
      </dsp:nvSpPr>
      <dsp:spPr>
        <a:xfrm>
          <a:off x="5230092" y="1944212"/>
          <a:ext cx="3338853" cy="1033125"/>
        </a:xfrm>
        <a:prstGeom prst="chevron">
          <a:avLst/>
        </a:prstGeom>
        <a:solidFill>
          <a:schemeClr val="accent3">
            <a:lumMod val="60000"/>
            <a:lumOff val="40000"/>
          </a:schemeClr>
        </a:solidFill>
        <a:ln w="25400" cap="flat" cmpd="dbl"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u="sng" kern="1200" dirty="0" smtClean="0">
              <a:solidFill>
                <a:schemeClr val="tx1"/>
              </a:solidFill>
              <a:latin typeface="Futura std book"/>
            </a:rPr>
            <a:t>META GLOBAL = Cm</a:t>
          </a:r>
        </a:p>
        <a:p>
          <a:pPr lvl="0" algn="ctr" defTabSz="711200">
            <a:lnSpc>
              <a:spcPct val="90000"/>
            </a:lnSpc>
            <a:spcBef>
              <a:spcPct val="0"/>
            </a:spcBef>
            <a:spcAft>
              <a:spcPct val="35000"/>
            </a:spcAft>
          </a:pPr>
          <a:r>
            <a:rPr lang="es-CO" sz="1600" i="1" kern="1200" dirty="0" smtClean="0">
              <a:solidFill>
                <a:schemeClr val="tx1"/>
              </a:solidFill>
              <a:latin typeface="Futura std book"/>
            </a:rPr>
            <a:t>Carga Total a Verter a final del quinquenio</a:t>
          </a:r>
          <a:endParaRPr lang="es-CO" sz="1600" i="1" kern="1200" dirty="0">
            <a:solidFill>
              <a:schemeClr val="tx1"/>
            </a:solidFill>
            <a:latin typeface="Futura std book"/>
          </a:endParaRPr>
        </a:p>
      </dsp:txBody>
      <dsp:txXfrm>
        <a:off x="5746655" y="1944212"/>
        <a:ext cx="2305728" cy="1033125"/>
      </dsp:txXfrm>
    </dsp:sp>
    <dsp:sp modelId="{57604009-52F6-4746-A0A7-EBFA9540252E}">
      <dsp:nvSpPr>
        <dsp:cNvPr id="0" name=""/>
        <dsp:cNvSpPr/>
      </dsp:nvSpPr>
      <dsp:spPr>
        <a:xfrm>
          <a:off x="0" y="2592291"/>
          <a:ext cx="2582812" cy="810982"/>
        </a:xfrm>
        <a:prstGeom prst="chevron">
          <a:avLst/>
        </a:prstGeom>
        <a:solidFill>
          <a:schemeClr val="accent3">
            <a:lumMod val="60000"/>
            <a:lumOff val="40000"/>
          </a:schemeClr>
        </a:solidFill>
        <a:ln w="25400" cap="flat" cmpd="dbl"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u="sng" kern="1200" dirty="0" smtClean="0">
              <a:solidFill>
                <a:schemeClr val="tx1"/>
              </a:solidFill>
              <a:latin typeface="Futura std book"/>
            </a:rPr>
            <a:t>Meta  Grupal</a:t>
          </a:r>
        </a:p>
        <a:p>
          <a:pPr lvl="0" algn="ctr" defTabSz="711200">
            <a:lnSpc>
              <a:spcPct val="90000"/>
            </a:lnSpc>
            <a:spcBef>
              <a:spcPct val="0"/>
            </a:spcBef>
            <a:spcAft>
              <a:spcPct val="35000"/>
            </a:spcAft>
          </a:pPr>
          <a:r>
            <a:rPr lang="es-CO" sz="1200" b="0" i="1" u="none" kern="1200" dirty="0" smtClean="0">
              <a:solidFill>
                <a:schemeClr val="tx1"/>
              </a:solidFill>
              <a:latin typeface="Futura std book"/>
            </a:rPr>
            <a:t>Actividad común o no</a:t>
          </a:r>
        </a:p>
      </dsp:txBody>
      <dsp:txXfrm>
        <a:off x="405491" y="2592291"/>
        <a:ext cx="1771830" cy="81098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4F63C-90F2-4EDD-83D8-9A9AC113FF9C}">
      <dsp:nvSpPr>
        <dsp:cNvPr id="0" name=""/>
        <dsp:cNvSpPr/>
      </dsp:nvSpPr>
      <dsp:spPr>
        <a:xfrm>
          <a:off x="4241"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1. Proceso de Consulta</a:t>
          </a:r>
          <a:endParaRPr lang="es-CO" sz="1600" b="1" kern="1200" dirty="0">
            <a:latin typeface="Futura std book"/>
          </a:endParaRPr>
        </a:p>
      </dsp:txBody>
      <dsp:txXfrm>
        <a:off x="498053" y="212576"/>
        <a:ext cx="1481435" cy="987623"/>
      </dsp:txXfrm>
    </dsp:sp>
    <dsp:sp modelId="{B1DF50C8-A803-46D2-A686-AB56B25FF6F4}">
      <dsp:nvSpPr>
        <dsp:cNvPr id="0" name=""/>
        <dsp:cNvSpPr/>
      </dsp:nvSpPr>
      <dsp:spPr>
        <a:xfrm>
          <a:off x="2226394"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Propuesta de Meta Global </a:t>
          </a:r>
          <a:endParaRPr lang="es-CO" sz="1600" b="1" kern="1200" dirty="0">
            <a:latin typeface="Futura std book"/>
          </a:endParaRPr>
        </a:p>
      </dsp:txBody>
      <dsp:txXfrm>
        <a:off x="2720206" y="212576"/>
        <a:ext cx="1481435" cy="987623"/>
      </dsp:txXfrm>
    </dsp:sp>
    <dsp:sp modelId="{59244CAF-5B07-4206-B8C1-B4FA902A8245}">
      <dsp:nvSpPr>
        <dsp:cNvPr id="0" name=""/>
        <dsp:cNvSpPr/>
      </dsp:nvSpPr>
      <dsp:spPr>
        <a:xfrm>
          <a:off x="4448547" y="212576"/>
          <a:ext cx="2469058" cy="987623"/>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Propuesta de Meta Definitiva</a:t>
          </a:r>
          <a:endParaRPr lang="es-CO" sz="1600" b="1" kern="1200" dirty="0">
            <a:latin typeface="Futura std book"/>
          </a:endParaRPr>
        </a:p>
      </dsp:txBody>
      <dsp:txXfrm>
        <a:off x="4942359" y="212576"/>
        <a:ext cx="1481435" cy="987623"/>
      </dsp:txXfrm>
    </dsp:sp>
    <dsp:sp modelId="{7DCB5CBF-EF38-40A5-83B0-A86687CC84CF}">
      <dsp:nvSpPr>
        <dsp:cNvPr id="0" name=""/>
        <dsp:cNvSpPr/>
      </dsp:nvSpPr>
      <dsp:spPr>
        <a:xfrm>
          <a:off x="6670699"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Definición de Metas de Carga Contaminante</a:t>
          </a:r>
          <a:endParaRPr lang="es-CO" sz="1600" b="1" kern="1200" dirty="0">
            <a:latin typeface="Futura std book"/>
          </a:endParaRPr>
        </a:p>
      </dsp:txBody>
      <dsp:txXfrm>
        <a:off x="7164511" y="212576"/>
        <a:ext cx="1481435" cy="98762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4F63C-90F2-4EDD-83D8-9A9AC113FF9C}">
      <dsp:nvSpPr>
        <dsp:cNvPr id="0" name=""/>
        <dsp:cNvSpPr/>
      </dsp:nvSpPr>
      <dsp:spPr>
        <a:xfrm>
          <a:off x="4241"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1. Proceso de Consulta</a:t>
          </a:r>
          <a:endParaRPr lang="es-CO" sz="1600" b="1" kern="1200" dirty="0">
            <a:latin typeface="Futura std book"/>
          </a:endParaRPr>
        </a:p>
      </dsp:txBody>
      <dsp:txXfrm>
        <a:off x="498053" y="212576"/>
        <a:ext cx="1481435" cy="987623"/>
      </dsp:txXfrm>
    </dsp:sp>
    <dsp:sp modelId="{B1DF50C8-A803-46D2-A686-AB56B25FF6F4}">
      <dsp:nvSpPr>
        <dsp:cNvPr id="0" name=""/>
        <dsp:cNvSpPr/>
      </dsp:nvSpPr>
      <dsp:spPr>
        <a:xfrm>
          <a:off x="2226394"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Propuesta de Meta Global </a:t>
          </a:r>
          <a:endParaRPr lang="es-CO" sz="1600" b="1" kern="1200" dirty="0">
            <a:latin typeface="Futura std book"/>
          </a:endParaRPr>
        </a:p>
      </dsp:txBody>
      <dsp:txXfrm>
        <a:off x="2720206" y="212576"/>
        <a:ext cx="1481435" cy="987623"/>
      </dsp:txXfrm>
    </dsp:sp>
    <dsp:sp modelId="{59244CAF-5B07-4206-B8C1-B4FA902A8245}">
      <dsp:nvSpPr>
        <dsp:cNvPr id="0" name=""/>
        <dsp:cNvSpPr/>
      </dsp:nvSpPr>
      <dsp:spPr>
        <a:xfrm>
          <a:off x="4448547"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Propuesta de Meta Definitiva</a:t>
          </a:r>
          <a:endParaRPr lang="es-CO" sz="1600" b="1" kern="1200" dirty="0">
            <a:latin typeface="Futura std book"/>
          </a:endParaRPr>
        </a:p>
      </dsp:txBody>
      <dsp:txXfrm>
        <a:off x="4942359" y="212576"/>
        <a:ext cx="1481435" cy="987623"/>
      </dsp:txXfrm>
    </dsp:sp>
    <dsp:sp modelId="{7DCB5CBF-EF38-40A5-83B0-A86687CC84CF}">
      <dsp:nvSpPr>
        <dsp:cNvPr id="0" name=""/>
        <dsp:cNvSpPr/>
      </dsp:nvSpPr>
      <dsp:spPr>
        <a:xfrm>
          <a:off x="6670699" y="212576"/>
          <a:ext cx="2469058" cy="987623"/>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Definición de Metas de Carga Contaminante</a:t>
          </a:r>
          <a:endParaRPr lang="es-CO" sz="1600" b="1" kern="1200" dirty="0">
            <a:latin typeface="Futura std book"/>
          </a:endParaRPr>
        </a:p>
      </dsp:txBody>
      <dsp:txXfrm>
        <a:off x="7164511" y="212576"/>
        <a:ext cx="1481435" cy="98762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4F63C-90F2-4EDD-83D8-9A9AC113FF9C}">
      <dsp:nvSpPr>
        <dsp:cNvPr id="0" name=""/>
        <dsp:cNvSpPr/>
      </dsp:nvSpPr>
      <dsp:spPr>
        <a:xfrm>
          <a:off x="4241"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1. Proceso de Consulta</a:t>
          </a:r>
          <a:endParaRPr lang="es-CO" sz="1600" b="1" kern="1200" dirty="0">
            <a:latin typeface="Futura std book"/>
          </a:endParaRPr>
        </a:p>
      </dsp:txBody>
      <dsp:txXfrm>
        <a:off x="498053" y="212576"/>
        <a:ext cx="1481435" cy="987623"/>
      </dsp:txXfrm>
    </dsp:sp>
    <dsp:sp modelId="{B1DF50C8-A803-46D2-A686-AB56B25FF6F4}">
      <dsp:nvSpPr>
        <dsp:cNvPr id="0" name=""/>
        <dsp:cNvSpPr/>
      </dsp:nvSpPr>
      <dsp:spPr>
        <a:xfrm>
          <a:off x="2226394"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Propuesta de Meta Global </a:t>
          </a:r>
          <a:endParaRPr lang="es-CO" sz="1600" b="1" kern="1200" dirty="0">
            <a:latin typeface="Futura std book"/>
          </a:endParaRPr>
        </a:p>
      </dsp:txBody>
      <dsp:txXfrm>
        <a:off x="2720206" y="212576"/>
        <a:ext cx="1481435" cy="987623"/>
      </dsp:txXfrm>
    </dsp:sp>
    <dsp:sp modelId="{59244CAF-5B07-4206-B8C1-B4FA902A8245}">
      <dsp:nvSpPr>
        <dsp:cNvPr id="0" name=""/>
        <dsp:cNvSpPr/>
      </dsp:nvSpPr>
      <dsp:spPr>
        <a:xfrm>
          <a:off x="4448547"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Propuesta de Meta Definitiva</a:t>
          </a:r>
          <a:endParaRPr lang="es-CO" sz="1600" b="1" kern="1200" dirty="0">
            <a:latin typeface="Futura std book"/>
          </a:endParaRPr>
        </a:p>
      </dsp:txBody>
      <dsp:txXfrm>
        <a:off x="4942359" y="212576"/>
        <a:ext cx="1481435" cy="987623"/>
      </dsp:txXfrm>
    </dsp:sp>
    <dsp:sp modelId="{7DCB5CBF-EF38-40A5-83B0-A86687CC84CF}">
      <dsp:nvSpPr>
        <dsp:cNvPr id="0" name=""/>
        <dsp:cNvSpPr/>
      </dsp:nvSpPr>
      <dsp:spPr>
        <a:xfrm>
          <a:off x="6670699" y="212576"/>
          <a:ext cx="2469058" cy="987623"/>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Definición de Metas de Carga Contaminante</a:t>
          </a:r>
          <a:endParaRPr lang="es-CO" sz="1600" b="1" kern="1200" dirty="0">
            <a:latin typeface="Futura std book"/>
          </a:endParaRPr>
        </a:p>
      </dsp:txBody>
      <dsp:txXfrm>
        <a:off x="7164511" y="212576"/>
        <a:ext cx="1481435" cy="9876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3431FA-7552-409E-AD44-C6824A4AC5D2}">
      <dsp:nvSpPr>
        <dsp:cNvPr id="0" name=""/>
        <dsp:cNvSpPr/>
      </dsp:nvSpPr>
      <dsp:spPr>
        <a:xfrm>
          <a:off x="0" y="0"/>
          <a:ext cx="1691680" cy="1216800"/>
        </a:xfrm>
        <a:prstGeom prst="roundRect">
          <a:avLst/>
        </a:prstGeom>
        <a:gradFill rotWithShape="0">
          <a:gsLst>
            <a:gs pos="0">
              <a:srgbClr val="DDEBCF"/>
            </a:gs>
            <a:gs pos="50000">
              <a:srgbClr val="9CB86E"/>
            </a:gs>
            <a:gs pos="100000">
              <a:srgbClr val="156B13"/>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kern="1200" dirty="0" smtClean="0">
              <a:latin typeface="Futura std book"/>
            </a:rPr>
            <a:t>Cc  a verter durante el último año del quinquenio</a:t>
          </a:r>
          <a:endParaRPr lang="es-CO" sz="1400" kern="1200" dirty="0">
            <a:latin typeface="Futura std book"/>
          </a:endParaRPr>
        </a:p>
      </dsp:txBody>
      <dsp:txXfrm>
        <a:off x="59399" y="59399"/>
        <a:ext cx="1572882" cy="1098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3431FA-7552-409E-AD44-C6824A4AC5D2}">
      <dsp:nvSpPr>
        <dsp:cNvPr id="0" name=""/>
        <dsp:cNvSpPr/>
      </dsp:nvSpPr>
      <dsp:spPr>
        <a:xfrm>
          <a:off x="0" y="0"/>
          <a:ext cx="1691680" cy="1216800"/>
        </a:xfrm>
        <a:prstGeom prst="roundRect">
          <a:avLst/>
        </a:prstGeom>
        <a:gradFill rotWithShape="0">
          <a:gsLst>
            <a:gs pos="0">
              <a:srgbClr val="DDEBCF"/>
            </a:gs>
            <a:gs pos="50000">
              <a:srgbClr val="9CB86E"/>
            </a:gs>
            <a:gs pos="100000">
              <a:srgbClr val="156B13"/>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CO" sz="1400" kern="1200" dirty="0" smtClean="0">
              <a:latin typeface="Futura std book"/>
            </a:rPr>
            <a:t>Contiene Carga máxima a verter por cada usuario para cada año del quinquenio</a:t>
          </a:r>
          <a:endParaRPr lang="es-CO" sz="1400" kern="1200" dirty="0">
            <a:latin typeface="Futura std book"/>
          </a:endParaRPr>
        </a:p>
      </dsp:txBody>
      <dsp:txXfrm>
        <a:off x="59399" y="59399"/>
        <a:ext cx="1572882" cy="10980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9A067B-602C-4AFA-A604-49AB3193878E}">
      <dsp:nvSpPr>
        <dsp:cNvPr id="0" name=""/>
        <dsp:cNvSpPr/>
      </dsp:nvSpPr>
      <dsp:spPr>
        <a:xfrm>
          <a:off x="0" y="0"/>
          <a:ext cx="4194050" cy="7136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s-CO" sz="2400" kern="1200" dirty="0" smtClean="0"/>
            <a:t>Actividad que  genera el Vertimiento </a:t>
          </a:r>
          <a:endParaRPr lang="es-CO" sz="2400" kern="1200" dirty="0"/>
        </a:p>
      </dsp:txBody>
      <dsp:txXfrm>
        <a:off x="20903" y="20903"/>
        <a:ext cx="4152244" cy="671870"/>
      </dsp:txXfrm>
    </dsp:sp>
    <dsp:sp modelId="{A3EAA688-F223-432C-B230-3D26CDEAD61D}">
      <dsp:nvSpPr>
        <dsp:cNvPr id="0" name=""/>
        <dsp:cNvSpPr/>
      </dsp:nvSpPr>
      <dsp:spPr>
        <a:xfrm>
          <a:off x="419405" y="713676"/>
          <a:ext cx="415234" cy="263973"/>
        </a:xfrm>
        <a:custGeom>
          <a:avLst/>
          <a:gdLst/>
          <a:ahLst/>
          <a:cxnLst/>
          <a:rect l="0" t="0" r="0" b="0"/>
          <a:pathLst>
            <a:path>
              <a:moveTo>
                <a:pt x="0" y="0"/>
              </a:moveTo>
              <a:lnTo>
                <a:pt x="0" y="263973"/>
              </a:lnTo>
              <a:lnTo>
                <a:pt x="415234" y="2639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EF191D-33BB-4984-98E5-A08160E9B4CE}">
      <dsp:nvSpPr>
        <dsp:cNvPr id="0" name=""/>
        <dsp:cNvSpPr/>
      </dsp:nvSpPr>
      <dsp:spPr>
        <a:xfrm>
          <a:off x="834639" y="764311"/>
          <a:ext cx="1754137" cy="4266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CO" sz="1800" kern="1200" dirty="0" smtClean="0"/>
            <a:t>Línea Base</a:t>
          </a:r>
          <a:endParaRPr lang="es-CO" sz="1800" kern="1200" dirty="0"/>
        </a:p>
      </dsp:txBody>
      <dsp:txXfrm>
        <a:off x="847136" y="776808"/>
        <a:ext cx="1729143" cy="401684"/>
      </dsp:txXfrm>
    </dsp:sp>
    <dsp:sp modelId="{5912DA25-DF28-445A-A3E7-D82E16D04543}">
      <dsp:nvSpPr>
        <dsp:cNvPr id="0" name=""/>
        <dsp:cNvSpPr/>
      </dsp:nvSpPr>
      <dsp:spPr>
        <a:xfrm>
          <a:off x="419405" y="713676"/>
          <a:ext cx="130836" cy="824006"/>
        </a:xfrm>
        <a:custGeom>
          <a:avLst/>
          <a:gdLst/>
          <a:ahLst/>
          <a:cxnLst/>
          <a:rect l="0" t="0" r="0" b="0"/>
          <a:pathLst>
            <a:path>
              <a:moveTo>
                <a:pt x="0" y="0"/>
              </a:moveTo>
              <a:lnTo>
                <a:pt x="0" y="824006"/>
              </a:lnTo>
              <a:lnTo>
                <a:pt x="130836" y="8240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B86DE2-A46B-428A-8929-043A739C9EA7}">
      <dsp:nvSpPr>
        <dsp:cNvPr id="0" name=""/>
        <dsp:cNvSpPr/>
      </dsp:nvSpPr>
      <dsp:spPr>
        <a:xfrm>
          <a:off x="550241" y="1271642"/>
          <a:ext cx="3745455" cy="53208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CO" sz="1800" kern="1200" dirty="0" smtClean="0"/>
            <a:t>Carga proyectada </a:t>
          </a:r>
          <a:r>
            <a:rPr lang="es-CO" sz="1800" i="1" kern="1200" dirty="0" smtClean="0"/>
            <a:t>(Análisis individual)</a:t>
          </a:r>
          <a:endParaRPr lang="es-CO" sz="1800" i="1" kern="1200" dirty="0"/>
        </a:p>
      </dsp:txBody>
      <dsp:txXfrm>
        <a:off x="565825" y="1287226"/>
        <a:ext cx="3714287" cy="500913"/>
      </dsp:txXfrm>
    </dsp:sp>
    <dsp:sp modelId="{84164548-8CB8-42EB-942C-5E3E70BB1B59}">
      <dsp:nvSpPr>
        <dsp:cNvPr id="0" name=""/>
        <dsp:cNvSpPr/>
      </dsp:nvSpPr>
      <dsp:spPr>
        <a:xfrm>
          <a:off x="419405" y="713676"/>
          <a:ext cx="200354" cy="1504569"/>
        </a:xfrm>
        <a:custGeom>
          <a:avLst/>
          <a:gdLst/>
          <a:ahLst/>
          <a:cxnLst/>
          <a:rect l="0" t="0" r="0" b="0"/>
          <a:pathLst>
            <a:path>
              <a:moveTo>
                <a:pt x="0" y="0"/>
              </a:moveTo>
              <a:lnTo>
                <a:pt x="0" y="1504569"/>
              </a:lnTo>
              <a:lnTo>
                <a:pt x="200354" y="15045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1D869F-1FE4-46DC-825E-295DF071F97C}">
      <dsp:nvSpPr>
        <dsp:cNvPr id="0" name=""/>
        <dsp:cNvSpPr/>
      </dsp:nvSpPr>
      <dsp:spPr>
        <a:xfrm>
          <a:off x="619759" y="1856657"/>
          <a:ext cx="3129889" cy="72317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CO" sz="1800" kern="1200" dirty="0" smtClean="0"/>
            <a:t>Inversiones (PSMV / Plan de reconversión, PV)</a:t>
          </a:r>
          <a:endParaRPr lang="es-CO" sz="1800" kern="1200" dirty="0"/>
        </a:p>
      </dsp:txBody>
      <dsp:txXfrm>
        <a:off x="640940" y="1877838"/>
        <a:ext cx="3087527" cy="680813"/>
      </dsp:txXfrm>
    </dsp:sp>
    <dsp:sp modelId="{C3648DDE-140E-4CD2-8A9E-C913458864D1}">
      <dsp:nvSpPr>
        <dsp:cNvPr id="0" name=""/>
        <dsp:cNvSpPr/>
      </dsp:nvSpPr>
      <dsp:spPr>
        <a:xfrm>
          <a:off x="4607888" y="206"/>
          <a:ext cx="2661286" cy="7136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s-CO" sz="2400" kern="1200" dirty="0" smtClean="0"/>
            <a:t>Fuente receptora</a:t>
          </a:r>
          <a:endParaRPr lang="es-CO" sz="2400" kern="1200" dirty="0"/>
        </a:p>
      </dsp:txBody>
      <dsp:txXfrm>
        <a:off x="4628791" y="21109"/>
        <a:ext cx="2619480" cy="671870"/>
      </dsp:txXfrm>
    </dsp:sp>
    <dsp:sp modelId="{63C9F662-70F7-4AEA-83DC-7889579DDA0D}">
      <dsp:nvSpPr>
        <dsp:cNvPr id="0" name=""/>
        <dsp:cNvSpPr/>
      </dsp:nvSpPr>
      <dsp:spPr>
        <a:xfrm>
          <a:off x="4874017" y="713882"/>
          <a:ext cx="266128" cy="535257"/>
        </a:xfrm>
        <a:custGeom>
          <a:avLst/>
          <a:gdLst/>
          <a:ahLst/>
          <a:cxnLst/>
          <a:rect l="0" t="0" r="0" b="0"/>
          <a:pathLst>
            <a:path>
              <a:moveTo>
                <a:pt x="0" y="0"/>
              </a:moveTo>
              <a:lnTo>
                <a:pt x="0" y="535257"/>
              </a:lnTo>
              <a:lnTo>
                <a:pt x="266128" y="5352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4F590E-3BE5-4A5C-B9C0-7D5FFC1040CA}">
      <dsp:nvSpPr>
        <dsp:cNvPr id="0" name=""/>
        <dsp:cNvSpPr/>
      </dsp:nvSpPr>
      <dsp:spPr>
        <a:xfrm>
          <a:off x="5140145" y="892302"/>
          <a:ext cx="3119270" cy="71367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CO" sz="1800" kern="1200" dirty="0" smtClean="0"/>
            <a:t>Objetivo de Calidad vigentes al final del quinquenio</a:t>
          </a:r>
          <a:endParaRPr lang="es-CO" sz="1800" kern="1200" dirty="0"/>
        </a:p>
      </dsp:txBody>
      <dsp:txXfrm>
        <a:off x="5161048" y="913205"/>
        <a:ext cx="3077464" cy="671870"/>
      </dsp:txXfrm>
    </dsp:sp>
    <dsp:sp modelId="{7D414A1A-4FCB-4C53-8157-1F93D87A8CDB}">
      <dsp:nvSpPr>
        <dsp:cNvPr id="0" name=""/>
        <dsp:cNvSpPr/>
      </dsp:nvSpPr>
      <dsp:spPr>
        <a:xfrm>
          <a:off x="4874017" y="713882"/>
          <a:ext cx="202434" cy="1437923"/>
        </a:xfrm>
        <a:custGeom>
          <a:avLst/>
          <a:gdLst/>
          <a:ahLst/>
          <a:cxnLst/>
          <a:rect l="0" t="0" r="0" b="0"/>
          <a:pathLst>
            <a:path>
              <a:moveTo>
                <a:pt x="0" y="0"/>
              </a:moveTo>
              <a:lnTo>
                <a:pt x="0" y="1437923"/>
              </a:lnTo>
              <a:lnTo>
                <a:pt x="202434" y="14379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2EAE81-3777-4174-951E-04A05F3AEB44}">
      <dsp:nvSpPr>
        <dsp:cNvPr id="0" name=""/>
        <dsp:cNvSpPr/>
      </dsp:nvSpPr>
      <dsp:spPr>
        <a:xfrm>
          <a:off x="5076451" y="1794967"/>
          <a:ext cx="3098202" cy="71367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CO" sz="1800" kern="1200" dirty="0" smtClean="0"/>
            <a:t>Capacidad de Carga del tramo o cuerpo de agua</a:t>
          </a:r>
          <a:endParaRPr lang="es-CO" sz="1800" kern="1200" dirty="0"/>
        </a:p>
      </dsp:txBody>
      <dsp:txXfrm>
        <a:off x="5097354" y="1815870"/>
        <a:ext cx="3056396" cy="6718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056AA-ACA9-4348-B6D9-1CA3198A5FE0}">
      <dsp:nvSpPr>
        <dsp:cNvPr id="0" name=""/>
        <dsp:cNvSpPr/>
      </dsp:nvSpPr>
      <dsp:spPr>
        <a:xfrm rot="5400000">
          <a:off x="-168903" y="171488"/>
          <a:ext cx="1126024" cy="788217"/>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O" sz="2400" b="1" kern="1200" dirty="0" smtClean="0">
              <a:latin typeface="Futura std book"/>
            </a:rPr>
            <a:t>1</a:t>
          </a:r>
          <a:endParaRPr lang="es-CO" sz="2400" b="1" kern="1200" dirty="0">
            <a:latin typeface="Futura std book"/>
          </a:endParaRPr>
        </a:p>
      </dsp:txBody>
      <dsp:txXfrm rot="-5400000">
        <a:off x="1" y="396694"/>
        <a:ext cx="788217" cy="337807"/>
      </dsp:txXfrm>
    </dsp:sp>
    <dsp:sp modelId="{4CAD51C2-1A80-4464-A769-0744DFB85979}">
      <dsp:nvSpPr>
        <dsp:cNvPr id="0" name=""/>
        <dsp:cNvSpPr/>
      </dsp:nvSpPr>
      <dsp:spPr>
        <a:xfrm rot="5400000">
          <a:off x="3075958" y="-2285156"/>
          <a:ext cx="732300" cy="5307782"/>
        </a:xfrm>
        <a:prstGeom prst="round2SameRect">
          <a:avLst/>
        </a:prstGeom>
        <a:solidFill>
          <a:schemeClr val="lt1">
            <a:alpha val="90000"/>
            <a:hueOff val="0"/>
            <a:satOff val="0"/>
            <a:lumOff val="0"/>
            <a:alphaOff val="0"/>
          </a:schemeClr>
        </a:solidFill>
        <a:ln w="25400" cap="flat" cmpd="dbl"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O" sz="2000" b="1" kern="1200" cap="small" baseline="0" dirty="0" smtClean="0">
              <a:latin typeface="Futura std book"/>
            </a:rPr>
            <a:t>Proceso de Consulta</a:t>
          </a:r>
          <a:endParaRPr lang="es-CO" sz="2000" b="1" kern="1200" cap="small" baseline="0" dirty="0">
            <a:latin typeface="Futura std book"/>
          </a:endParaRPr>
        </a:p>
      </dsp:txBody>
      <dsp:txXfrm rot="-5400000">
        <a:off x="788217" y="38333"/>
        <a:ext cx="5272034" cy="660804"/>
      </dsp:txXfrm>
    </dsp:sp>
    <dsp:sp modelId="{386DCA6E-A901-4ACD-891D-90D56D0609CD}">
      <dsp:nvSpPr>
        <dsp:cNvPr id="0" name=""/>
        <dsp:cNvSpPr/>
      </dsp:nvSpPr>
      <dsp:spPr>
        <a:xfrm rot="5400000">
          <a:off x="-168903" y="1149090"/>
          <a:ext cx="1126024" cy="788217"/>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O" sz="2400" b="1" kern="1200" dirty="0" smtClean="0">
              <a:latin typeface="Futura std book"/>
            </a:rPr>
            <a:t>2</a:t>
          </a:r>
          <a:endParaRPr lang="es-CO" sz="2400" b="1" kern="1200" dirty="0">
            <a:latin typeface="Futura std book"/>
          </a:endParaRPr>
        </a:p>
      </dsp:txBody>
      <dsp:txXfrm rot="-5400000">
        <a:off x="1" y="1374296"/>
        <a:ext cx="788217" cy="337807"/>
      </dsp:txXfrm>
    </dsp:sp>
    <dsp:sp modelId="{694EA5E6-0421-4BA4-A794-1FD8A2F87B96}">
      <dsp:nvSpPr>
        <dsp:cNvPr id="0" name=""/>
        <dsp:cNvSpPr/>
      </dsp:nvSpPr>
      <dsp:spPr>
        <a:xfrm rot="5400000">
          <a:off x="3076150" y="-1307746"/>
          <a:ext cx="731915" cy="5307782"/>
        </a:xfrm>
        <a:prstGeom prst="round2SameRect">
          <a:avLst/>
        </a:prstGeom>
        <a:solidFill>
          <a:schemeClr val="lt1">
            <a:alpha val="90000"/>
            <a:hueOff val="0"/>
            <a:satOff val="0"/>
            <a:lumOff val="0"/>
            <a:alphaOff val="0"/>
          </a:schemeClr>
        </a:solidFill>
        <a:ln w="25400" cap="flat" cmpd="dbl"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O" sz="2000" b="1" kern="1200" cap="small" baseline="0" dirty="0" smtClean="0">
              <a:latin typeface="Futura std book"/>
            </a:rPr>
            <a:t>Propuesta de Meta Global</a:t>
          </a:r>
          <a:endParaRPr lang="es-CO" sz="2000" b="1" kern="1200" cap="small" baseline="0" dirty="0">
            <a:latin typeface="Futura std book"/>
          </a:endParaRPr>
        </a:p>
      </dsp:txBody>
      <dsp:txXfrm rot="-5400000">
        <a:off x="788217" y="1015916"/>
        <a:ext cx="5272053" cy="660457"/>
      </dsp:txXfrm>
    </dsp:sp>
    <dsp:sp modelId="{F060A380-22CF-4015-BD6B-FEE577007AF1}">
      <dsp:nvSpPr>
        <dsp:cNvPr id="0" name=""/>
        <dsp:cNvSpPr/>
      </dsp:nvSpPr>
      <dsp:spPr>
        <a:xfrm rot="5400000">
          <a:off x="-168903" y="2126692"/>
          <a:ext cx="1126024" cy="788217"/>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O" sz="2400" b="1" kern="1200" dirty="0" smtClean="0">
              <a:latin typeface="Futura std book"/>
            </a:rPr>
            <a:t>3</a:t>
          </a:r>
          <a:endParaRPr lang="es-CO" sz="2400" b="1" kern="1200" dirty="0">
            <a:latin typeface="Futura std book"/>
          </a:endParaRPr>
        </a:p>
      </dsp:txBody>
      <dsp:txXfrm rot="-5400000">
        <a:off x="1" y="2351898"/>
        <a:ext cx="788217" cy="337807"/>
      </dsp:txXfrm>
    </dsp:sp>
    <dsp:sp modelId="{B0E4E946-1E9B-47CB-B3FA-DF56496F1AA7}">
      <dsp:nvSpPr>
        <dsp:cNvPr id="0" name=""/>
        <dsp:cNvSpPr/>
      </dsp:nvSpPr>
      <dsp:spPr>
        <a:xfrm rot="5400000">
          <a:off x="3076150" y="-330144"/>
          <a:ext cx="731915" cy="5307782"/>
        </a:xfrm>
        <a:prstGeom prst="round2SameRect">
          <a:avLst/>
        </a:prstGeom>
        <a:solidFill>
          <a:schemeClr val="lt1">
            <a:alpha val="90000"/>
            <a:hueOff val="0"/>
            <a:satOff val="0"/>
            <a:lumOff val="0"/>
            <a:alphaOff val="0"/>
          </a:schemeClr>
        </a:solidFill>
        <a:ln w="25400" cap="flat" cmpd="dbl"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0" algn="l" defTabSz="977900">
            <a:lnSpc>
              <a:spcPct val="90000"/>
            </a:lnSpc>
            <a:spcBef>
              <a:spcPct val="0"/>
            </a:spcBef>
            <a:spcAft>
              <a:spcPct val="15000"/>
            </a:spcAft>
            <a:buChar char="••"/>
          </a:pPr>
          <a:r>
            <a:rPr lang="es-CO" sz="2000" b="1" kern="1200" cap="small" baseline="0" dirty="0" smtClean="0">
              <a:latin typeface="Futura std book"/>
            </a:rPr>
            <a:t>Propuesta de Meta Definitiva</a:t>
          </a:r>
          <a:endParaRPr lang="es-CO" sz="2000" b="1" kern="1200" dirty="0"/>
        </a:p>
      </dsp:txBody>
      <dsp:txXfrm rot="-5400000">
        <a:off x="788217" y="1993518"/>
        <a:ext cx="5272053" cy="660457"/>
      </dsp:txXfrm>
    </dsp:sp>
    <dsp:sp modelId="{29C3A788-AF09-4849-B388-C0E67DA52CC2}">
      <dsp:nvSpPr>
        <dsp:cNvPr id="0" name=""/>
        <dsp:cNvSpPr/>
      </dsp:nvSpPr>
      <dsp:spPr>
        <a:xfrm rot="5400000">
          <a:off x="-168903" y="3104294"/>
          <a:ext cx="1126024" cy="788217"/>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O" sz="2400" b="1" kern="1200" dirty="0" smtClean="0">
              <a:latin typeface="Futura std book"/>
            </a:rPr>
            <a:t>4</a:t>
          </a:r>
          <a:endParaRPr lang="es-CO" sz="2400" b="1" kern="1200" dirty="0">
            <a:latin typeface="Futura std book"/>
          </a:endParaRPr>
        </a:p>
      </dsp:txBody>
      <dsp:txXfrm rot="-5400000">
        <a:off x="1" y="3329500"/>
        <a:ext cx="788217" cy="337807"/>
      </dsp:txXfrm>
    </dsp:sp>
    <dsp:sp modelId="{8F5EA874-1260-46BD-AC76-EA4DE6D6DCD0}">
      <dsp:nvSpPr>
        <dsp:cNvPr id="0" name=""/>
        <dsp:cNvSpPr/>
      </dsp:nvSpPr>
      <dsp:spPr>
        <a:xfrm rot="5400000">
          <a:off x="3076150" y="663493"/>
          <a:ext cx="731915" cy="5307782"/>
        </a:xfrm>
        <a:prstGeom prst="round2SameRect">
          <a:avLst/>
        </a:prstGeom>
        <a:solidFill>
          <a:schemeClr val="lt1">
            <a:alpha val="90000"/>
            <a:hueOff val="0"/>
            <a:satOff val="0"/>
            <a:lumOff val="0"/>
            <a:alphaOff val="0"/>
          </a:schemeClr>
        </a:solidFill>
        <a:ln w="25400" cap="flat" cmpd="dbl"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O" sz="2000" b="1" kern="1200" cap="small" baseline="0" dirty="0" smtClean="0">
              <a:latin typeface="Futura std book"/>
            </a:rPr>
            <a:t>Definición de Metas de Carga Contaminante</a:t>
          </a:r>
          <a:endParaRPr lang="es-CO" sz="2000" b="1" kern="1200" cap="small" baseline="0" dirty="0">
            <a:latin typeface="Futura std book"/>
          </a:endParaRPr>
        </a:p>
      </dsp:txBody>
      <dsp:txXfrm rot="-5400000">
        <a:off x="788217" y="2987156"/>
        <a:ext cx="5272053" cy="6604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4F63C-90F2-4EDD-83D8-9A9AC113FF9C}">
      <dsp:nvSpPr>
        <dsp:cNvPr id="0" name=""/>
        <dsp:cNvSpPr/>
      </dsp:nvSpPr>
      <dsp:spPr>
        <a:xfrm>
          <a:off x="4241" y="212576"/>
          <a:ext cx="2469058" cy="987623"/>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1. Proceso de Consulta</a:t>
          </a:r>
          <a:endParaRPr lang="es-CO" sz="1600" b="1" kern="1200" dirty="0">
            <a:latin typeface="Futura std book"/>
          </a:endParaRPr>
        </a:p>
      </dsp:txBody>
      <dsp:txXfrm>
        <a:off x="498053" y="212576"/>
        <a:ext cx="1481435" cy="987623"/>
      </dsp:txXfrm>
    </dsp:sp>
    <dsp:sp modelId="{B1DF50C8-A803-46D2-A686-AB56B25FF6F4}">
      <dsp:nvSpPr>
        <dsp:cNvPr id="0" name=""/>
        <dsp:cNvSpPr/>
      </dsp:nvSpPr>
      <dsp:spPr>
        <a:xfrm>
          <a:off x="2226394" y="212576"/>
          <a:ext cx="2469058" cy="987623"/>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Propuesta de Meta Global </a:t>
          </a:r>
          <a:endParaRPr lang="es-CO" sz="1600" b="1" kern="1200" dirty="0">
            <a:latin typeface="Futura std book"/>
          </a:endParaRPr>
        </a:p>
      </dsp:txBody>
      <dsp:txXfrm>
        <a:off x="2720206" y="212576"/>
        <a:ext cx="1481435" cy="987623"/>
      </dsp:txXfrm>
    </dsp:sp>
    <dsp:sp modelId="{59244CAF-5B07-4206-B8C1-B4FA902A8245}">
      <dsp:nvSpPr>
        <dsp:cNvPr id="0" name=""/>
        <dsp:cNvSpPr/>
      </dsp:nvSpPr>
      <dsp:spPr>
        <a:xfrm>
          <a:off x="4448547" y="212576"/>
          <a:ext cx="2469058" cy="987623"/>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Propuesta de Meta Definitiva</a:t>
          </a:r>
          <a:endParaRPr lang="es-CO" sz="1600" b="1" kern="1200" dirty="0">
            <a:latin typeface="Futura std book"/>
          </a:endParaRPr>
        </a:p>
      </dsp:txBody>
      <dsp:txXfrm>
        <a:off x="4942359" y="212576"/>
        <a:ext cx="1481435" cy="987623"/>
      </dsp:txXfrm>
    </dsp:sp>
    <dsp:sp modelId="{7DCB5CBF-EF38-40A5-83B0-A86687CC84CF}">
      <dsp:nvSpPr>
        <dsp:cNvPr id="0" name=""/>
        <dsp:cNvSpPr/>
      </dsp:nvSpPr>
      <dsp:spPr>
        <a:xfrm>
          <a:off x="6670699" y="212576"/>
          <a:ext cx="2469058" cy="987623"/>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Definición de Metas de Carga Contaminante</a:t>
          </a:r>
          <a:endParaRPr lang="es-CO" sz="1600" b="1" kern="1200" dirty="0">
            <a:latin typeface="Futura std book"/>
          </a:endParaRPr>
        </a:p>
      </dsp:txBody>
      <dsp:txXfrm>
        <a:off x="7164511" y="212576"/>
        <a:ext cx="1481435" cy="98762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4F63C-90F2-4EDD-83D8-9A9AC113FF9C}">
      <dsp:nvSpPr>
        <dsp:cNvPr id="0" name=""/>
        <dsp:cNvSpPr/>
      </dsp:nvSpPr>
      <dsp:spPr>
        <a:xfrm>
          <a:off x="4241" y="212576"/>
          <a:ext cx="2469058" cy="987623"/>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1. Proceso de Consulta</a:t>
          </a:r>
          <a:endParaRPr lang="es-CO" sz="1600" b="1" kern="1200" dirty="0">
            <a:latin typeface="Futura std book"/>
          </a:endParaRPr>
        </a:p>
      </dsp:txBody>
      <dsp:txXfrm>
        <a:off x="498053" y="212576"/>
        <a:ext cx="1481435" cy="987623"/>
      </dsp:txXfrm>
    </dsp:sp>
    <dsp:sp modelId="{B1DF50C8-A803-46D2-A686-AB56B25FF6F4}">
      <dsp:nvSpPr>
        <dsp:cNvPr id="0" name=""/>
        <dsp:cNvSpPr/>
      </dsp:nvSpPr>
      <dsp:spPr>
        <a:xfrm>
          <a:off x="2226394"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Propuesta de Meta Global </a:t>
          </a:r>
          <a:endParaRPr lang="es-CO" sz="1600" b="1" kern="1200" dirty="0">
            <a:latin typeface="Futura std book"/>
          </a:endParaRPr>
        </a:p>
      </dsp:txBody>
      <dsp:txXfrm>
        <a:off x="2720206" y="212576"/>
        <a:ext cx="1481435" cy="987623"/>
      </dsp:txXfrm>
    </dsp:sp>
    <dsp:sp modelId="{59244CAF-5B07-4206-B8C1-B4FA902A8245}">
      <dsp:nvSpPr>
        <dsp:cNvPr id="0" name=""/>
        <dsp:cNvSpPr/>
      </dsp:nvSpPr>
      <dsp:spPr>
        <a:xfrm>
          <a:off x="4448547"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Propuesta de Meta Definitiva</a:t>
          </a:r>
          <a:endParaRPr lang="es-CO" sz="1600" b="1" kern="1200" dirty="0">
            <a:latin typeface="Futura std book"/>
          </a:endParaRPr>
        </a:p>
      </dsp:txBody>
      <dsp:txXfrm>
        <a:off x="4942359" y="212576"/>
        <a:ext cx="1481435" cy="987623"/>
      </dsp:txXfrm>
    </dsp:sp>
    <dsp:sp modelId="{7DCB5CBF-EF38-40A5-83B0-A86687CC84CF}">
      <dsp:nvSpPr>
        <dsp:cNvPr id="0" name=""/>
        <dsp:cNvSpPr/>
      </dsp:nvSpPr>
      <dsp:spPr>
        <a:xfrm>
          <a:off x="6670699"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Definición de Metas de Carga Contaminante</a:t>
          </a:r>
          <a:endParaRPr lang="es-CO" sz="1600" b="1" kern="1200" dirty="0">
            <a:latin typeface="Futura std book"/>
          </a:endParaRPr>
        </a:p>
      </dsp:txBody>
      <dsp:txXfrm>
        <a:off x="7164511" y="212576"/>
        <a:ext cx="1481435" cy="98762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4F63C-90F2-4EDD-83D8-9A9AC113FF9C}">
      <dsp:nvSpPr>
        <dsp:cNvPr id="0" name=""/>
        <dsp:cNvSpPr/>
      </dsp:nvSpPr>
      <dsp:spPr>
        <a:xfrm>
          <a:off x="4241" y="212576"/>
          <a:ext cx="2469058" cy="987623"/>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1. Proceso de Consulta</a:t>
          </a:r>
          <a:endParaRPr lang="es-CO" sz="1600" b="1" kern="1200" dirty="0">
            <a:latin typeface="Futura std book"/>
          </a:endParaRPr>
        </a:p>
      </dsp:txBody>
      <dsp:txXfrm>
        <a:off x="498053" y="212576"/>
        <a:ext cx="1481435" cy="987623"/>
      </dsp:txXfrm>
    </dsp:sp>
    <dsp:sp modelId="{B1DF50C8-A803-46D2-A686-AB56B25FF6F4}">
      <dsp:nvSpPr>
        <dsp:cNvPr id="0" name=""/>
        <dsp:cNvSpPr/>
      </dsp:nvSpPr>
      <dsp:spPr>
        <a:xfrm>
          <a:off x="2226394"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Propuesta de Meta Global </a:t>
          </a:r>
          <a:endParaRPr lang="es-CO" sz="1600" b="1" kern="1200" dirty="0">
            <a:latin typeface="Futura std book"/>
          </a:endParaRPr>
        </a:p>
      </dsp:txBody>
      <dsp:txXfrm>
        <a:off x="2720206" y="212576"/>
        <a:ext cx="1481435" cy="987623"/>
      </dsp:txXfrm>
    </dsp:sp>
    <dsp:sp modelId="{59244CAF-5B07-4206-B8C1-B4FA902A8245}">
      <dsp:nvSpPr>
        <dsp:cNvPr id="0" name=""/>
        <dsp:cNvSpPr/>
      </dsp:nvSpPr>
      <dsp:spPr>
        <a:xfrm>
          <a:off x="4448547"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Propuesta de Meta Definitiva</a:t>
          </a:r>
          <a:endParaRPr lang="es-CO" sz="1600" b="1" kern="1200" dirty="0">
            <a:latin typeface="Futura std book"/>
          </a:endParaRPr>
        </a:p>
      </dsp:txBody>
      <dsp:txXfrm>
        <a:off x="4942359" y="212576"/>
        <a:ext cx="1481435" cy="987623"/>
      </dsp:txXfrm>
    </dsp:sp>
    <dsp:sp modelId="{7DCB5CBF-EF38-40A5-83B0-A86687CC84CF}">
      <dsp:nvSpPr>
        <dsp:cNvPr id="0" name=""/>
        <dsp:cNvSpPr/>
      </dsp:nvSpPr>
      <dsp:spPr>
        <a:xfrm>
          <a:off x="6670699"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Definición de Metas de Carga Contaminante</a:t>
          </a:r>
          <a:endParaRPr lang="es-CO" sz="1600" b="1" kern="1200" dirty="0">
            <a:latin typeface="Futura std book"/>
          </a:endParaRPr>
        </a:p>
      </dsp:txBody>
      <dsp:txXfrm>
        <a:off x="7164511" y="212576"/>
        <a:ext cx="1481435" cy="98762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4F63C-90F2-4EDD-83D8-9A9AC113FF9C}">
      <dsp:nvSpPr>
        <dsp:cNvPr id="0" name=""/>
        <dsp:cNvSpPr/>
      </dsp:nvSpPr>
      <dsp:spPr>
        <a:xfrm>
          <a:off x="4241"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1. Proceso de Consulta</a:t>
          </a:r>
          <a:endParaRPr lang="es-CO" sz="1600" b="1" kern="1200" dirty="0">
            <a:latin typeface="Futura std book"/>
          </a:endParaRPr>
        </a:p>
      </dsp:txBody>
      <dsp:txXfrm>
        <a:off x="498053" y="212576"/>
        <a:ext cx="1481435" cy="987623"/>
      </dsp:txXfrm>
    </dsp:sp>
    <dsp:sp modelId="{B1DF50C8-A803-46D2-A686-AB56B25FF6F4}">
      <dsp:nvSpPr>
        <dsp:cNvPr id="0" name=""/>
        <dsp:cNvSpPr/>
      </dsp:nvSpPr>
      <dsp:spPr>
        <a:xfrm>
          <a:off x="2226394" y="212576"/>
          <a:ext cx="2469058" cy="987623"/>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Propuesta de Meta Global </a:t>
          </a:r>
          <a:endParaRPr lang="es-CO" sz="1600" b="1" kern="1200" dirty="0">
            <a:latin typeface="Futura std book"/>
          </a:endParaRPr>
        </a:p>
      </dsp:txBody>
      <dsp:txXfrm>
        <a:off x="2720206" y="212576"/>
        <a:ext cx="1481435" cy="987623"/>
      </dsp:txXfrm>
    </dsp:sp>
    <dsp:sp modelId="{59244CAF-5B07-4206-B8C1-B4FA902A8245}">
      <dsp:nvSpPr>
        <dsp:cNvPr id="0" name=""/>
        <dsp:cNvSpPr/>
      </dsp:nvSpPr>
      <dsp:spPr>
        <a:xfrm>
          <a:off x="4448547"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Propuesta de Meta Definitiva</a:t>
          </a:r>
          <a:endParaRPr lang="es-CO" sz="1600" b="1" kern="1200" dirty="0">
            <a:latin typeface="Futura std book"/>
          </a:endParaRPr>
        </a:p>
      </dsp:txBody>
      <dsp:txXfrm>
        <a:off x="4942359" y="212576"/>
        <a:ext cx="1481435" cy="987623"/>
      </dsp:txXfrm>
    </dsp:sp>
    <dsp:sp modelId="{7DCB5CBF-EF38-40A5-83B0-A86687CC84CF}">
      <dsp:nvSpPr>
        <dsp:cNvPr id="0" name=""/>
        <dsp:cNvSpPr/>
      </dsp:nvSpPr>
      <dsp:spPr>
        <a:xfrm>
          <a:off x="6670699" y="212576"/>
          <a:ext cx="2469058" cy="987623"/>
        </a:xfrm>
        <a:prstGeom prst="chevron">
          <a:avLst/>
        </a:prstGeom>
        <a:solidFill>
          <a:srgbClr val="DDEBC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CO" sz="1600" b="1" kern="1200" dirty="0" smtClean="0">
              <a:latin typeface="Futura std book"/>
            </a:rPr>
            <a:t>Definición de Metas de Carga Contaminante</a:t>
          </a:r>
          <a:endParaRPr lang="es-CO" sz="1600" b="1" kern="1200" dirty="0">
            <a:latin typeface="Futura std book"/>
          </a:endParaRPr>
        </a:p>
      </dsp:txBody>
      <dsp:txXfrm>
        <a:off x="7164511" y="212576"/>
        <a:ext cx="1481435" cy="98762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609EE3-1B4B-4648-BBC7-0EF1735583A6}" type="datetimeFigureOut">
              <a:rPr lang="es-ES" smtClean="0"/>
              <a:pPr/>
              <a:t>13/11/2018</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0ED7F9-6F5C-4673-9B97-B485EC81441A}" type="slidenum">
              <a:rPr lang="es-ES" smtClean="0"/>
              <a:pPr/>
              <a:t>‹Nº›</a:t>
            </a:fld>
            <a:endParaRPr lang="es-ES" dirty="0"/>
          </a:p>
        </p:txBody>
      </p:sp>
    </p:spTree>
    <p:extLst>
      <p:ext uri="{BB962C8B-B14F-4D97-AF65-F5344CB8AC3E}">
        <p14:creationId xmlns:p14="http://schemas.microsoft.com/office/powerpoint/2010/main" val="1977895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6E0ED7F9-6F5C-4673-9B97-B485EC81441A}" type="slidenum">
              <a:rPr lang="es-ES" smtClean="0"/>
              <a:pPr/>
              <a:t>5</a:t>
            </a:fld>
            <a:endParaRPr lang="es-ES" dirty="0"/>
          </a:p>
        </p:txBody>
      </p:sp>
    </p:spTree>
    <p:extLst>
      <p:ext uri="{BB962C8B-B14F-4D97-AF65-F5344CB8AC3E}">
        <p14:creationId xmlns:p14="http://schemas.microsoft.com/office/powerpoint/2010/main" val="1582530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6E0ED7F9-6F5C-4673-9B97-B485EC81441A}" type="slidenum">
              <a:rPr lang="es-ES" smtClean="0"/>
              <a:pPr/>
              <a:t>13</a:t>
            </a:fld>
            <a:endParaRPr lang="es-ES" dirty="0"/>
          </a:p>
        </p:txBody>
      </p:sp>
    </p:spTree>
    <p:extLst>
      <p:ext uri="{BB962C8B-B14F-4D97-AF65-F5344CB8AC3E}">
        <p14:creationId xmlns:p14="http://schemas.microsoft.com/office/powerpoint/2010/main" val="3727829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6E0ED7F9-6F5C-4673-9B97-B485EC81441A}" type="slidenum">
              <a:rPr lang="es-ES" smtClean="0"/>
              <a:pPr/>
              <a:t>52</a:t>
            </a:fld>
            <a:endParaRPr lang="es-ES" dirty="0"/>
          </a:p>
        </p:txBody>
      </p:sp>
    </p:spTree>
    <p:extLst>
      <p:ext uri="{BB962C8B-B14F-4D97-AF65-F5344CB8AC3E}">
        <p14:creationId xmlns:p14="http://schemas.microsoft.com/office/powerpoint/2010/main" val="3116502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6E0ED7F9-6F5C-4673-9B97-B485EC81441A}" type="slidenum">
              <a:rPr lang="es-ES" smtClean="0"/>
              <a:pPr/>
              <a:t>60</a:t>
            </a:fld>
            <a:endParaRPr lang="es-ES" dirty="0"/>
          </a:p>
        </p:txBody>
      </p:sp>
    </p:spTree>
    <p:extLst>
      <p:ext uri="{BB962C8B-B14F-4D97-AF65-F5344CB8AC3E}">
        <p14:creationId xmlns:p14="http://schemas.microsoft.com/office/powerpoint/2010/main" val="3116502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Clic para editar título</a:t>
            </a:r>
            <a:endParaRPr lang="es-ES" dirty="0"/>
          </a:p>
        </p:txBody>
      </p:sp>
      <p:sp>
        <p:nvSpPr>
          <p:cNvPr id="3" name="Marcador de fecha 2"/>
          <p:cNvSpPr>
            <a:spLocks noGrp="1"/>
          </p:cNvSpPr>
          <p:nvPr>
            <p:ph type="dt" sz="half" idx="10"/>
          </p:nvPr>
        </p:nvSpPr>
        <p:spPr/>
        <p:txBody>
          <a:bodyPr/>
          <a:lstStyle/>
          <a:p>
            <a:fld id="{7C259153-5FD8-0F49-BA36-E64AC28C244B}" type="datetimeFigureOut">
              <a:rPr lang="es-ES" smtClean="0">
                <a:solidFill>
                  <a:prstClr val="black">
                    <a:tint val="75000"/>
                  </a:prstClr>
                </a:solidFill>
              </a:rPr>
              <a:pPr/>
              <a:t>13/11/2018</a:t>
            </a:fld>
            <a:endParaRPr lang="es-ES" dirty="0">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 dirty="0">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CCCFFD30-C721-C342-B970-3B2801897182}" type="slidenum">
              <a:rPr lang="es-ES" smtClean="0">
                <a:solidFill>
                  <a:prstClr val="black">
                    <a:tint val="75000"/>
                  </a:prstClr>
                </a:solidFill>
              </a:rPr>
              <a:pPr/>
              <a:t>‹Nº›</a:t>
            </a:fld>
            <a:endParaRPr lang="es-ES" dirty="0">
              <a:solidFill>
                <a:prstClr val="black">
                  <a:tint val="75000"/>
                </a:prstClr>
              </a:solidFill>
            </a:endParaRPr>
          </a:p>
        </p:txBody>
      </p:sp>
    </p:spTree>
    <p:extLst>
      <p:ext uri="{BB962C8B-B14F-4D97-AF65-F5344CB8AC3E}">
        <p14:creationId xmlns:p14="http://schemas.microsoft.com/office/powerpoint/2010/main" val="4028280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C259153-5FD8-0F49-BA36-E64AC28C244B}" type="datetimeFigureOut">
              <a:rPr lang="es-ES" smtClean="0">
                <a:solidFill>
                  <a:prstClr val="black">
                    <a:tint val="75000"/>
                  </a:prstClr>
                </a:solidFill>
              </a:rPr>
              <a:pPr/>
              <a:t>13/11/2018</a:t>
            </a:fld>
            <a:endParaRPr lang="es-ES" dirty="0">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CCCFFD30-C721-C342-B970-3B2801897182}" type="slidenum">
              <a:rPr lang="es-ES" smtClean="0">
                <a:solidFill>
                  <a:prstClr val="black">
                    <a:tint val="75000"/>
                  </a:prstClr>
                </a:solidFill>
              </a:rPr>
              <a:pPr/>
              <a:t>‹Nº›</a:t>
            </a:fld>
            <a:endParaRPr lang="es-ES" dirty="0">
              <a:solidFill>
                <a:prstClr val="black">
                  <a:tint val="75000"/>
                </a:prstClr>
              </a:solidFill>
            </a:endParaRPr>
          </a:p>
        </p:txBody>
      </p:sp>
    </p:spTree>
    <p:extLst>
      <p:ext uri="{BB962C8B-B14F-4D97-AF65-F5344CB8AC3E}">
        <p14:creationId xmlns:p14="http://schemas.microsoft.com/office/powerpoint/2010/main" val="1205763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C259153-5FD8-0F49-BA36-E64AC28C244B}" type="datetimeFigureOut">
              <a:rPr lang="es-ES" smtClean="0">
                <a:solidFill>
                  <a:prstClr val="black">
                    <a:tint val="75000"/>
                  </a:prstClr>
                </a:solidFill>
              </a:rPr>
              <a:pPr/>
              <a:t>13/11/2018</a:t>
            </a:fld>
            <a:endParaRPr lang="es-ES" dirty="0">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CCCFFD30-C721-C342-B970-3B2801897182}" type="slidenum">
              <a:rPr lang="es-ES" smtClean="0">
                <a:solidFill>
                  <a:prstClr val="black">
                    <a:tint val="75000"/>
                  </a:prstClr>
                </a:solidFill>
              </a:rPr>
              <a:pPr/>
              <a:t>‹Nº›</a:t>
            </a:fld>
            <a:endParaRPr lang="es-ES" dirty="0">
              <a:solidFill>
                <a:prstClr val="black">
                  <a:tint val="75000"/>
                </a:prstClr>
              </a:solidFill>
            </a:endParaRPr>
          </a:p>
        </p:txBody>
      </p:sp>
    </p:spTree>
    <p:extLst>
      <p:ext uri="{BB962C8B-B14F-4D97-AF65-F5344CB8AC3E}">
        <p14:creationId xmlns:p14="http://schemas.microsoft.com/office/powerpoint/2010/main" val="1363422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pPr>
              <a:defRPr/>
            </a:pPr>
            <a:fld id="{D9BFFA7E-BA7A-4F00-A286-A032A9FC7A1B}" type="datetimeFigureOut">
              <a:rPr lang="es-CO" smtClean="0"/>
              <a:pPr>
                <a:defRPr/>
              </a:pPr>
              <a:t>13/11/2018</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5552B87E-7BF8-47CD-8728-83455FC50822}" type="slidenum">
              <a:rPr lang="es-CO" smtClean="0"/>
              <a:pPr>
                <a:defRPr/>
              </a:pPr>
              <a:t>‹Nº›</a:t>
            </a:fld>
            <a:endParaRPr lang="es-CO" dirty="0"/>
          </a:p>
        </p:txBody>
      </p:sp>
    </p:spTree>
    <p:extLst>
      <p:ext uri="{BB962C8B-B14F-4D97-AF65-F5344CB8AC3E}">
        <p14:creationId xmlns:p14="http://schemas.microsoft.com/office/powerpoint/2010/main" val="3906886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7C259153-5FD8-0F49-BA36-E64AC28C244B}" type="datetimeFigureOut">
              <a:rPr lang="es-ES" smtClean="0">
                <a:solidFill>
                  <a:prstClr val="black">
                    <a:tint val="75000"/>
                  </a:prstClr>
                </a:solidFill>
              </a:rPr>
              <a:pPr/>
              <a:t>13/11/2018</a:t>
            </a:fld>
            <a:endParaRPr lang="es-ES" dirty="0">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CCCFFD30-C721-C342-B970-3B2801897182}" type="slidenum">
              <a:rPr lang="es-ES" smtClean="0">
                <a:solidFill>
                  <a:prstClr val="black">
                    <a:tint val="75000"/>
                  </a:prstClr>
                </a:solidFill>
              </a:rPr>
              <a:pPr/>
              <a:t>‹Nº›</a:t>
            </a:fld>
            <a:endParaRPr lang="es-ES" dirty="0">
              <a:solidFill>
                <a:prstClr val="black">
                  <a:tint val="75000"/>
                </a:prstClr>
              </a:solidFill>
            </a:endParaRPr>
          </a:p>
        </p:txBody>
      </p:sp>
    </p:spTree>
    <p:extLst>
      <p:ext uri="{BB962C8B-B14F-4D97-AF65-F5344CB8AC3E}">
        <p14:creationId xmlns:p14="http://schemas.microsoft.com/office/powerpoint/2010/main" val="2240404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7C259153-5FD8-0F49-BA36-E64AC28C244B}" type="datetimeFigureOut">
              <a:rPr lang="es-ES" smtClean="0">
                <a:solidFill>
                  <a:prstClr val="black">
                    <a:tint val="75000"/>
                  </a:prstClr>
                </a:solidFill>
              </a:rPr>
              <a:pPr/>
              <a:t>13/11/2018</a:t>
            </a:fld>
            <a:endParaRPr lang="es-ES" dirty="0">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CCCFFD30-C721-C342-B970-3B2801897182}" type="slidenum">
              <a:rPr lang="es-ES" smtClean="0">
                <a:solidFill>
                  <a:prstClr val="black">
                    <a:tint val="75000"/>
                  </a:prstClr>
                </a:solidFill>
              </a:rPr>
              <a:pPr/>
              <a:t>‹Nº›</a:t>
            </a:fld>
            <a:endParaRPr lang="es-ES" dirty="0">
              <a:solidFill>
                <a:prstClr val="black">
                  <a:tint val="75000"/>
                </a:prstClr>
              </a:solidFill>
            </a:endParaRPr>
          </a:p>
        </p:txBody>
      </p:sp>
    </p:spTree>
    <p:extLst>
      <p:ext uri="{BB962C8B-B14F-4D97-AF65-F5344CB8AC3E}">
        <p14:creationId xmlns:p14="http://schemas.microsoft.com/office/powerpoint/2010/main" val="3442277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7C259153-5FD8-0F49-BA36-E64AC28C244B}" type="datetimeFigureOut">
              <a:rPr lang="es-ES" smtClean="0">
                <a:solidFill>
                  <a:prstClr val="black">
                    <a:tint val="75000"/>
                  </a:prstClr>
                </a:solidFill>
              </a:rPr>
              <a:pPr/>
              <a:t>13/11/2018</a:t>
            </a:fld>
            <a:endParaRPr lang="es-ES" dirty="0">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CCCFFD30-C721-C342-B970-3B2801897182}" type="slidenum">
              <a:rPr lang="es-ES" smtClean="0">
                <a:solidFill>
                  <a:prstClr val="black">
                    <a:tint val="75000"/>
                  </a:prstClr>
                </a:solidFill>
              </a:rPr>
              <a:pPr/>
              <a:t>‹Nº›</a:t>
            </a:fld>
            <a:endParaRPr lang="es-ES" dirty="0">
              <a:solidFill>
                <a:prstClr val="black">
                  <a:tint val="75000"/>
                </a:prstClr>
              </a:solidFill>
            </a:endParaRPr>
          </a:p>
        </p:txBody>
      </p:sp>
    </p:spTree>
    <p:extLst>
      <p:ext uri="{BB962C8B-B14F-4D97-AF65-F5344CB8AC3E}">
        <p14:creationId xmlns:p14="http://schemas.microsoft.com/office/powerpoint/2010/main" val="1652592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7C259153-5FD8-0F49-BA36-E64AC28C244B}" type="datetimeFigureOut">
              <a:rPr lang="es-ES" smtClean="0">
                <a:solidFill>
                  <a:prstClr val="black">
                    <a:tint val="75000"/>
                  </a:prstClr>
                </a:solidFill>
              </a:rPr>
              <a:pPr/>
              <a:t>13/11/2018</a:t>
            </a:fld>
            <a:endParaRPr lang="es-ES" dirty="0">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dirty="0">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CCCFFD30-C721-C342-B970-3B2801897182}" type="slidenum">
              <a:rPr lang="es-ES" smtClean="0">
                <a:solidFill>
                  <a:prstClr val="black">
                    <a:tint val="75000"/>
                  </a:prstClr>
                </a:solidFill>
              </a:rPr>
              <a:pPr/>
              <a:t>‹Nº›</a:t>
            </a:fld>
            <a:endParaRPr lang="es-ES" dirty="0">
              <a:solidFill>
                <a:prstClr val="black">
                  <a:tint val="75000"/>
                </a:prstClr>
              </a:solidFill>
            </a:endParaRPr>
          </a:p>
        </p:txBody>
      </p:sp>
      <p:sp>
        <p:nvSpPr>
          <p:cNvPr id="8" name="CuadroTexto 7"/>
          <p:cNvSpPr txBox="1"/>
          <p:nvPr userDrawn="1"/>
        </p:nvSpPr>
        <p:spPr>
          <a:xfrm>
            <a:off x="6019800" y="215205"/>
            <a:ext cx="2857499" cy="923330"/>
          </a:xfrm>
          <a:prstGeom prst="rect">
            <a:avLst/>
          </a:prstGeom>
          <a:noFill/>
        </p:spPr>
        <p:txBody>
          <a:bodyPr wrap="square" rtlCol="0">
            <a:spAutoFit/>
          </a:bodyPr>
          <a:lstStyle/>
          <a:p>
            <a:pPr defTabSz="457200"/>
            <a:r>
              <a:rPr lang="es-ES" sz="3600" dirty="0">
                <a:solidFill>
                  <a:srgbClr val="45A653"/>
                </a:solidFill>
                <a:latin typeface="Futura std"/>
                <a:cs typeface="Futura std"/>
              </a:rPr>
              <a:t>Título</a:t>
            </a:r>
          </a:p>
          <a:p>
            <a:pPr defTabSz="457200"/>
            <a:r>
              <a:rPr lang="es-ES" dirty="0">
                <a:solidFill>
                  <a:srgbClr val="45A653"/>
                </a:solidFill>
                <a:latin typeface="Futura std book"/>
                <a:cs typeface="Futura std book"/>
              </a:rPr>
              <a:t>Subtítulo o texto necesario</a:t>
            </a:r>
          </a:p>
        </p:txBody>
      </p:sp>
    </p:spTree>
    <p:extLst>
      <p:ext uri="{BB962C8B-B14F-4D97-AF65-F5344CB8AC3E}">
        <p14:creationId xmlns:p14="http://schemas.microsoft.com/office/powerpoint/2010/main" val="161929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7C259153-5FD8-0F49-BA36-E64AC28C244B}" type="datetimeFigureOut">
              <a:rPr lang="es-ES" smtClean="0">
                <a:solidFill>
                  <a:prstClr val="black">
                    <a:tint val="75000"/>
                  </a:prstClr>
                </a:solidFill>
              </a:rPr>
              <a:pPr/>
              <a:t>13/11/2018</a:t>
            </a:fld>
            <a:endParaRPr lang="es-ES" dirty="0">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 dirty="0">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CCCFFD30-C721-C342-B970-3B2801897182}" type="slidenum">
              <a:rPr lang="es-ES" smtClean="0">
                <a:solidFill>
                  <a:prstClr val="black">
                    <a:tint val="75000"/>
                  </a:prstClr>
                </a:solidFill>
              </a:rPr>
              <a:pPr/>
              <a:t>‹Nº›</a:t>
            </a:fld>
            <a:endParaRPr lang="es-ES" dirty="0">
              <a:solidFill>
                <a:prstClr val="black">
                  <a:tint val="75000"/>
                </a:prstClr>
              </a:solidFill>
            </a:endParaRPr>
          </a:p>
        </p:txBody>
      </p:sp>
    </p:spTree>
    <p:extLst>
      <p:ext uri="{BB962C8B-B14F-4D97-AF65-F5344CB8AC3E}">
        <p14:creationId xmlns:p14="http://schemas.microsoft.com/office/powerpoint/2010/main" val="600507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C259153-5FD8-0F49-BA36-E64AC28C244B}" type="datetimeFigureOut">
              <a:rPr lang="es-ES" smtClean="0">
                <a:solidFill>
                  <a:prstClr val="black">
                    <a:tint val="75000"/>
                  </a:prstClr>
                </a:solidFill>
              </a:rPr>
              <a:pPr/>
              <a:t>13/11/2018</a:t>
            </a:fld>
            <a:endParaRPr lang="es-ES" dirty="0">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 dirty="0">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CCCFFD30-C721-C342-B970-3B2801897182}" type="slidenum">
              <a:rPr lang="es-ES" smtClean="0">
                <a:solidFill>
                  <a:prstClr val="black">
                    <a:tint val="75000"/>
                  </a:prstClr>
                </a:solidFill>
              </a:rPr>
              <a:pPr/>
              <a:t>‹Nº›</a:t>
            </a:fld>
            <a:endParaRPr lang="es-ES" dirty="0">
              <a:solidFill>
                <a:prstClr val="black">
                  <a:tint val="75000"/>
                </a:prstClr>
              </a:solidFill>
            </a:endParaRPr>
          </a:p>
        </p:txBody>
      </p:sp>
    </p:spTree>
    <p:extLst>
      <p:ext uri="{BB962C8B-B14F-4D97-AF65-F5344CB8AC3E}">
        <p14:creationId xmlns:p14="http://schemas.microsoft.com/office/powerpoint/2010/main" val="3383810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7C259153-5FD8-0F49-BA36-E64AC28C244B}" type="datetimeFigureOut">
              <a:rPr lang="es-ES" smtClean="0">
                <a:solidFill>
                  <a:prstClr val="black">
                    <a:tint val="75000"/>
                  </a:prstClr>
                </a:solidFill>
              </a:rPr>
              <a:pPr/>
              <a:t>13/11/2018</a:t>
            </a:fld>
            <a:endParaRPr lang="es-ES" dirty="0">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dirty="0">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CCCFFD30-C721-C342-B970-3B2801897182}" type="slidenum">
              <a:rPr lang="es-ES" smtClean="0">
                <a:solidFill>
                  <a:prstClr val="black">
                    <a:tint val="75000"/>
                  </a:prstClr>
                </a:solidFill>
              </a:rPr>
              <a:pPr/>
              <a:t>‹Nº›</a:t>
            </a:fld>
            <a:endParaRPr lang="es-ES" dirty="0">
              <a:solidFill>
                <a:prstClr val="black">
                  <a:tint val="75000"/>
                </a:prstClr>
              </a:solidFill>
            </a:endParaRPr>
          </a:p>
        </p:txBody>
      </p:sp>
    </p:spTree>
    <p:extLst>
      <p:ext uri="{BB962C8B-B14F-4D97-AF65-F5344CB8AC3E}">
        <p14:creationId xmlns:p14="http://schemas.microsoft.com/office/powerpoint/2010/main" val="1845946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7C259153-5FD8-0F49-BA36-E64AC28C244B}" type="datetimeFigureOut">
              <a:rPr lang="es-ES" smtClean="0">
                <a:solidFill>
                  <a:prstClr val="black">
                    <a:tint val="75000"/>
                  </a:prstClr>
                </a:solidFill>
              </a:rPr>
              <a:pPr/>
              <a:t>13/11/2018</a:t>
            </a:fld>
            <a:endParaRPr lang="es-ES" dirty="0">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dirty="0">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CCCFFD30-C721-C342-B970-3B2801897182}" type="slidenum">
              <a:rPr lang="es-ES" smtClean="0">
                <a:solidFill>
                  <a:prstClr val="black">
                    <a:tint val="75000"/>
                  </a:prstClr>
                </a:solidFill>
              </a:rPr>
              <a:pPr/>
              <a:t>‹Nº›</a:t>
            </a:fld>
            <a:endParaRPr lang="es-ES" dirty="0">
              <a:solidFill>
                <a:prstClr val="black">
                  <a:tint val="75000"/>
                </a:prstClr>
              </a:solidFill>
            </a:endParaRPr>
          </a:p>
        </p:txBody>
      </p:sp>
    </p:spTree>
    <p:extLst>
      <p:ext uri="{BB962C8B-B14F-4D97-AF65-F5344CB8AC3E}">
        <p14:creationId xmlns:p14="http://schemas.microsoft.com/office/powerpoint/2010/main" val="1269590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7C259153-5FD8-0F49-BA36-E64AC28C244B}" type="datetimeFigureOut">
              <a:rPr lang="es-ES" smtClean="0">
                <a:solidFill>
                  <a:prstClr val="black">
                    <a:tint val="75000"/>
                  </a:prstClr>
                </a:solidFill>
              </a:rPr>
              <a:pPr defTabSz="457200"/>
              <a:t>13/11/2018</a:t>
            </a:fld>
            <a:endParaRPr lang="es-ES" dirty="0">
              <a:solidFill>
                <a:prstClr val="black">
                  <a:tint val="75000"/>
                </a:prstClr>
              </a:solidFill>
            </a:endParaRPr>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s-ES" dirty="0">
              <a:solidFill>
                <a:prstClr val="black">
                  <a:tint val="75000"/>
                </a:prstClr>
              </a:solidFill>
            </a:endParaRPr>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CCFFD30-C721-C342-B970-3B2801897182}" type="slidenum">
              <a:rPr lang="es-ES" smtClean="0">
                <a:solidFill>
                  <a:prstClr val="black">
                    <a:tint val="75000"/>
                  </a:prstClr>
                </a:solidFill>
              </a:rPr>
              <a:pPr defTabSz="457200"/>
              <a:t>‹Nº›</a:t>
            </a:fld>
            <a:endParaRPr lang="es-ES" dirty="0">
              <a:solidFill>
                <a:prstClr val="black">
                  <a:tint val="75000"/>
                </a:prstClr>
              </a:solidFill>
            </a:endParaRPr>
          </a:p>
        </p:txBody>
      </p:sp>
      <p:pic>
        <p:nvPicPr>
          <p:cNvPr id="8" name="Imagen 7" descr="Presentacion MinAmbiente2.jp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515242"/>
            <a:ext cx="9144000" cy="6434051"/>
          </a:xfrm>
          <a:prstGeom prst="rect">
            <a:avLst/>
          </a:prstGeom>
        </p:spPr>
      </p:pic>
    </p:spTree>
    <p:extLst>
      <p:ext uri="{BB962C8B-B14F-4D97-AF65-F5344CB8AC3E}">
        <p14:creationId xmlns:p14="http://schemas.microsoft.com/office/powerpoint/2010/main" val="143327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 Id="rId5" Type="http://schemas.openxmlformats.org/officeDocument/2006/relationships/image" Target="../media/image11.wmf"/><Relationship Id="rId4" Type="http://schemas.openxmlformats.org/officeDocument/2006/relationships/image" Target="../media/image10.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 Id="rId5" Type="http://schemas.openxmlformats.org/officeDocument/2006/relationships/image" Target="../media/image11.wmf"/><Relationship Id="rId4" Type="http://schemas.openxmlformats.org/officeDocument/2006/relationships/image" Target="../media/image10.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8" Type="http://schemas.openxmlformats.org/officeDocument/2006/relationships/slide" Target="slide32.xml"/><Relationship Id="rId3" Type="http://schemas.openxmlformats.org/officeDocument/2006/relationships/diagramLayout" Target="../diagrams/layout6.xml"/><Relationship Id="rId7" Type="http://schemas.openxmlformats.org/officeDocument/2006/relationships/slide" Target="slide31.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11" Type="http://schemas.openxmlformats.org/officeDocument/2006/relationships/slide" Target="slide35.xml"/><Relationship Id="rId5" Type="http://schemas.openxmlformats.org/officeDocument/2006/relationships/diagramColors" Target="../diagrams/colors6.xml"/><Relationship Id="rId10" Type="http://schemas.openxmlformats.org/officeDocument/2006/relationships/slide" Target="slide34.xml"/><Relationship Id="rId4" Type="http://schemas.openxmlformats.org/officeDocument/2006/relationships/diagramQuickStyle" Target="../diagrams/quickStyle6.xml"/><Relationship Id="rId9" Type="http://schemas.openxmlformats.org/officeDocument/2006/relationships/slide" Target="slide3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slide" Target="slide30.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slide" Target="slide30.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slide" Target="slide30.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slide" Target="slide3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slide" Target="slide30.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206082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2051" name="6 CuadroTexto"/>
          <p:cNvSpPr txBox="1">
            <a:spLocks noChangeArrowheads="1"/>
          </p:cNvSpPr>
          <p:nvPr/>
        </p:nvSpPr>
        <p:spPr bwMode="auto">
          <a:xfrm>
            <a:off x="468313" y="214313"/>
            <a:ext cx="8207375"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2000" b="1" dirty="0"/>
              <a:t>Elaborar el estudio para la definición de las corrientes o tramos de corriente </a:t>
            </a:r>
            <a:r>
              <a:rPr lang="es-CO" sz="2000" b="1" dirty="0" smtClean="0"/>
              <a:t>para </a:t>
            </a:r>
            <a:r>
              <a:rPr lang="es-CO" sz="2000" b="1" dirty="0"/>
              <a:t>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1588" y="1916832"/>
            <a:ext cx="9144000" cy="1191176"/>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2053" name="8 CuadroTexto"/>
          <p:cNvSpPr txBox="1">
            <a:spLocks noChangeArrowheads="1"/>
          </p:cNvSpPr>
          <p:nvPr/>
        </p:nvSpPr>
        <p:spPr bwMode="auto">
          <a:xfrm>
            <a:off x="340047" y="2031697"/>
            <a:ext cx="8480425" cy="965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b="1" dirty="0">
                <a:solidFill>
                  <a:schemeClr val="bg1"/>
                </a:solidFill>
              </a:rPr>
              <a:t>Contrato de Consultoría </a:t>
            </a:r>
            <a:r>
              <a:rPr lang="es-CO" b="1" dirty="0" smtClean="0">
                <a:solidFill>
                  <a:schemeClr val="bg1"/>
                </a:solidFill>
              </a:rPr>
              <a:t>00514-2017</a:t>
            </a:r>
            <a:endParaRPr lang="es-CO" b="1" dirty="0">
              <a:solidFill>
                <a:schemeClr val="bg1"/>
              </a:solidFill>
            </a:endParaRPr>
          </a:p>
          <a:p>
            <a:pPr algn="ctr"/>
            <a:endParaRPr lang="es-CO" sz="1200" b="1" dirty="0">
              <a:solidFill>
                <a:schemeClr val="bg1"/>
              </a:solidFill>
            </a:endParaRPr>
          </a:p>
          <a:p>
            <a:pPr algn="ctr"/>
            <a:r>
              <a:rPr lang="es-CO" sz="2800" b="1" dirty="0">
                <a:solidFill>
                  <a:schemeClr val="bg1"/>
                </a:solidFill>
              </a:rPr>
              <a:t>Unión Temporal AMBIENTE 2017</a:t>
            </a:r>
          </a:p>
        </p:txBody>
      </p:sp>
      <p:sp>
        <p:nvSpPr>
          <p:cNvPr id="2054" name="9 CuadroTexto"/>
          <p:cNvSpPr txBox="1">
            <a:spLocks noChangeArrowheads="1"/>
          </p:cNvSpPr>
          <p:nvPr/>
        </p:nvSpPr>
        <p:spPr bwMode="auto">
          <a:xfrm>
            <a:off x="467493" y="3236783"/>
            <a:ext cx="82089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3600" b="1" dirty="0"/>
              <a:t>Primer Taller de </a:t>
            </a:r>
            <a:r>
              <a:rPr lang="es-CO" sz="3600" b="1" dirty="0" smtClean="0"/>
              <a:t>Socialización</a:t>
            </a:r>
          </a:p>
          <a:p>
            <a:pPr algn="ctr"/>
            <a:r>
              <a:rPr lang="es-CO" sz="3600" b="1" dirty="0" smtClean="0"/>
              <a:t>La TASA RETRIBUTIVA</a:t>
            </a:r>
            <a:endParaRPr lang="es-CO" sz="3600" b="1" dirty="0"/>
          </a:p>
        </p:txBody>
      </p:sp>
      <p:pic>
        <p:nvPicPr>
          <p:cNvPr id="2056"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5004048" y="4834545"/>
            <a:ext cx="3336334" cy="11147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057" name="12 CuadroTexto"/>
          <p:cNvSpPr txBox="1">
            <a:spLocks noChangeArrowheads="1"/>
          </p:cNvSpPr>
          <p:nvPr/>
        </p:nvSpPr>
        <p:spPr bwMode="auto">
          <a:xfrm>
            <a:off x="330993" y="6540500"/>
            <a:ext cx="8482013"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600" b="1" dirty="0"/>
              <a:t>San Gil, </a:t>
            </a:r>
            <a:r>
              <a:rPr lang="es-CO" sz="1600" b="1" dirty="0" smtClean="0"/>
              <a:t>noviembre de </a:t>
            </a:r>
            <a:r>
              <a:rPr lang="es-CO" sz="1600" b="1" dirty="0"/>
              <a:t>2018</a:t>
            </a:r>
          </a:p>
        </p:txBody>
      </p:sp>
      <p:pic>
        <p:nvPicPr>
          <p:cNvPr id="10" name="9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5373" y="4724692"/>
            <a:ext cx="861673" cy="1334439"/>
          </a:xfrm>
          <a:prstGeom prst="rect">
            <a:avLst/>
          </a:prstGeom>
        </p:spPr>
      </p:pic>
    </p:spTree>
    <p:extLst>
      <p:ext uri="{BB962C8B-B14F-4D97-AF65-F5344CB8AC3E}">
        <p14:creationId xmlns:p14="http://schemas.microsoft.com/office/powerpoint/2010/main" val="131722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395536" y="1988840"/>
            <a:ext cx="8424936" cy="4352858"/>
          </a:xfrm>
          <a:prstGeom prst="rect">
            <a:avLst/>
          </a:prstGeom>
          <a:ln>
            <a:solidFill>
              <a:srgbClr val="92D050"/>
            </a:solidFill>
          </a:ln>
        </p:spPr>
        <p:txBody>
          <a:bodyPr wrap="square">
            <a:spAutoFit/>
          </a:bodyPr>
          <a:lstStyle/>
          <a:p>
            <a:pPr algn="just">
              <a:lnSpc>
                <a:spcPct val="114000"/>
              </a:lnSpc>
              <a:spcBef>
                <a:spcPts val="600"/>
              </a:spcBef>
              <a:spcAft>
                <a:spcPts val="600"/>
              </a:spcAft>
            </a:pPr>
            <a:r>
              <a:rPr lang="es-CO" sz="2000" b="1" u="sng" dirty="0">
                <a:solidFill>
                  <a:srgbClr val="00B050"/>
                </a:solidFill>
                <a:latin typeface="Futura std book"/>
                <a:cs typeface="Arial" pitchFamily="34" charset="0"/>
              </a:rPr>
              <a:t>Recurso Hídrico</a:t>
            </a:r>
            <a:r>
              <a:rPr lang="es-CO" sz="2000" b="1" dirty="0">
                <a:latin typeface="Futura std book"/>
                <a:cs typeface="Arial" pitchFamily="34" charset="0"/>
              </a:rPr>
              <a:t>… </a:t>
            </a:r>
            <a:r>
              <a:rPr lang="es-CO" sz="2000" u="sng" dirty="0">
                <a:solidFill>
                  <a:srgbClr val="0070C0"/>
                </a:solidFill>
                <a:latin typeface="Futura std book"/>
                <a:cs typeface="Arial" pitchFamily="34" charset="0"/>
              </a:rPr>
              <a:t>todas las aguas superficiales continentales y aguas marinas costeras</a:t>
            </a:r>
            <a:r>
              <a:rPr lang="es-CO" sz="2000" u="sng" dirty="0" smtClean="0">
                <a:latin typeface="Futura std book"/>
                <a:cs typeface="Arial" pitchFamily="34" charset="0"/>
              </a:rPr>
              <a:t>.</a:t>
            </a:r>
          </a:p>
          <a:p>
            <a:pPr algn="just">
              <a:lnSpc>
                <a:spcPct val="114000"/>
              </a:lnSpc>
              <a:spcBef>
                <a:spcPts val="600"/>
              </a:spcBef>
              <a:spcAft>
                <a:spcPts val="600"/>
              </a:spcAft>
            </a:pPr>
            <a:endParaRPr lang="es-CO" sz="1000" u="sng" dirty="0" smtClean="0">
              <a:latin typeface="Futura std book"/>
              <a:cs typeface="Arial" pitchFamily="34" charset="0"/>
            </a:endParaRPr>
          </a:p>
          <a:p>
            <a:pPr algn="just">
              <a:lnSpc>
                <a:spcPct val="114000"/>
              </a:lnSpc>
              <a:spcBef>
                <a:spcPts val="600"/>
              </a:spcBef>
              <a:spcAft>
                <a:spcPts val="600"/>
              </a:spcAft>
            </a:pPr>
            <a:r>
              <a:rPr lang="es-CO" sz="2000" b="1" u="sng" dirty="0" smtClean="0">
                <a:solidFill>
                  <a:srgbClr val="00B050"/>
                </a:solidFill>
                <a:latin typeface="Futura std book"/>
                <a:cs typeface="Arial" pitchFamily="34" charset="0"/>
              </a:rPr>
              <a:t>Cuerpo </a:t>
            </a:r>
            <a:r>
              <a:rPr lang="es-CO" sz="2000" b="1" u="sng" dirty="0">
                <a:solidFill>
                  <a:srgbClr val="00B050"/>
                </a:solidFill>
                <a:latin typeface="Futura std book"/>
                <a:cs typeface="Arial" pitchFamily="34" charset="0"/>
              </a:rPr>
              <a:t>de agua.</a:t>
            </a:r>
            <a:r>
              <a:rPr lang="es-CO" sz="2000" b="1" dirty="0">
                <a:solidFill>
                  <a:srgbClr val="00B050"/>
                </a:solidFill>
                <a:latin typeface="Futura std book"/>
                <a:cs typeface="Arial" pitchFamily="34" charset="0"/>
              </a:rPr>
              <a:t> </a:t>
            </a:r>
            <a:r>
              <a:rPr lang="es-CO" sz="2000" b="1" i="1" dirty="0">
                <a:latin typeface="Futura std book"/>
                <a:cs typeface="Arial" pitchFamily="34" charset="0"/>
              </a:rPr>
              <a:t>“</a:t>
            </a:r>
            <a:r>
              <a:rPr lang="es-CO" sz="2000" i="1" dirty="0">
                <a:latin typeface="Futura std book"/>
                <a:cs typeface="Arial" pitchFamily="34" charset="0"/>
              </a:rPr>
              <a:t>Sistema </a:t>
            </a:r>
            <a:r>
              <a:rPr lang="es-CO" sz="2000" i="1" u="sng" dirty="0">
                <a:solidFill>
                  <a:srgbClr val="002060"/>
                </a:solidFill>
                <a:latin typeface="Futura std book"/>
                <a:cs typeface="Arial" pitchFamily="34" charset="0"/>
              </a:rPr>
              <a:t>de origen natural o artificial</a:t>
            </a:r>
            <a:r>
              <a:rPr lang="es-CO" sz="2000" i="1" dirty="0">
                <a:latin typeface="Futura std book"/>
                <a:cs typeface="Arial" pitchFamily="34" charset="0"/>
              </a:rPr>
              <a:t>, localizado sobre la </a:t>
            </a:r>
            <a:r>
              <a:rPr lang="es-CO" sz="2000" i="1" u="sng" dirty="0">
                <a:solidFill>
                  <a:srgbClr val="002060"/>
                </a:solidFill>
                <a:latin typeface="Futura std book"/>
                <a:cs typeface="Arial" pitchFamily="34" charset="0"/>
              </a:rPr>
              <a:t>superficie terrestre</a:t>
            </a:r>
            <a:r>
              <a:rPr lang="es-CO" sz="2000" i="1" dirty="0">
                <a:latin typeface="Futura std book"/>
                <a:cs typeface="Arial" pitchFamily="34" charset="0"/>
              </a:rPr>
              <a:t>, conformado por elementos físicos-bióticos y masas o volúmenes de agua, </a:t>
            </a:r>
            <a:r>
              <a:rPr lang="es-CO" sz="2000" i="1" u="sng" dirty="0">
                <a:solidFill>
                  <a:srgbClr val="002060"/>
                </a:solidFill>
                <a:latin typeface="Futura std book"/>
                <a:cs typeface="Arial" pitchFamily="34" charset="0"/>
              </a:rPr>
              <a:t>contenidas o en movimiento</a:t>
            </a:r>
            <a:r>
              <a:rPr lang="es-CO" sz="2000" i="1" u="sng" dirty="0" smtClean="0">
                <a:solidFill>
                  <a:srgbClr val="002060"/>
                </a:solidFill>
                <a:latin typeface="Futura std book"/>
                <a:cs typeface="Arial" pitchFamily="34" charset="0"/>
              </a:rPr>
              <a:t>”</a:t>
            </a:r>
            <a:r>
              <a:rPr lang="es-CO" sz="2000" i="1" dirty="0" smtClean="0">
                <a:solidFill>
                  <a:srgbClr val="002060"/>
                </a:solidFill>
                <a:latin typeface="Futura std book"/>
                <a:cs typeface="Arial" pitchFamily="34" charset="0"/>
              </a:rPr>
              <a:t>.</a:t>
            </a:r>
          </a:p>
          <a:p>
            <a:pPr algn="just">
              <a:lnSpc>
                <a:spcPct val="114000"/>
              </a:lnSpc>
              <a:spcBef>
                <a:spcPts val="600"/>
              </a:spcBef>
              <a:spcAft>
                <a:spcPts val="600"/>
              </a:spcAft>
            </a:pPr>
            <a:endParaRPr lang="es-CO" sz="900" b="1" i="1" dirty="0" smtClean="0">
              <a:solidFill>
                <a:srgbClr val="002060"/>
              </a:solidFill>
              <a:latin typeface="Futura std book"/>
              <a:cs typeface="Arial" pitchFamily="34" charset="0"/>
            </a:endParaRPr>
          </a:p>
          <a:p>
            <a:pPr algn="just">
              <a:lnSpc>
                <a:spcPct val="114000"/>
              </a:lnSpc>
              <a:spcBef>
                <a:spcPts val="600"/>
              </a:spcBef>
              <a:spcAft>
                <a:spcPts val="600"/>
              </a:spcAft>
            </a:pPr>
            <a:r>
              <a:rPr lang="es-CO" sz="2000" b="1" u="sng" dirty="0" smtClean="0">
                <a:solidFill>
                  <a:srgbClr val="00B050"/>
                </a:solidFill>
                <a:latin typeface="Futura std book"/>
                <a:cs typeface="Arial" pitchFamily="34" charset="0"/>
              </a:rPr>
              <a:t>Objetivos </a:t>
            </a:r>
            <a:r>
              <a:rPr lang="es-CO" sz="2000" b="1" u="sng" dirty="0">
                <a:solidFill>
                  <a:srgbClr val="00B050"/>
                </a:solidFill>
                <a:latin typeface="Futura std book"/>
                <a:cs typeface="Arial" pitchFamily="34" charset="0"/>
              </a:rPr>
              <a:t>de calidad</a:t>
            </a:r>
            <a:r>
              <a:rPr lang="es-CO" sz="2000" dirty="0">
                <a:latin typeface="Futura std book"/>
                <a:cs typeface="Arial" pitchFamily="34" charset="0"/>
              </a:rPr>
              <a:t>…</a:t>
            </a:r>
            <a:r>
              <a:rPr lang="es-CO" sz="2000" i="1" dirty="0">
                <a:latin typeface="Futura std book"/>
                <a:cs typeface="Arial" pitchFamily="34" charset="0"/>
              </a:rPr>
              <a:t>“c</a:t>
            </a:r>
            <a:r>
              <a:rPr lang="es-CO" sz="2000" i="1" u="sng" dirty="0">
                <a:latin typeface="Futura std book"/>
                <a:cs typeface="Arial" pitchFamily="34" charset="0"/>
              </a:rPr>
              <a:t>onjunto de variables, parámetros o elementos</a:t>
            </a:r>
            <a:r>
              <a:rPr lang="es-CO" sz="2000" i="1" dirty="0">
                <a:latin typeface="Futura std book"/>
                <a:cs typeface="Arial" pitchFamily="34" charset="0"/>
              </a:rPr>
              <a:t> con su </a:t>
            </a:r>
            <a:r>
              <a:rPr lang="es-CO" sz="2000" i="1" u="sng" dirty="0">
                <a:latin typeface="Futura std book"/>
                <a:cs typeface="Arial" pitchFamily="34" charset="0"/>
              </a:rPr>
              <a:t>valor numérico</a:t>
            </a:r>
            <a:r>
              <a:rPr lang="es-CO" sz="2000" i="1" dirty="0">
                <a:latin typeface="Futura std book"/>
                <a:cs typeface="Arial" pitchFamily="34" charset="0"/>
              </a:rPr>
              <a:t>, que se utiliza para definir la idoneidad del recurso hídrico </a:t>
            </a:r>
            <a:r>
              <a:rPr lang="es-CO" sz="2000" i="1" u="sng" dirty="0">
                <a:latin typeface="Futura std book"/>
                <a:cs typeface="Arial" pitchFamily="34" charset="0"/>
              </a:rPr>
              <a:t>para un determinado uso”</a:t>
            </a:r>
            <a:r>
              <a:rPr lang="es-CO" sz="2000" dirty="0">
                <a:latin typeface="Futura std book"/>
                <a:cs typeface="Arial" pitchFamily="34" charset="0"/>
              </a:rPr>
              <a:t>.</a:t>
            </a:r>
          </a:p>
          <a:p>
            <a:pPr algn="just">
              <a:lnSpc>
                <a:spcPct val="114000"/>
              </a:lnSpc>
              <a:spcBef>
                <a:spcPts val="600"/>
              </a:spcBef>
              <a:spcAft>
                <a:spcPts val="600"/>
              </a:spcAft>
            </a:pPr>
            <a:endParaRPr lang="es-CO" sz="2000" b="1" dirty="0" smtClean="0">
              <a:solidFill>
                <a:srgbClr val="002060"/>
              </a:solidFill>
              <a:latin typeface="Futura std book"/>
              <a:cs typeface="Arial" pitchFamily="34" charset="0"/>
            </a:endParaRPr>
          </a:p>
        </p:txBody>
      </p:sp>
      <p:sp>
        <p:nvSpPr>
          <p:cNvPr id="11" name="6 Rectángulo"/>
          <p:cNvSpPr/>
          <p:nvPr/>
        </p:nvSpPr>
        <p:spPr>
          <a:xfrm>
            <a:off x="4432" y="1340768"/>
            <a:ext cx="2483768" cy="288032"/>
          </a:xfrm>
          <a:prstGeom prst="rect">
            <a:avLst/>
          </a:prstGeom>
          <a:solidFill>
            <a:schemeClr val="accent3"/>
          </a:solidFill>
          <a:ln w="9525">
            <a:solidFill>
              <a:srgbClr val="000000"/>
            </a:solidFill>
            <a:miter lim="800000"/>
            <a:headEnd/>
            <a:tailEnd/>
          </a:ln>
        </p:spPr>
        <p:txBody>
          <a:bodyPr/>
          <a:lstStyle/>
          <a:p>
            <a:pPr algn="ctr">
              <a:defRPr/>
            </a:pPr>
            <a:r>
              <a:rPr lang="es-CO" sz="1200" b="1" dirty="0" smtClean="0">
                <a:latin typeface="Futura std book"/>
              </a:rPr>
              <a:t>CAPÍTULO II - DEFINICIONES</a:t>
            </a:r>
            <a:endParaRPr lang="es-CO" sz="1200" b="1" dirty="0">
              <a:latin typeface="Futura std book"/>
            </a:endParaRPr>
          </a:p>
        </p:txBody>
      </p:sp>
    </p:spTree>
    <p:extLst>
      <p:ext uri="{BB962C8B-B14F-4D97-AF65-F5344CB8AC3E}">
        <p14:creationId xmlns:p14="http://schemas.microsoft.com/office/powerpoint/2010/main" val="1807061189"/>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144016" y="1916832"/>
            <a:ext cx="8892480" cy="4555093"/>
          </a:xfrm>
          <a:prstGeom prst="rect">
            <a:avLst/>
          </a:prstGeom>
          <a:ln>
            <a:solidFill>
              <a:srgbClr val="00B050"/>
            </a:solidFill>
          </a:ln>
        </p:spPr>
        <p:txBody>
          <a:bodyPr wrap="square">
            <a:spAutoFit/>
          </a:bodyPr>
          <a:lstStyle/>
          <a:p>
            <a:pPr algn="just">
              <a:spcBef>
                <a:spcPts val="600"/>
              </a:spcBef>
              <a:spcAft>
                <a:spcPts val="600"/>
              </a:spcAft>
            </a:pPr>
            <a:r>
              <a:rPr lang="es-CO" sz="2000" b="1" u="sng" dirty="0" smtClean="0">
                <a:solidFill>
                  <a:srgbClr val="00B050"/>
                </a:solidFill>
                <a:latin typeface="Futura std book"/>
                <a:cs typeface="Arial" pitchFamily="34" charset="0"/>
              </a:rPr>
              <a:t>Límites permisibles de vertimiento… </a:t>
            </a:r>
            <a:r>
              <a:rPr lang="es-CO" sz="2000" i="1" u="sng" dirty="0" smtClean="0">
                <a:latin typeface="Futura std book"/>
                <a:cs typeface="Arial" pitchFamily="34" charset="0"/>
              </a:rPr>
              <a:t>“contenido permitido</a:t>
            </a:r>
            <a:r>
              <a:rPr lang="es-CO" sz="2000" i="1" dirty="0" smtClean="0">
                <a:latin typeface="Futura std book"/>
                <a:cs typeface="Arial" pitchFamily="34" charset="0"/>
              </a:rPr>
              <a:t> de una sustancia, elemento o parámetro contaminante, en forma individual, mezclado ó en combinación, o sus productos de metabolismo </a:t>
            </a:r>
            <a:r>
              <a:rPr lang="es-CO" sz="2000" i="1" u="sng" dirty="0" smtClean="0">
                <a:latin typeface="Futura std book"/>
                <a:cs typeface="Arial" pitchFamily="34" charset="0"/>
              </a:rPr>
              <a:t>establecidos en los permisos de vertimiento y/o en los Planes de Saneamiento y Manejo de Vertimientos –PSMV”</a:t>
            </a:r>
            <a:r>
              <a:rPr lang="es-CO" sz="2000" i="1" dirty="0" smtClean="0">
                <a:latin typeface="Futura std book"/>
                <a:cs typeface="Arial" pitchFamily="34" charset="0"/>
              </a:rPr>
              <a:t>.</a:t>
            </a:r>
          </a:p>
          <a:p>
            <a:pPr algn="just">
              <a:spcBef>
                <a:spcPts val="600"/>
              </a:spcBef>
              <a:spcAft>
                <a:spcPts val="600"/>
              </a:spcAft>
            </a:pPr>
            <a:endParaRPr lang="es-CO" sz="2000" b="1" i="1" dirty="0" smtClean="0">
              <a:latin typeface="Futura std book"/>
              <a:cs typeface="Arial" pitchFamily="34" charset="0"/>
            </a:endParaRPr>
          </a:p>
          <a:p>
            <a:pPr lvl="0" algn="just">
              <a:spcBef>
                <a:spcPts val="600"/>
              </a:spcBef>
              <a:spcAft>
                <a:spcPts val="600"/>
              </a:spcAft>
            </a:pPr>
            <a:r>
              <a:rPr lang="es-CO" sz="2000" b="1" u="sng" dirty="0" smtClean="0">
                <a:solidFill>
                  <a:srgbClr val="00B050"/>
                </a:solidFill>
                <a:latin typeface="Arial" pitchFamily="34" charset="0"/>
                <a:cs typeface="Arial" pitchFamily="34" charset="0"/>
              </a:rPr>
              <a:t>Punto </a:t>
            </a:r>
            <a:r>
              <a:rPr lang="es-CO" sz="2000" b="1" u="sng" dirty="0">
                <a:solidFill>
                  <a:srgbClr val="00B050"/>
                </a:solidFill>
                <a:latin typeface="Arial" pitchFamily="34" charset="0"/>
                <a:cs typeface="Arial" pitchFamily="34" charset="0"/>
              </a:rPr>
              <a:t>de captación</a:t>
            </a:r>
            <a:r>
              <a:rPr lang="es-CO" sz="2000" b="1" dirty="0">
                <a:solidFill>
                  <a:prstClr val="black"/>
                </a:solidFill>
                <a:latin typeface="Arial" pitchFamily="34" charset="0"/>
                <a:cs typeface="Arial" pitchFamily="34" charset="0"/>
              </a:rPr>
              <a:t>… </a:t>
            </a:r>
            <a:r>
              <a:rPr lang="es-CO" sz="2000" i="1" dirty="0">
                <a:solidFill>
                  <a:prstClr val="black"/>
                </a:solidFill>
                <a:latin typeface="Arial" pitchFamily="34" charset="0"/>
                <a:cs typeface="Arial" pitchFamily="34" charset="0"/>
              </a:rPr>
              <a:t>“sitio o lugar donde el usuario toma el recurso hídrico para cualquier uso</a:t>
            </a:r>
            <a:r>
              <a:rPr lang="es-CO" sz="2000" i="1" dirty="0" smtClean="0">
                <a:solidFill>
                  <a:prstClr val="black"/>
                </a:solidFill>
                <a:latin typeface="Arial" pitchFamily="34" charset="0"/>
                <a:cs typeface="Arial" pitchFamily="34" charset="0"/>
              </a:rPr>
              <a:t>”.</a:t>
            </a:r>
          </a:p>
          <a:p>
            <a:pPr lvl="0" algn="just">
              <a:spcBef>
                <a:spcPts val="600"/>
              </a:spcBef>
              <a:spcAft>
                <a:spcPts val="600"/>
              </a:spcAft>
            </a:pPr>
            <a:endParaRPr lang="es-CO" sz="2000" b="1" i="1" dirty="0" smtClean="0">
              <a:solidFill>
                <a:prstClr val="black"/>
              </a:solidFill>
              <a:latin typeface="Arial" pitchFamily="34" charset="0"/>
              <a:cs typeface="Arial" pitchFamily="34" charset="0"/>
            </a:endParaRPr>
          </a:p>
          <a:p>
            <a:pPr lvl="0" algn="just">
              <a:spcBef>
                <a:spcPts val="600"/>
              </a:spcBef>
              <a:spcAft>
                <a:spcPts val="600"/>
              </a:spcAft>
            </a:pPr>
            <a:r>
              <a:rPr lang="es-CO" sz="2000" b="1" u="sng" dirty="0" smtClean="0">
                <a:solidFill>
                  <a:srgbClr val="00B050"/>
                </a:solidFill>
                <a:latin typeface="Arial" pitchFamily="34" charset="0"/>
                <a:cs typeface="Arial" pitchFamily="34" charset="0"/>
              </a:rPr>
              <a:t>Punto </a:t>
            </a:r>
            <a:r>
              <a:rPr lang="es-CO" sz="2000" b="1" u="sng" dirty="0">
                <a:solidFill>
                  <a:srgbClr val="00B050"/>
                </a:solidFill>
                <a:latin typeface="Arial" pitchFamily="34" charset="0"/>
                <a:cs typeface="Arial" pitchFamily="34" charset="0"/>
              </a:rPr>
              <a:t>de descarga</a:t>
            </a:r>
            <a:r>
              <a:rPr lang="es-CO" sz="2000" b="1" dirty="0">
                <a:solidFill>
                  <a:prstClr val="black"/>
                </a:solidFill>
                <a:latin typeface="Arial" pitchFamily="34" charset="0"/>
                <a:cs typeface="Arial" pitchFamily="34" charset="0"/>
              </a:rPr>
              <a:t>… </a:t>
            </a:r>
            <a:r>
              <a:rPr lang="es-CO" sz="2000" i="1" dirty="0">
                <a:solidFill>
                  <a:prstClr val="black"/>
                </a:solidFill>
                <a:latin typeface="Arial" pitchFamily="34" charset="0"/>
                <a:cs typeface="Arial" pitchFamily="34" charset="0"/>
              </a:rPr>
              <a:t>“sitio o lugar donde se realiza un vertimiento, de manera </a:t>
            </a:r>
            <a:r>
              <a:rPr lang="es-CO" sz="2000" i="1" u="sng" dirty="0">
                <a:solidFill>
                  <a:srgbClr val="002060"/>
                </a:solidFill>
                <a:latin typeface="Arial" pitchFamily="34" charset="0"/>
                <a:cs typeface="Arial" pitchFamily="34" charset="0"/>
              </a:rPr>
              <a:t>directa o indirecta</a:t>
            </a:r>
            <a:r>
              <a:rPr lang="es-CO" sz="2000" i="1" dirty="0">
                <a:solidFill>
                  <a:prstClr val="black"/>
                </a:solidFill>
                <a:latin typeface="Arial" pitchFamily="34" charset="0"/>
                <a:cs typeface="Arial" pitchFamily="34" charset="0"/>
              </a:rPr>
              <a:t> al cuerpo de agua</a:t>
            </a:r>
            <a:r>
              <a:rPr lang="es-CO" sz="2000" i="1" dirty="0" smtClean="0">
                <a:solidFill>
                  <a:prstClr val="black"/>
                </a:solidFill>
                <a:latin typeface="Arial" pitchFamily="34" charset="0"/>
                <a:cs typeface="Arial" pitchFamily="34" charset="0"/>
              </a:rPr>
              <a:t>”</a:t>
            </a:r>
            <a:r>
              <a:rPr lang="es-CO" sz="2000" dirty="0" smtClean="0">
                <a:solidFill>
                  <a:prstClr val="black"/>
                </a:solidFill>
                <a:latin typeface="Arial" pitchFamily="34" charset="0"/>
                <a:cs typeface="Arial" pitchFamily="34" charset="0"/>
              </a:rPr>
              <a:t>.</a:t>
            </a:r>
          </a:p>
          <a:p>
            <a:pPr algn="just">
              <a:spcBef>
                <a:spcPts val="600"/>
              </a:spcBef>
              <a:spcAft>
                <a:spcPts val="600"/>
              </a:spcAft>
            </a:pPr>
            <a:endParaRPr lang="es-CO" sz="2000" b="1" dirty="0" smtClean="0">
              <a:latin typeface="Futura std book"/>
              <a:cs typeface="Arial" pitchFamily="34" charset="0"/>
            </a:endParaRPr>
          </a:p>
        </p:txBody>
      </p:sp>
      <p:sp>
        <p:nvSpPr>
          <p:cNvPr id="11" name="6 Rectángulo"/>
          <p:cNvSpPr/>
          <p:nvPr/>
        </p:nvSpPr>
        <p:spPr>
          <a:xfrm>
            <a:off x="4432" y="1340768"/>
            <a:ext cx="2483768" cy="288032"/>
          </a:xfrm>
          <a:prstGeom prst="rect">
            <a:avLst/>
          </a:prstGeom>
          <a:solidFill>
            <a:schemeClr val="accent3"/>
          </a:solidFill>
          <a:ln w="9525">
            <a:solidFill>
              <a:srgbClr val="000000"/>
            </a:solidFill>
            <a:miter lim="800000"/>
            <a:headEnd/>
            <a:tailEnd/>
          </a:ln>
        </p:spPr>
        <p:txBody>
          <a:bodyPr/>
          <a:lstStyle/>
          <a:p>
            <a:pPr algn="ctr">
              <a:defRPr/>
            </a:pPr>
            <a:r>
              <a:rPr lang="es-CO" sz="1200" b="1" dirty="0" smtClean="0">
                <a:latin typeface="Futura std book"/>
              </a:rPr>
              <a:t>CAPÍTULO II - DEFINICIONES</a:t>
            </a:r>
            <a:endParaRPr lang="es-CO" sz="1200" b="1" dirty="0">
              <a:latin typeface="Futura std book"/>
            </a:endParaRPr>
          </a:p>
        </p:txBody>
      </p:sp>
    </p:spTree>
    <p:extLst>
      <p:ext uri="{BB962C8B-B14F-4D97-AF65-F5344CB8AC3E}">
        <p14:creationId xmlns:p14="http://schemas.microsoft.com/office/powerpoint/2010/main" val="1807061189"/>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179512" y="1484784"/>
            <a:ext cx="8383992" cy="1620380"/>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sz="2000" b="1" u="sng" dirty="0">
                <a:solidFill>
                  <a:srgbClr val="00B050"/>
                </a:solidFill>
                <a:latin typeface="Futura std book"/>
                <a:cs typeface="Arial" pitchFamily="34" charset="0"/>
              </a:rPr>
              <a:t>Vertimiento al recurso hídrico</a:t>
            </a:r>
            <a:r>
              <a:rPr lang="es-CO" sz="2000" b="1" dirty="0">
                <a:latin typeface="Futura std book"/>
                <a:cs typeface="Arial" pitchFamily="34" charset="0"/>
              </a:rPr>
              <a:t>…. </a:t>
            </a:r>
            <a:endParaRPr lang="es-CO" sz="2000" b="1" dirty="0" smtClean="0">
              <a:latin typeface="Futura std book"/>
              <a:cs typeface="Arial" pitchFamily="34" charset="0"/>
            </a:endParaRPr>
          </a:p>
          <a:p>
            <a:pPr algn="ctr">
              <a:lnSpc>
                <a:spcPct val="114000"/>
              </a:lnSpc>
              <a:spcBef>
                <a:spcPts val="600"/>
              </a:spcBef>
              <a:spcAft>
                <a:spcPts val="600"/>
              </a:spcAft>
            </a:pPr>
            <a:r>
              <a:rPr lang="es-CO" sz="2000" i="1" dirty="0" smtClean="0">
                <a:latin typeface="Futura std book"/>
                <a:cs typeface="Arial" pitchFamily="34" charset="0"/>
              </a:rPr>
              <a:t>“</a:t>
            </a:r>
            <a:r>
              <a:rPr lang="es-CO" sz="2000" i="1" dirty="0">
                <a:latin typeface="Futura std book"/>
                <a:cs typeface="Arial" pitchFamily="34" charset="0"/>
              </a:rPr>
              <a:t>cualquier descarga final al recurso hídrico de un elemento, sustancia o parámetro contaminante, que esté contenido en un líquido residual de cualquier origen”. </a:t>
            </a:r>
            <a:endParaRPr lang="es-CO" sz="500" b="1" u="sng" dirty="0" smtClean="0">
              <a:solidFill>
                <a:srgbClr val="00B050"/>
              </a:solidFill>
              <a:latin typeface="Futura std book"/>
              <a:cs typeface="Arial" pitchFamily="34" charset="0"/>
            </a:endParaRPr>
          </a:p>
        </p:txBody>
      </p:sp>
      <p:sp>
        <p:nvSpPr>
          <p:cNvPr id="10" name="6 Rectángulo"/>
          <p:cNvSpPr/>
          <p:nvPr/>
        </p:nvSpPr>
        <p:spPr>
          <a:xfrm>
            <a:off x="4432" y="1124744"/>
            <a:ext cx="2483768" cy="288032"/>
          </a:xfrm>
          <a:prstGeom prst="rect">
            <a:avLst/>
          </a:prstGeom>
          <a:solidFill>
            <a:schemeClr val="accent3"/>
          </a:solidFill>
          <a:ln w="9525">
            <a:solidFill>
              <a:srgbClr val="000000"/>
            </a:solidFill>
            <a:miter lim="800000"/>
            <a:headEnd/>
            <a:tailEnd/>
          </a:ln>
        </p:spPr>
        <p:txBody>
          <a:bodyPr/>
          <a:lstStyle/>
          <a:p>
            <a:pPr algn="ctr">
              <a:defRPr/>
            </a:pPr>
            <a:r>
              <a:rPr lang="es-CO" sz="1200" b="1" dirty="0" smtClean="0">
                <a:latin typeface="Futura std book"/>
              </a:rPr>
              <a:t>CAPÍTULO II - DEFINICIONES</a:t>
            </a:r>
            <a:endParaRPr lang="es-CO" sz="1200" b="1" dirty="0">
              <a:latin typeface="Futura std book"/>
            </a:endParaRPr>
          </a:p>
        </p:txBody>
      </p:sp>
      <p:grpSp>
        <p:nvGrpSpPr>
          <p:cNvPr id="4" name="Grupo 3"/>
          <p:cNvGrpSpPr/>
          <p:nvPr/>
        </p:nvGrpSpPr>
        <p:grpSpPr>
          <a:xfrm>
            <a:off x="91164" y="3105164"/>
            <a:ext cx="4290740" cy="2657912"/>
            <a:chOff x="91164" y="3105164"/>
            <a:chExt cx="4290740" cy="2657912"/>
          </a:xfrm>
        </p:grpSpPr>
        <p:grpSp>
          <p:nvGrpSpPr>
            <p:cNvPr id="3" name="Grupo 2"/>
            <p:cNvGrpSpPr/>
            <p:nvPr/>
          </p:nvGrpSpPr>
          <p:grpSpPr>
            <a:xfrm>
              <a:off x="1256712" y="3105164"/>
              <a:ext cx="3125192" cy="683876"/>
              <a:chOff x="1256712" y="3105164"/>
              <a:chExt cx="3125192" cy="683876"/>
            </a:xfrm>
          </p:grpSpPr>
          <p:cxnSp>
            <p:nvCxnSpPr>
              <p:cNvPr id="12" name="Conector recto 11"/>
              <p:cNvCxnSpPr>
                <a:stCxn id="8" idx="2"/>
              </p:cNvCxnSpPr>
              <p:nvPr/>
            </p:nvCxnSpPr>
            <p:spPr>
              <a:xfrm>
                <a:off x="4371508" y="3105164"/>
                <a:ext cx="10396" cy="414664"/>
              </a:xfrm>
              <a:prstGeom prst="line">
                <a:avLst/>
              </a:prstGeom>
            </p:spPr>
            <p:style>
              <a:lnRef idx="2">
                <a:schemeClr val="accent3"/>
              </a:lnRef>
              <a:fillRef idx="0">
                <a:schemeClr val="accent3"/>
              </a:fillRef>
              <a:effectRef idx="1">
                <a:schemeClr val="accent3"/>
              </a:effectRef>
              <a:fontRef idx="minor">
                <a:schemeClr val="tx1"/>
              </a:fontRef>
            </p:style>
          </p:cxnSp>
          <p:cxnSp>
            <p:nvCxnSpPr>
              <p:cNvPr id="14" name="Conector recto 13"/>
              <p:cNvCxnSpPr/>
              <p:nvPr/>
            </p:nvCxnSpPr>
            <p:spPr>
              <a:xfrm>
                <a:off x="1256712" y="3501008"/>
                <a:ext cx="3114796"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16" name="Conector recto de flecha 15"/>
              <p:cNvCxnSpPr/>
              <p:nvPr/>
            </p:nvCxnSpPr>
            <p:spPr>
              <a:xfrm>
                <a:off x="1256712" y="3501008"/>
                <a:ext cx="0" cy="288032"/>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grpSp>
        <p:sp>
          <p:nvSpPr>
            <p:cNvPr id="19" name="7 Rectángulo"/>
            <p:cNvSpPr/>
            <p:nvPr/>
          </p:nvSpPr>
          <p:spPr>
            <a:xfrm>
              <a:off x="91164" y="3791831"/>
              <a:ext cx="3316800" cy="1971245"/>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sz="2000" b="1" u="sng" dirty="0" smtClean="0">
                  <a:solidFill>
                    <a:srgbClr val="00B050"/>
                  </a:solidFill>
                  <a:latin typeface="Futura std book"/>
                  <a:cs typeface="Arial" pitchFamily="34" charset="0"/>
                </a:rPr>
                <a:t>Vertimiento </a:t>
              </a:r>
              <a:r>
                <a:rPr lang="es-CO" sz="2000" b="1" u="sng" dirty="0">
                  <a:solidFill>
                    <a:srgbClr val="00B050"/>
                  </a:solidFill>
                  <a:latin typeface="Futura std book"/>
                  <a:cs typeface="Arial" pitchFamily="34" charset="0"/>
                </a:rPr>
                <a:t>puntual DIRECTO al </a:t>
              </a:r>
              <a:r>
                <a:rPr lang="es-CO" sz="2000" b="1" u="sng" dirty="0" smtClean="0">
                  <a:solidFill>
                    <a:srgbClr val="00B050"/>
                  </a:solidFill>
                  <a:latin typeface="Futura std book"/>
                  <a:cs typeface="Arial" pitchFamily="34" charset="0"/>
                </a:rPr>
                <a:t>RH</a:t>
              </a:r>
            </a:p>
            <a:p>
              <a:pPr algn="ctr">
                <a:lnSpc>
                  <a:spcPct val="114000"/>
                </a:lnSpc>
                <a:spcBef>
                  <a:spcPts val="600"/>
                </a:spcBef>
                <a:spcAft>
                  <a:spcPts val="600"/>
                </a:spcAft>
              </a:pPr>
              <a:r>
                <a:rPr lang="es-CO" sz="2000" i="1" dirty="0" smtClean="0">
                  <a:latin typeface="Futura std book"/>
                  <a:cs typeface="Arial" pitchFamily="34" charset="0"/>
                </a:rPr>
                <a:t>“vertimiento </a:t>
              </a:r>
              <a:r>
                <a:rPr lang="es-CO" sz="2000" i="1" dirty="0">
                  <a:latin typeface="Futura std book"/>
                  <a:cs typeface="Arial" pitchFamily="34" charset="0"/>
                </a:rPr>
                <a:t>realizado en un punto fijo y directamente al recurso hídrico”</a:t>
              </a:r>
              <a:r>
                <a:rPr lang="es-CO" sz="2000" dirty="0">
                  <a:latin typeface="Futura std book"/>
                  <a:cs typeface="Arial" pitchFamily="34" charset="0"/>
                </a:rPr>
                <a:t>. </a:t>
              </a:r>
              <a:endParaRPr lang="es-CO" sz="2000" dirty="0" smtClean="0">
                <a:latin typeface="Futura std book"/>
                <a:cs typeface="Arial" pitchFamily="34" charset="0"/>
              </a:endParaRPr>
            </a:p>
          </p:txBody>
        </p:sp>
      </p:grpSp>
      <p:grpSp>
        <p:nvGrpSpPr>
          <p:cNvPr id="13" name="Grupo 12"/>
          <p:cNvGrpSpPr/>
          <p:nvPr/>
        </p:nvGrpSpPr>
        <p:grpSpPr>
          <a:xfrm>
            <a:off x="4576741" y="3312496"/>
            <a:ext cx="4283968" cy="3144982"/>
            <a:chOff x="1389062" y="1835149"/>
            <a:chExt cx="3992361" cy="3052447"/>
          </a:xfrm>
        </p:grpSpPr>
        <p:sp>
          <p:nvSpPr>
            <p:cNvPr id="15" name="Rectangle 6"/>
            <p:cNvSpPr>
              <a:spLocks noChangeArrowheads="1"/>
            </p:cNvSpPr>
            <p:nvPr/>
          </p:nvSpPr>
          <p:spPr bwMode="auto">
            <a:xfrm>
              <a:off x="2938463" y="2235200"/>
              <a:ext cx="690563"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Calibri" panose="020F0502020204030204" pitchFamily="34" charset="0"/>
                </a:rPr>
                <a:t>Usuario 1</a:t>
              </a:r>
              <a:endParaRPr kumimoji="0" lang="es-CO" sz="1800" b="0" i="0" u="none" strike="noStrike" cap="none" normalizeH="0" baseline="0" dirty="0" smtClean="0">
                <a:ln>
                  <a:noFill/>
                </a:ln>
                <a:solidFill>
                  <a:schemeClr val="tx1"/>
                </a:solidFill>
                <a:effectLst/>
                <a:latin typeface="Arial" panose="020B0604020202020204" pitchFamily="34" charset="0"/>
              </a:endParaRPr>
            </a:p>
          </p:txBody>
        </p:sp>
        <p:sp>
          <p:nvSpPr>
            <p:cNvPr id="20" name="Line 17"/>
            <p:cNvSpPr>
              <a:spLocks noChangeShapeType="1"/>
            </p:cNvSpPr>
            <p:nvPr/>
          </p:nvSpPr>
          <p:spPr bwMode="auto">
            <a:xfrm flipV="1">
              <a:off x="1403350" y="18446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21" name="Rectangle 18"/>
            <p:cNvSpPr>
              <a:spLocks noChangeArrowheads="1"/>
            </p:cNvSpPr>
            <p:nvPr/>
          </p:nvSpPr>
          <p:spPr bwMode="auto">
            <a:xfrm>
              <a:off x="1403350" y="1835150"/>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2" name="Line 19"/>
            <p:cNvSpPr>
              <a:spLocks noChangeShapeType="1"/>
            </p:cNvSpPr>
            <p:nvPr/>
          </p:nvSpPr>
          <p:spPr bwMode="auto">
            <a:xfrm flipV="1">
              <a:off x="2130425" y="18446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23" name="Rectangle 20"/>
            <p:cNvSpPr>
              <a:spLocks noChangeArrowheads="1"/>
            </p:cNvSpPr>
            <p:nvPr/>
          </p:nvSpPr>
          <p:spPr bwMode="auto">
            <a:xfrm>
              <a:off x="2130425" y="1835150"/>
              <a:ext cx="7938"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4" name="Line 21"/>
            <p:cNvSpPr>
              <a:spLocks noChangeShapeType="1"/>
            </p:cNvSpPr>
            <p:nvPr/>
          </p:nvSpPr>
          <p:spPr bwMode="auto">
            <a:xfrm flipV="1">
              <a:off x="2855913" y="18446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25" name="Rectangle 22"/>
            <p:cNvSpPr>
              <a:spLocks noChangeArrowheads="1"/>
            </p:cNvSpPr>
            <p:nvPr/>
          </p:nvSpPr>
          <p:spPr bwMode="auto">
            <a:xfrm>
              <a:off x="2855913" y="1835150"/>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6" name="Line 23"/>
            <p:cNvSpPr>
              <a:spLocks noChangeShapeType="1"/>
            </p:cNvSpPr>
            <p:nvPr/>
          </p:nvSpPr>
          <p:spPr bwMode="auto">
            <a:xfrm flipV="1">
              <a:off x="3582988" y="18446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27" name="Rectangle 24"/>
            <p:cNvSpPr>
              <a:spLocks noChangeArrowheads="1"/>
            </p:cNvSpPr>
            <p:nvPr/>
          </p:nvSpPr>
          <p:spPr bwMode="auto">
            <a:xfrm>
              <a:off x="3582988" y="1835150"/>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8" name="Rectangle 33"/>
            <p:cNvSpPr>
              <a:spLocks noChangeArrowheads="1"/>
            </p:cNvSpPr>
            <p:nvPr/>
          </p:nvSpPr>
          <p:spPr bwMode="auto">
            <a:xfrm>
              <a:off x="1412874" y="1835149"/>
              <a:ext cx="3966963" cy="492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9" name="Rectangle 36"/>
            <p:cNvSpPr>
              <a:spLocks noChangeArrowheads="1"/>
            </p:cNvSpPr>
            <p:nvPr/>
          </p:nvSpPr>
          <p:spPr bwMode="auto">
            <a:xfrm>
              <a:off x="2865438" y="2208213"/>
              <a:ext cx="727075" cy="174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0" name="Rectangle 38"/>
            <p:cNvSpPr>
              <a:spLocks noChangeArrowheads="1"/>
            </p:cNvSpPr>
            <p:nvPr/>
          </p:nvSpPr>
          <p:spPr bwMode="auto">
            <a:xfrm>
              <a:off x="2847975" y="2208213"/>
              <a:ext cx="17463" cy="2174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1" name="Rectangle 39"/>
            <p:cNvSpPr>
              <a:spLocks noChangeArrowheads="1"/>
            </p:cNvSpPr>
            <p:nvPr/>
          </p:nvSpPr>
          <p:spPr bwMode="auto">
            <a:xfrm>
              <a:off x="2865438" y="2408238"/>
              <a:ext cx="727075" cy="174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2" name="Rectangle 40"/>
            <p:cNvSpPr>
              <a:spLocks noChangeArrowheads="1"/>
            </p:cNvSpPr>
            <p:nvPr/>
          </p:nvSpPr>
          <p:spPr bwMode="auto">
            <a:xfrm>
              <a:off x="3573463" y="2225675"/>
              <a:ext cx="19050" cy="200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3" name="Rectangle 50"/>
            <p:cNvSpPr>
              <a:spLocks noChangeArrowheads="1"/>
            </p:cNvSpPr>
            <p:nvPr/>
          </p:nvSpPr>
          <p:spPr bwMode="auto">
            <a:xfrm>
              <a:off x="1393824" y="1835150"/>
              <a:ext cx="45719" cy="305085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4" name="Rectangle 51"/>
            <p:cNvSpPr>
              <a:spLocks noChangeArrowheads="1"/>
            </p:cNvSpPr>
            <p:nvPr/>
          </p:nvSpPr>
          <p:spPr bwMode="auto">
            <a:xfrm>
              <a:off x="1424890" y="4841877"/>
              <a:ext cx="3949500" cy="457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5" name="Rectangle 52"/>
            <p:cNvSpPr>
              <a:spLocks noChangeArrowheads="1"/>
            </p:cNvSpPr>
            <p:nvPr/>
          </p:nvSpPr>
          <p:spPr bwMode="auto">
            <a:xfrm flipH="1">
              <a:off x="5316655" y="1863725"/>
              <a:ext cx="64768" cy="30238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6" name="Line 53"/>
            <p:cNvSpPr>
              <a:spLocks noChangeShapeType="1"/>
            </p:cNvSpPr>
            <p:nvPr/>
          </p:nvSpPr>
          <p:spPr bwMode="auto">
            <a:xfrm>
              <a:off x="1403350" y="488600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37" name="Rectangle 54"/>
            <p:cNvSpPr>
              <a:spLocks noChangeArrowheads="1"/>
            </p:cNvSpPr>
            <p:nvPr/>
          </p:nvSpPr>
          <p:spPr bwMode="auto">
            <a:xfrm>
              <a:off x="1389062" y="4826636"/>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8" name="Rectangle 116"/>
            <p:cNvSpPr>
              <a:spLocks noChangeArrowheads="1"/>
            </p:cNvSpPr>
            <p:nvPr/>
          </p:nvSpPr>
          <p:spPr bwMode="auto">
            <a:xfrm>
              <a:off x="1973262" y="3369470"/>
              <a:ext cx="1558926" cy="319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s-CO" sz="1200" dirty="0" smtClean="0"/>
                <a:t>Vertimiento directo</a:t>
              </a:r>
              <a:endParaRPr lang="es-CO" sz="1200" dirty="0"/>
            </a:p>
          </p:txBody>
        </p:sp>
        <p:sp>
          <p:nvSpPr>
            <p:cNvPr id="39" name="Freeform 122"/>
            <p:cNvSpPr>
              <a:spLocks/>
            </p:cNvSpPr>
            <p:nvPr/>
          </p:nvSpPr>
          <p:spPr bwMode="auto">
            <a:xfrm>
              <a:off x="1520825" y="4192588"/>
              <a:ext cx="1984375" cy="174625"/>
            </a:xfrm>
            <a:custGeom>
              <a:avLst/>
              <a:gdLst>
                <a:gd name="T0" fmla="*/ 0 w 3496"/>
                <a:gd name="T1" fmla="*/ 196 h 308"/>
                <a:gd name="T2" fmla="*/ 326 w 3496"/>
                <a:gd name="T3" fmla="*/ 194 h 308"/>
                <a:gd name="T4" fmla="*/ 641 w 3496"/>
                <a:gd name="T5" fmla="*/ 188 h 308"/>
                <a:gd name="T6" fmla="*/ 792 w 3496"/>
                <a:gd name="T7" fmla="*/ 183 h 308"/>
                <a:gd name="T8" fmla="*/ 936 w 3496"/>
                <a:gd name="T9" fmla="*/ 178 h 308"/>
                <a:gd name="T10" fmla="*/ 1072 w 3496"/>
                <a:gd name="T11" fmla="*/ 173 h 308"/>
                <a:gd name="T12" fmla="*/ 1199 w 3496"/>
                <a:gd name="T13" fmla="*/ 166 h 308"/>
                <a:gd name="T14" fmla="*/ 1316 w 3496"/>
                <a:gd name="T15" fmla="*/ 159 h 308"/>
                <a:gd name="T16" fmla="*/ 1422 w 3496"/>
                <a:gd name="T17" fmla="*/ 152 h 308"/>
                <a:gd name="T18" fmla="*/ 1514 w 3496"/>
                <a:gd name="T19" fmla="*/ 143 h 308"/>
                <a:gd name="T20" fmla="*/ 1593 w 3496"/>
                <a:gd name="T21" fmla="*/ 135 h 308"/>
                <a:gd name="T22" fmla="*/ 1655 w 3496"/>
                <a:gd name="T23" fmla="*/ 126 h 308"/>
                <a:gd name="T24" fmla="*/ 1699 w 3496"/>
                <a:gd name="T25" fmla="*/ 117 h 308"/>
                <a:gd name="T26" fmla="*/ 1722 w 3496"/>
                <a:gd name="T27" fmla="*/ 110 h 308"/>
                <a:gd name="T28" fmla="*/ 1701 w 3496"/>
                <a:gd name="T29" fmla="*/ 122 h 308"/>
                <a:gd name="T30" fmla="*/ 1711 w 3496"/>
                <a:gd name="T31" fmla="*/ 113 h 308"/>
                <a:gd name="T32" fmla="*/ 1721 w 3496"/>
                <a:gd name="T33" fmla="*/ 104 h 308"/>
                <a:gd name="T34" fmla="*/ 1742 w 3496"/>
                <a:gd name="T35" fmla="*/ 92 h 308"/>
                <a:gd name="T36" fmla="*/ 1771 w 3496"/>
                <a:gd name="T37" fmla="*/ 83 h 308"/>
                <a:gd name="T38" fmla="*/ 1824 w 3496"/>
                <a:gd name="T39" fmla="*/ 72 h 308"/>
                <a:gd name="T40" fmla="*/ 1891 w 3496"/>
                <a:gd name="T41" fmla="*/ 63 h 308"/>
                <a:gd name="T42" fmla="*/ 1972 w 3496"/>
                <a:gd name="T43" fmla="*/ 55 h 308"/>
                <a:gd name="T44" fmla="*/ 2065 w 3496"/>
                <a:gd name="T45" fmla="*/ 46 h 308"/>
                <a:gd name="T46" fmla="*/ 2173 w 3496"/>
                <a:gd name="T47" fmla="*/ 39 h 308"/>
                <a:gd name="T48" fmla="*/ 2291 w 3496"/>
                <a:gd name="T49" fmla="*/ 32 h 308"/>
                <a:gd name="T50" fmla="*/ 2418 w 3496"/>
                <a:gd name="T51" fmla="*/ 25 h 308"/>
                <a:gd name="T52" fmla="*/ 2556 w 3496"/>
                <a:gd name="T53" fmla="*/ 19 h 308"/>
                <a:gd name="T54" fmla="*/ 2702 w 3496"/>
                <a:gd name="T55" fmla="*/ 13 h 308"/>
                <a:gd name="T56" fmla="*/ 2852 w 3496"/>
                <a:gd name="T57" fmla="*/ 8 h 308"/>
                <a:gd name="T58" fmla="*/ 3168 w 3496"/>
                <a:gd name="T59" fmla="*/ 2 h 308"/>
                <a:gd name="T60" fmla="*/ 3495 w 3496"/>
                <a:gd name="T61" fmla="*/ 0 h 308"/>
                <a:gd name="T62" fmla="*/ 3496 w 3496"/>
                <a:gd name="T63" fmla="*/ 112 h 308"/>
                <a:gd name="T64" fmla="*/ 3171 w 3496"/>
                <a:gd name="T65" fmla="*/ 114 h 308"/>
                <a:gd name="T66" fmla="*/ 2855 w 3496"/>
                <a:gd name="T67" fmla="*/ 120 h 308"/>
                <a:gd name="T68" fmla="*/ 2705 w 3496"/>
                <a:gd name="T69" fmla="*/ 125 h 308"/>
                <a:gd name="T70" fmla="*/ 2561 w 3496"/>
                <a:gd name="T71" fmla="*/ 130 h 308"/>
                <a:gd name="T72" fmla="*/ 2425 w 3496"/>
                <a:gd name="T73" fmla="*/ 136 h 308"/>
                <a:gd name="T74" fmla="*/ 2298 w 3496"/>
                <a:gd name="T75" fmla="*/ 143 h 308"/>
                <a:gd name="T76" fmla="*/ 2180 w 3496"/>
                <a:gd name="T77" fmla="*/ 150 h 308"/>
                <a:gd name="T78" fmla="*/ 2076 w 3496"/>
                <a:gd name="T79" fmla="*/ 157 h 308"/>
                <a:gd name="T80" fmla="*/ 1983 w 3496"/>
                <a:gd name="T81" fmla="*/ 166 h 308"/>
                <a:gd name="T82" fmla="*/ 1906 w 3496"/>
                <a:gd name="T83" fmla="*/ 174 h 308"/>
                <a:gd name="T84" fmla="*/ 1845 w 3496"/>
                <a:gd name="T85" fmla="*/ 182 h 308"/>
                <a:gd name="T86" fmla="*/ 1804 w 3496"/>
                <a:gd name="T87" fmla="*/ 190 h 308"/>
                <a:gd name="T88" fmla="*/ 1775 w 3496"/>
                <a:gd name="T89" fmla="*/ 199 h 308"/>
                <a:gd name="T90" fmla="*/ 1796 w 3496"/>
                <a:gd name="T91" fmla="*/ 187 h 308"/>
                <a:gd name="T92" fmla="*/ 1786 w 3496"/>
                <a:gd name="T93" fmla="*/ 196 h 308"/>
                <a:gd name="T94" fmla="*/ 1776 w 3496"/>
                <a:gd name="T95" fmla="*/ 205 h 308"/>
                <a:gd name="T96" fmla="*/ 1755 w 3496"/>
                <a:gd name="T97" fmla="*/ 217 h 308"/>
                <a:gd name="T98" fmla="*/ 1720 w 3496"/>
                <a:gd name="T99" fmla="*/ 227 h 308"/>
                <a:gd name="T100" fmla="*/ 1670 w 3496"/>
                <a:gd name="T101" fmla="*/ 237 h 308"/>
                <a:gd name="T102" fmla="*/ 1604 w 3496"/>
                <a:gd name="T103" fmla="*/ 246 h 308"/>
                <a:gd name="T104" fmla="*/ 1525 w 3496"/>
                <a:gd name="T105" fmla="*/ 254 h 308"/>
                <a:gd name="T106" fmla="*/ 1429 w 3496"/>
                <a:gd name="T107" fmla="*/ 263 h 308"/>
                <a:gd name="T108" fmla="*/ 1323 w 3496"/>
                <a:gd name="T109" fmla="*/ 270 h 308"/>
                <a:gd name="T110" fmla="*/ 1206 w 3496"/>
                <a:gd name="T111" fmla="*/ 277 h 308"/>
                <a:gd name="T112" fmla="*/ 1077 w 3496"/>
                <a:gd name="T113" fmla="*/ 284 h 308"/>
                <a:gd name="T114" fmla="*/ 939 w 3496"/>
                <a:gd name="T115" fmla="*/ 290 h 308"/>
                <a:gd name="T116" fmla="*/ 795 w 3496"/>
                <a:gd name="T117" fmla="*/ 295 h 308"/>
                <a:gd name="T118" fmla="*/ 644 w 3496"/>
                <a:gd name="T119" fmla="*/ 300 h 308"/>
                <a:gd name="T120" fmla="*/ 327 w 3496"/>
                <a:gd name="T121" fmla="*/ 306 h 308"/>
                <a:gd name="T122" fmla="*/ 1 w 3496"/>
                <a:gd name="T123" fmla="*/ 308 h 308"/>
                <a:gd name="T124" fmla="*/ 0 w 3496"/>
                <a:gd name="T125" fmla="*/ 196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96" h="308">
                  <a:moveTo>
                    <a:pt x="0" y="196"/>
                  </a:moveTo>
                  <a:lnTo>
                    <a:pt x="326" y="194"/>
                  </a:lnTo>
                  <a:lnTo>
                    <a:pt x="641" y="188"/>
                  </a:lnTo>
                  <a:lnTo>
                    <a:pt x="792" y="183"/>
                  </a:lnTo>
                  <a:lnTo>
                    <a:pt x="936" y="178"/>
                  </a:lnTo>
                  <a:lnTo>
                    <a:pt x="1072" y="173"/>
                  </a:lnTo>
                  <a:lnTo>
                    <a:pt x="1199" y="166"/>
                  </a:lnTo>
                  <a:lnTo>
                    <a:pt x="1316" y="159"/>
                  </a:lnTo>
                  <a:lnTo>
                    <a:pt x="1422" y="152"/>
                  </a:lnTo>
                  <a:lnTo>
                    <a:pt x="1514" y="143"/>
                  </a:lnTo>
                  <a:lnTo>
                    <a:pt x="1593" y="135"/>
                  </a:lnTo>
                  <a:lnTo>
                    <a:pt x="1655" y="126"/>
                  </a:lnTo>
                  <a:lnTo>
                    <a:pt x="1699" y="117"/>
                  </a:lnTo>
                  <a:lnTo>
                    <a:pt x="1722" y="110"/>
                  </a:lnTo>
                  <a:lnTo>
                    <a:pt x="1701" y="122"/>
                  </a:lnTo>
                  <a:lnTo>
                    <a:pt x="1711" y="113"/>
                  </a:lnTo>
                  <a:lnTo>
                    <a:pt x="1721" y="104"/>
                  </a:lnTo>
                  <a:cubicBezTo>
                    <a:pt x="1727" y="98"/>
                    <a:pt x="1734" y="94"/>
                    <a:pt x="1742" y="92"/>
                  </a:cubicBezTo>
                  <a:lnTo>
                    <a:pt x="1771" y="83"/>
                  </a:lnTo>
                  <a:lnTo>
                    <a:pt x="1824" y="72"/>
                  </a:lnTo>
                  <a:lnTo>
                    <a:pt x="1891" y="63"/>
                  </a:lnTo>
                  <a:lnTo>
                    <a:pt x="1972" y="55"/>
                  </a:lnTo>
                  <a:lnTo>
                    <a:pt x="2065" y="46"/>
                  </a:lnTo>
                  <a:lnTo>
                    <a:pt x="2173" y="39"/>
                  </a:lnTo>
                  <a:lnTo>
                    <a:pt x="2291" y="32"/>
                  </a:lnTo>
                  <a:lnTo>
                    <a:pt x="2418" y="25"/>
                  </a:lnTo>
                  <a:lnTo>
                    <a:pt x="2556" y="19"/>
                  </a:lnTo>
                  <a:lnTo>
                    <a:pt x="2702" y="13"/>
                  </a:lnTo>
                  <a:lnTo>
                    <a:pt x="2852" y="8"/>
                  </a:lnTo>
                  <a:lnTo>
                    <a:pt x="3168" y="2"/>
                  </a:lnTo>
                  <a:lnTo>
                    <a:pt x="3495" y="0"/>
                  </a:lnTo>
                  <a:lnTo>
                    <a:pt x="3496" y="112"/>
                  </a:lnTo>
                  <a:lnTo>
                    <a:pt x="3171" y="114"/>
                  </a:lnTo>
                  <a:lnTo>
                    <a:pt x="2855" y="120"/>
                  </a:lnTo>
                  <a:lnTo>
                    <a:pt x="2705" y="125"/>
                  </a:lnTo>
                  <a:lnTo>
                    <a:pt x="2561" y="130"/>
                  </a:lnTo>
                  <a:lnTo>
                    <a:pt x="2425" y="136"/>
                  </a:lnTo>
                  <a:lnTo>
                    <a:pt x="2298" y="143"/>
                  </a:lnTo>
                  <a:lnTo>
                    <a:pt x="2180" y="150"/>
                  </a:lnTo>
                  <a:lnTo>
                    <a:pt x="2076" y="157"/>
                  </a:lnTo>
                  <a:lnTo>
                    <a:pt x="1983" y="166"/>
                  </a:lnTo>
                  <a:lnTo>
                    <a:pt x="1906" y="174"/>
                  </a:lnTo>
                  <a:lnTo>
                    <a:pt x="1845" y="182"/>
                  </a:lnTo>
                  <a:lnTo>
                    <a:pt x="1804" y="190"/>
                  </a:lnTo>
                  <a:lnTo>
                    <a:pt x="1775" y="199"/>
                  </a:lnTo>
                  <a:lnTo>
                    <a:pt x="1796" y="187"/>
                  </a:lnTo>
                  <a:lnTo>
                    <a:pt x="1786" y="196"/>
                  </a:lnTo>
                  <a:lnTo>
                    <a:pt x="1776" y="205"/>
                  </a:lnTo>
                  <a:cubicBezTo>
                    <a:pt x="1770" y="211"/>
                    <a:pt x="1763" y="215"/>
                    <a:pt x="1755" y="217"/>
                  </a:cubicBezTo>
                  <a:lnTo>
                    <a:pt x="1720" y="227"/>
                  </a:lnTo>
                  <a:lnTo>
                    <a:pt x="1670" y="237"/>
                  </a:lnTo>
                  <a:lnTo>
                    <a:pt x="1604" y="246"/>
                  </a:lnTo>
                  <a:lnTo>
                    <a:pt x="1525" y="254"/>
                  </a:lnTo>
                  <a:lnTo>
                    <a:pt x="1429" y="263"/>
                  </a:lnTo>
                  <a:lnTo>
                    <a:pt x="1323" y="270"/>
                  </a:lnTo>
                  <a:lnTo>
                    <a:pt x="1206" y="277"/>
                  </a:lnTo>
                  <a:lnTo>
                    <a:pt x="1077" y="284"/>
                  </a:lnTo>
                  <a:lnTo>
                    <a:pt x="939" y="290"/>
                  </a:lnTo>
                  <a:lnTo>
                    <a:pt x="795" y="295"/>
                  </a:lnTo>
                  <a:lnTo>
                    <a:pt x="644" y="300"/>
                  </a:lnTo>
                  <a:lnTo>
                    <a:pt x="327" y="306"/>
                  </a:lnTo>
                  <a:lnTo>
                    <a:pt x="1" y="308"/>
                  </a:lnTo>
                  <a:lnTo>
                    <a:pt x="0" y="196"/>
                  </a:lnTo>
                  <a:close/>
                </a:path>
              </a:pathLst>
            </a:custGeom>
            <a:solidFill>
              <a:srgbClr val="0070C0"/>
            </a:solidFill>
            <a:ln w="0" cap="flat">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s-CO" dirty="0"/>
            </a:p>
          </p:txBody>
        </p:sp>
        <p:sp>
          <p:nvSpPr>
            <p:cNvPr id="40" name="Freeform 123"/>
            <p:cNvSpPr>
              <a:spLocks/>
            </p:cNvSpPr>
            <p:nvPr/>
          </p:nvSpPr>
          <p:spPr bwMode="auto">
            <a:xfrm>
              <a:off x="3482975" y="4192588"/>
              <a:ext cx="1711325" cy="196850"/>
            </a:xfrm>
            <a:custGeom>
              <a:avLst/>
              <a:gdLst>
                <a:gd name="T0" fmla="*/ 282 w 3016"/>
                <a:gd name="T1" fmla="*/ 3 h 347"/>
                <a:gd name="T2" fmla="*/ 687 w 3016"/>
                <a:gd name="T3" fmla="*/ 16 h 347"/>
                <a:gd name="T4" fmla="*/ 930 w 3016"/>
                <a:gd name="T5" fmla="*/ 30 h 347"/>
                <a:gd name="T6" fmla="*/ 1143 w 3016"/>
                <a:gd name="T7" fmla="*/ 47 h 347"/>
                <a:gd name="T8" fmla="*/ 1317 w 3016"/>
                <a:gd name="T9" fmla="*/ 65 h 347"/>
                <a:gd name="T10" fmla="*/ 1443 w 3016"/>
                <a:gd name="T11" fmla="*/ 86 h 347"/>
                <a:gd name="T12" fmla="*/ 1497 w 3016"/>
                <a:gd name="T13" fmla="*/ 101 h 347"/>
                <a:gd name="T14" fmla="*/ 1543 w 3016"/>
                <a:gd name="T15" fmla="*/ 128 h 347"/>
                <a:gd name="T16" fmla="*/ 1561 w 3016"/>
                <a:gd name="T17" fmla="*/ 150 h 347"/>
                <a:gd name="T18" fmla="*/ 1565 w 3016"/>
                <a:gd name="T19" fmla="*/ 145 h 347"/>
                <a:gd name="T20" fmla="*/ 1597 w 3016"/>
                <a:gd name="T21" fmla="*/ 152 h 347"/>
                <a:gd name="T22" fmla="*/ 1715 w 3016"/>
                <a:gd name="T23" fmla="*/ 172 h 347"/>
                <a:gd name="T24" fmla="*/ 1884 w 3016"/>
                <a:gd name="T25" fmla="*/ 191 h 347"/>
                <a:gd name="T26" fmla="*/ 2094 w 3016"/>
                <a:gd name="T27" fmla="*/ 207 h 347"/>
                <a:gd name="T28" fmla="*/ 2336 w 3016"/>
                <a:gd name="T29" fmla="*/ 221 h 347"/>
                <a:gd name="T30" fmla="*/ 2736 w 3016"/>
                <a:gd name="T31" fmla="*/ 232 h 347"/>
                <a:gd name="T32" fmla="*/ 3015 w 3016"/>
                <a:gd name="T33" fmla="*/ 347 h 347"/>
                <a:gd name="T34" fmla="*/ 2460 w 3016"/>
                <a:gd name="T35" fmla="*/ 337 h 347"/>
                <a:gd name="T36" fmla="*/ 2204 w 3016"/>
                <a:gd name="T37" fmla="*/ 325 h 347"/>
                <a:gd name="T38" fmla="*/ 1975 w 3016"/>
                <a:gd name="T39" fmla="*/ 310 h 347"/>
                <a:gd name="T40" fmla="*/ 1780 w 3016"/>
                <a:gd name="T41" fmla="*/ 293 h 347"/>
                <a:gd name="T42" fmla="*/ 1627 w 3016"/>
                <a:gd name="T43" fmla="*/ 272 h 347"/>
                <a:gd name="T44" fmla="*/ 1529 w 3016"/>
                <a:gd name="T45" fmla="*/ 251 h 347"/>
                <a:gd name="T46" fmla="*/ 1495 w 3016"/>
                <a:gd name="T47" fmla="*/ 237 h 347"/>
                <a:gd name="T48" fmla="*/ 1465 w 3016"/>
                <a:gd name="T49" fmla="*/ 210 h 347"/>
                <a:gd name="T50" fmla="*/ 1477 w 3016"/>
                <a:gd name="T51" fmla="*/ 215 h 347"/>
                <a:gd name="T52" fmla="*/ 1460 w 3016"/>
                <a:gd name="T53" fmla="*/ 207 h 347"/>
                <a:gd name="T54" fmla="*/ 1370 w 3016"/>
                <a:gd name="T55" fmla="*/ 187 h 347"/>
                <a:gd name="T56" fmla="*/ 1225 w 3016"/>
                <a:gd name="T57" fmla="*/ 167 h 347"/>
                <a:gd name="T58" fmla="*/ 1033 w 3016"/>
                <a:gd name="T59" fmla="*/ 149 h 347"/>
                <a:gd name="T60" fmla="*/ 805 w 3016"/>
                <a:gd name="T61" fmla="*/ 134 h 347"/>
                <a:gd name="T62" fmla="*/ 553 w 3016"/>
                <a:gd name="T63" fmla="*/ 122 h 347"/>
                <a:gd name="T64" fmla="*/ 0 w 3016"/>
                <a:gd name="T65" fmla="*/ 112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16" h="347">
                  <a:moveTo>
                    <a:pt x="1" y="0"/>
                  </a:moveTo>
                  <a:lnTo>
                    <a:pt x="282" y="3"/>
                  </a:lnTo>
                  <a:lnTo>
                    <a:pt x="556" y="10"/>
                  </a:lnTo>
                  <a:lnTo>
                    <a:pt x="687" y="16"/>
                  </a:lnTo>
                  <a:lnTo>
                    <a:pt x="812" y="23"/>
                  </a:lnTo>
                  <a:lnTo>
                    <a:pt x="930" y="30"/>
                  </a:lnTo>
                  <a:lnTo>
                    <a:pt x="1041" y="38"/>
                  </a:lnTo>
                  <a:lnTo>
                    <a:pt x="1143" y="47"/>
                  </a:lnTo>
                  <a:lnTo>
                    <a:pt x="1236" y="56"/>
                  </a:lnTo>
                  <a:lnTo>
                    <a:pt x="1317" y="65"/>
                  </a:lnTo>
                  <a:lnTo>
                    <a:pt x="1387" y="76"/>
                  </a:lnTo>
                  <a:lnTo>
                    <a:pt x="1443" y="86"/>
                  </a:lnTo>
                  <a:lnTo>
                    <a:pt x="1489" y="98"/>
                  </a:lnTo>
                  <a:cubicBezTo>
                    <a:pt x="1492" y="99"/>
                    <a:pt x="1494" y="100"/>
                    <a:pt x="1497" y="101"/>
                  </a:cubicBezTo>
                  <a:lnTo>
                    <a:pt x="1522" y="112"/>
                  </a:lnTo>
                  <a:cubicBezTo>
                    <a:pt x="1530" y="116"/>
                    <a:pt x="1537" y="121"/>
                    <a:pt x="1543" y="128"/>
                  </a:cubicBezTo>
                  <a:lnTo>
                    <a:pt x="1552" y="139"/>
                  </a:lnTo>
                  <a:lnTo>
                    <a:pt x="1561" y="150"/>
                  </a:lnTo>
                  <a:lnTo>
                    <a:pt x="1540" y="134"/>
                  </a:lnTo>
                  <a:lnTo>
                    <a:pt x="1565" y="145"/>
                  </a:lnTo>
                  <a:lnTo>
                    <a:pt x="1556" y="142"/>
                  </a:lnTo>
                  <a:lnTo>
                    <a:pt x="1597" y="152"/>
                  </a:lnTo>
                  <a:lnTo>
                    <a:pt x="1649" y="163"/>
                  </a:lnTo>
                  <a:lnTo>
                    <a:pt x="1715" y="172"/>
                  </a:lnTo>
                  <a:lnTo>
                    <a:pt x="1793" y="182"/>
                  </a:lnTo>
                  <a:lnTo>
                    <a:pt x="1884" y="191"/>
                  </a:lnTo>
                  <a:lnTo>
                    <a:pt x="1984" y="199"/>
                  </a:lnTo>
                  <a:lnTo>
                    <a:pt x="2094" y="207"/>
                  </a:lnTo>
                  <a:lnTo>
                    <a:pt x="2211" y="214"/>
                  </a:lnTo>
                  <a:lnTo>
                    <a:pt x="2336" y="221"/>
                  </a:lnTo>
                  <a:lnTo>
                    <a:pt x="2465" y="226"/>
                  </a:lnTo>
                  <a:lnTo>
                    <a:pt x="2736" y="232"/>
                  </a:lnTo>
                  <a:lnTo>
                    <a:pt x="3016" y="235"/>
                  </a:lnTo>
                  <a:lnTo>
                    <a:pt x="3015" y="347"/>
                  </a:lnTo>
                  <a:lnTo>
                    <a:pt x="2733" y="344"/>
                  </a:lnTo>
                  <a:lnTo>
                    <a:pt x="2460" y="337"/>
                  </a:lnTo>
                  <a:lnTo>
                    <a:pt x="2329" y="332"/>
                  </a:lnTo>
                  <a:lnTo>
                    <a:pt x="2204" y="325"/>
                  </a:lnTo>
                  <a:lnTo>
                    <a:pt x="2085" y="318"/>
                  </a:lnTo>
                  <a:lnTo>
                    <a:pt x="1975" y="310"/>
                  </a:lnTo>
                  <a:lnTo>
                    <a:pt x="1873" y="302"/>
                  </a:lnTo>
                  <a:lnTo>
                    <a:pt x="1780" y="293"/>
                  </a:lnTo>
                  <a:lnTo>
                    <a:pt x="1698" y="283"/>
                  </a:lnTo>
                  <a:lnTo>
                    <a:pt x="1627" y="272"/>
                  </a:lnTo>
                  <a:lnTo>
                    <a:pt x="1570" y="261"/>
                  </a:lnTo>
                  <a:lnTo>
                    <a:pt x="1529" y="251"/>
                  </a:lnTo>
                  <a:cubicBezTo>
                    <a:pt x="1526" y="250"/>
                    <a:pt x="1523" y="249"/>
                    <a:pt x="1520" y="248"/>
                  </a:cubicBezTo>
                  <a:lnTo>
                    <a:pt x="1495" y="237"/>
                  </a:lnTo>
                  <a:cubicBezTo>
                    <a:pt x="1487" y="233"/>
                    <a:pt x="1480" y="228"/>
                    <a:pt x="1474" y="221"/>
                  </a:cubicBezTo>
                  <a:lnTo>
                    <a:pt x="1465" y="210"/>
                  </a:lnTo>
                  <a:lnTo>
                    <a:pt x="1456" y="199"/>
                  </a:lnTo>
                  <a:lnTo>
                    <a:pt x="1477" y="215"/>
                  </a:lnTo>
                  <a:lnTo>
                    <a:pt x="1452" y="204"/>
                  </a:lnTo>
                  <a:lnTo>
                    <a:pt x="1460" y="207"/>
                  </a:lnTo>
                  <a:lnTo>
                    <a:pt x="1423" y="197"/>
                  </a:lnTo>
                  <a:lnTo>
                    <a:pt x="1370" y="187"/>
                  </a:lnTo>
                  <a:lnTo>
                    <a:pt x="1304" y="176"/>
                  </a:lnTo>
                  <a:lnTo>
                    <a:pt x="1225" y="167"/>
                  </a:lnTo>
                  <a:lnTo>
                    <a:pt x="1133" y="158"/>
                  </a:lnTo>
                  <a:lnTo>
                    <a:pt x="1033" y="149"/>
                  </a:lnTo>
                  <a:lnTo>
                    <a:pt x="923" y="141"/>
                  </a:lnTo>
                  <a:lnTo>
                    <a:pt x="805" y="134"/>
                  </a:lnTo>
                  <a:lnTo>
                    <a:pt x="682" y="127"/>
                  </a:lnTo>
                  <a:lnTo>
                    <a:pt x="553" y="122"/>
                  </a:lnTo>
                  <a:lnTo>
                    <a:pt x="281" y="115"/>
                  </a:lnTo>
                  <a:lnTo>
                    <a:pt x="0" y="112"/>
                  </a:lnTo>
                  <a:lnTo>
                    <a:pt x="1" y="0"/>
                  </a:lnTo>
                  <a:close/>
                </a:path>
              </a:pathLst>
            </a:custGeom>
            <a:solidFill>
              <a:srgbClr val="0070C0"/>
            </a:solidFill>
            <a:ln w="0" cap="flat">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s-CO" dirty="0"/>
            </a:p>
          </p:txBody>
        </p:sp>
        <p:grpSp>
          <p:nvGrpSpPr>
            <p:cNvPr id="41" name="Group 173"/>
            <p:cNvGrpSpPr>
              <a:grpSpLocks/>
            </p:cNvGrpSpPr>
            <p:nvPr/>
          </p:nvGrpSpPr>
          <p:grpSpPr bwMode="auto">
            <a:xfrm>
              <a:off x="2882900" y="2459038"/>
              <a:ext cx="666750" cy="666750"/>
              <a:chOff x="1816" y="1549"/>
              <a:chExt cx="420" cy="420"/>
            </a:xfrm>
          </p:grpSpPr>
          <p:sp>
            <p:nvSpPr>
              <p:cNvPr id="44" name="Freeform 126"/>
              <p:cNvSpPr>
                <a:spLocks/>
              </p:cNvSpPr>
              <p:nvPr/>
            </p:nvSpPr>
            <p:spPr bwMode="auto">
              <a:xfrm>
                <a:off x="1836" y="1567"/>
                <a:ext cx="389" cy="391"/>
              </a:xfrm>
              <a:custGeom>
                <a:avLst/>
                <a:gdLst>
                  <a:gd name="T0" fmla="*/ 350 w 389"/>
                  <a:gd name="T1" fmla="*/ 391 h 391"/>
                  <a:gd name="T2" fmla="*/ 358 w 389"/>
                  <a:gd name="T3" fmla="*/ 390 h 391"/>
                  <a:gd name="T4" fmla="*/ 365 w 389"/>
                  <a:gd name="T5" fmla="*/ 388 h 391"/>
                  <a:gd name="T6" fmla="*/ 372 w 389"/>
                  <a:gd name="T7" fmla="*/ 384 h 391"/>
                  <a:gd name="T8" fmla="*/ 378 w 389"/>
                  <a:gd name="T9" fmla="*/ 379 h 391"/>
                  <a:gd name="T10" fmla="*/ 383 w 389"/>
                  <a:gd name="T11" fmla="*/ 374 h 391"/>
                  <a:gd name="T12" fmla="*/ 386 w 389"/>
                  <a:gd name="T13" fmla="*/ 367 h 391"/>
                  <a:gd name="T14" fmla="*/ 389 w 389"/>
                  <a:gd name="T15" fmla="*/ 360 h 391"/>
                  <a:gd name="T16" fmla="*/ 389 w 389"/>
                  <a:gd name="T17" fmla="*/ 352 h 391"/>
                  <a:gd name="T18" fmla="*/ 389 w 389"/>
                  <a:gd name="T19" fmla="*/ 40 h 391"/>
                  <a:gd name="T20" fmla="*/ 389 w 389"/>
                  <a:gd name="T21" fmla="*/ 32 h 391"/>
                  <a:gd name="T22" fmla="*/ 386 w 389"/>
                  <a:gd name="T23" fmla="*/ 24 h 391"/>
                  <a:gd name="T24" fmla="*/ 383 w 389"/>
                  <a:gd name="T25" fmla="*/ 18 h 391"/>
                  <a:gd name="T26" fmla="*/ 378 w 389"/>
                  <a:gd name="T27" fmla="*/ 12 h 391"/>
                  <a:gd name="T28" fmla="*/ 372 w 389"/>
                  <a:gd name="T29" fmla="*/ 7 h 391"/>
                  <a:gd name="T30" fmla="*/ 365 w 389"/>
                  <a:gd name="T31" fmla="*/ 3 h 391"/>
                  <a:gd name="T32" fmla="*/ 358 w 389"/>
                  <a:gd name="T33" fmla="*/ 1 h 391"/>
                  <a:gd name="T34" fmla="*/ 350 w 389"/>
                  <a:gd name="T35" fmla="*/ 0 h 391"/>
                  <a:gd name="T36" fmla="*/ 39 w 389"/>
                  <a:gd name="T37" fmla="*/ 0 h 391"/>
                  <a:gd name="T38" fmla="*/ 31 w 389"/>
                  <a:gd name="T39" fmla="*/ 1 h 391"/>
                  <a:gd name="T40" fmla="*/ 24 w 389"/>
                  <a:gd name="T41" fmla="*/ 3 h 391"/>
                  <a:gd name="T42" fmla="*/ 17 w 389"/>
                  <a:gd name="T43" fmla="*/ 7 h 391"/>
                  <a:gd name="T44" fmla="*/ 11 w 389"/>
                  <a:gd name="T45" fmla="*/ 12 h 391"/>
                  <a:gd name="T46" fmla="*/ 6 w 389"/>
                  <a:gd name="T47" fmla="*/ 18 h 391"/>
                  <a:gd name="T48" fmla="*/ 3 w 389"/>
                  <a:gd name="T49" fmla="*/ 24 h 391"/>
                  <a:gd name="T50" fmla="*/ 0 w 389"/>
                  <a:gd name="T51" fmla="*/ 32 h 391"/>
                  <a:gd name="T52" fmla="*/ 0 w 389"/>
                  <a:gd name="T53" fmla="*/ 40 h 391"/>
                  <a:gd name="T54" fmla="*/ 0 w 389"/>
                  <a:gd name="T55" fmla="*/ 352 h 391"/>
                  <a:gd name="T56" fmla="*/ 0 w 389"/>
                  <a:gd name="T57" fmla="*/ 360 h 391"/>
                  <a:gd name="T58" fmla="*/ 3 w 389"/>
                  <a:gd name="T59" fmla="*/ 367 h 391"/>
                  <a:gd name="T60" fmla="*/ 6 w 389"/>
                  <a:gd name="T61" fmla="*/ 374 h 391"/>
                  <a:gd name="T62" fmla="*/ 11 w 389"/>
                  <a:gd name="T63" fmla="*/ 379 h 391"/>
                  <a:gd name="T64" fmla="*/ 17 w 389"/>
                  <a:gd name="T65" fmla="*/ 384 h 391"/>
                  <a:gd name="T66" fmla="*/ 24 w 389"/>
                  <a:gd name="T67" fmla="*/ 388 h 391"/>
                  <a:gd name="T68" fmla="*/ 31 w 389"/>
                  <a:gd name="T69" fmla="*/ 390 h 391"/>
                  <a:gd name="T70" fmla="*/ 39 w 389"/>
                  <a:gd name="T71" fmla="*/ 391 h 391"/>
                  <a:gd name="T72" fmla="*/ 350 w 389"/>
                  <a:gd name="T73" fmla="*/ 391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9" h="391">
                    <a:moveTo>
                      <a:pt x="350" y="391"/>
                    </a:moveTo>
                    <a:lnTo>
                      <a:pt x="358" y="390"/>
                    </a:lnTo>
                    <a:lnTo>
                      <a:pt x="365" y="388"/>
                    </a:lnTo>
                    <a:lnTo>
                      <a:pt x="372" y="384"/>
                    </a:lnTo>
                    <a:lnTo>
                      <a:pt x="378" y="379"/>
                    </a:lnTo>
                    <a:lnTo>
                      <a:pt x="383" y="374"/>
                    </a:lnTo>
                    <a:lnTo>
                      <a:pt x="386" y="367"/>
                    </a:lnTo>
                    <a:lnTo>
                      <a:pt x="389" y="360"/>
                    </a:lnTo>
                    <a:lnTo>
                      <a:pt x="389" y="352"/>
                    </a:lnTo>
                    <a:lnTo>
                      <a:pt x="389" y="40"/>
                    </a:lnTo>
                    <a:lnTo>
                      <a:pt x="389" y="32"/>
                    </a:lnTo>
                    <a:lnTo>
                      <a:pt x="386" y="24"/>
                    </a:lnTo>
                    <a:lnTo>
                      <a:pt x="383" y="18"/>
                    </a:lnTo>
                    <a:lnTo>
                      <a:pt x="378" y="12"/>
                    </a:lnTo>
                    <a:lnTo>
                      <a:pt x="372" y="7"/>
                    </a:lnTo>
                    <a:lnTo>
                      <a:pt x="365" y="3"/>
                    </a:lnTo>
                    <a:lnTo>
                      <a:pt x="358" y="1"/>
                    </a:lnTo>
                    <a:lnTo>
                      <a:pt x="350" y="0"/>
                    </a:lnTo>
                    <a:lnTo>
                      <a:pt x="39" y="0"/>
                    </a:lnTo>
                    <a:lnTo>
                      <a:pt x="31" y="1"/>
                    </a:lnTo>
                    <a:lnTo>
                      <a:pt x="24" y="3"/>
                    </a:lnTo>
                    <a:lnTo>
                      <a:pt x="17" y="7"/>
                    </a:lnTo>
                    <a:lnTo>
                      <a:pt x="11" y="12"/>
                    </a:lnTo>
                    <a:lnTo>
                      <a:pt x="6" y="18"/>
                    </a:lnTo>
                    <a:lnTo>
                      <a:pt x="3" y="24"/>
                    </a:lnTo>
                    <a:lnTo>
                      <a:pt x="0" y="32"/>
                    </a:lnTo>
                    <a:lnTo>
                      <a:pt x="0" y="40"/>
                    </a:lnTo>
                    <a:lnTo>
                      <a:pt x="0" y="352"/>
                    </a:lnTo>
                    <a:lnTo>
                      <a:pt x="0" y="360"/>
                    </a:lnTo>
                    <a:lnTo>
                      <a:pt x="3" y="367"/>
                    </a:lnTo>
                    <a:lnTo>
                      <a:pt x="6" y="374"/>
                    </a:lnTo>
                    <a:lnTo>
                      <a:pt x="11" y="379"/>
                    </a:lnTo>
                    <a:lnTo>
                      <a:pt x="17" y="384"/>
                    </a:lnTo>
                    <a:lnTo>
                      <a:pt x="24" y="388"/>
                    </a:lnTo>
                    <a:lnTo>
                      <a:pt x="31" y="390"/>
                    </a:lnTo>
                    <a:lnTo>
                      <a:pt x="39" y="391"/>
                    </a:lnTo>
                    <a:lnTo>
                      <a:pt x="350" y="39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45" name="Freeform 127"/>
              <p:cNvSpPr>
                <a:spLocks/>
              </p:cNvSpPr>
              <p:nvPr/>
            </p:nvSpPr>
            <p:spPr bwMode="auto">
              <a:xfrm>
                <a:off x="1872" y="1608"/>
                <a:ext cx="312" cy="260"/>
              </a:xfrm>
              <a:custGeom>
                <a:avLst/>
                <a:gdLst>
                  <a:gd name="T0" fmla="*/ 254 w 312"/>
                  <a:gd name="T1" fmla="*/ 0 h 260"/>
                  <a:gd name="T2" fmla="*/ 52 w 312"/>
                  <a:gd name="T3" fmla="*/ 0 h 260"/>
                  <a:gd name="T4" fmla="*/ 0 w 312"/>
                  <a:gd name="T5" fmla="*/ 108 h 260"/>
                  <a:gd name="T6" fmla="*/ 36 w 312"/>
                  <a:gd name="T7" fmla="*/ 108 h 260"/>
                  <a:gd name="T8" fmla="*/ 36 w 312"/>
                  <a:gd name="T9" fmla="*/ 259 h 260"/>
                  <a:gd name="T10" fmla="*/ 272 w 312"/>
                  <a:gd name="T11" fmla="*/ 260 h 260"/>
                  <a:gd name="T12" fmla="*/ 272 w 312"/>
                  <a:gd name="T13" fmla="*/ 108 h 260"/>
                  <a:gd name="T14" fmla="*/ 312 w 312"/>
                  <a:gd name="T15" fmla="*/ 108 h 260"/>
                  <a:gd name="T16" fmla="*/ 254 w 312"/>
                  <a:gd name="T17"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0">
                    <a:moveTo>
                      <a:pt x="254" y="0"/>
                    </a:moveTo>
                    <a:lnTo>
                      <a:pt x="52" y="0"/>
                    </a:lnTo>
                    <a:lnTo>
                      <a:pt x="0" y="108"/>
                    </a:lnTo>
                    <a:lnTo>
                      <a:pt x="36" y="108"/>
                    </a:lnTo>
                    <a:lnTo>
                      <a:pt x="36" y="259"/>
                    </a:lnTo>
                    <a:lnTo>
                      <a:pt x="272" y="260"/>
                    </a:lnTo>
                    <a:lnTo>
                      <a:pt x="272" y="108"/>
                    </a:lnTo>
                    <a:lnTo>
                      <a:pt x="312" y="108"/>
                    </a:lnTo>
                    <a:lnTo>
                      <a:pt x="2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46" name="Rectangle 128"/>
              <p:cNvSpPr>
                <a:spLocks noChangeArrowheads="1"/>
              </p:cNvSpPr>
              <p:nvPr/>
            </p:nvSpPr>
            <p:spPr bwMode="auto">
              <a:xfrm>
                <a:off x="1836" y="1865"/>
                <a:ext cx="385" cy="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47" name="Rectangle 129"/>
              <p:cNvSpPr>
                <a:spLocks noChangeArrowheads="1"/>
              </p:cNvSpPr>
              <p:nvPr/>
            </p:nvSpPr>
            <p:spPr bwMode="auto">
              <a:xfrm>
                <a:off x="1835" y="1884"/>
                <a:ext cx="396" cy="5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48" name="Rectangle 130"/>
              <p:cNvSpPr>
                <a:spLocks noChangeArrowheads="1"/>
              </p:cNvSpPr>
              <p:nvPr/>
            </p:nvSpPr>
            <p:spPr bwMode="auto">
              <a:xfrm>
                <a:off x="1957" y="1778"/>
                <a:ext cx="15"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49" name="Rectangle 131"/>
              <p:cNvSpPr>
                <a:spLocks noChangeArrowheads="1"/>
              </p:cNvSpPr>
              <p:nvPr/>
            </p:nvSpPr>
            <p:spPr bwMode="auto">
              <a:xfrm>
                <a:off x="1957" y="1806"/>
                <a:ext cx="15" cy="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0" name="Rectangle 132"/>
              <p:cNvSpPr>
                <a:spLocks noChangeArrowheads="1"/>
              </p:cNvSpPr>
              <p:nvPr/>
            </p:nvSpPr>
            <p:spPr bwMode="auto">
              <a:xfrm>
                <a:off x="1937" y="1778"/>
                <a:ext cx="14"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1" name="Rectangle 133"/>
              <p:cNvSpPr>
                <a:spLocks noChangeArrowheads="1"/>
              </p:cNvSpPr>
              <p:nvPr/>
            </p:nvSpPr>
            <p:spPr bwMode="auto">
              <a:xfrm>
                <a:off x="1937" y="1806"/>
                <a:ext cx="14" cy="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2" name="Rectangle 134"/>
              <p:cNvSpPr>
                <a:spLocks noChangeArrowheads="1"/>
              </p:cNvSpPr>
              <p:nvPr/>
            </p:nvSpPr>
            <p:spPr bwMode="auto">
              <a:xfrm>
                <a:off x="2099" y="1778"/>
                <a:ext cx="15"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3" name="Rectangle 135"/>
              <p:cNvSpPr>
                <a:spLocks noChangeArrowheads="1"/>
              </p:cNvSpPr>
              <p:nvPr/>
            </p:nvSpPr>
            <p:spPr bwMode="auto">
              <a:xfrm>
                <a:off x="2099" y="1806"/>
                <a:ext cx="15" cy="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4" name="Rectangle 136"/>
              <p:cNvSpPr>
                <a:spLocks noChangeArrowheads="1"/>
              </p:cNvSpPr>
              <p:nvPr/>
            </p:nvSpPr>
            <p:spPr bwMode="auto">
              <a:xfrm>
                <a:off x="2079" y="1778"/>
                <a:ext cx="14"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5" name="Rectangle 137"/>
              <p:cNvSpPr>
                <a:spLocks noChangeArrowheads="1"/>
              </p:cNvSpPr>
              <p:nvPr/>
            </p:nvSpPr>
            <p:spPr bwMode="auto">
              <a:xfrm>
                <a:off x="2079" y="1806"/>
                <a:ext cx="14" cy="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6" name="Rectangle 138"/>
              <p:cNvSpPr>
                <a:spLocks noChangeArrowheads="1"/>
              </p:cNvSpPr>
              <p:nvPr/>
            </p:nvSpPr>
            <p:spPr bwMode="auto">
              <a:xfrm>
                <a:off x="1941" y="1590"/>
                <a:ext cx="28" cy="8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7" name="Rectangle 139"/>
              <p:cNvSpPr>
                <a:spLocks noChangeArrowheads="1"/>
              </p:cNvSpPr>
              <p:nvPr/>
            </p:nvSpPr>
            <p:spPr bwMode="auto">
              <a:xfrm>
                <a:off x="1935" y="1584"/>
                <a:ext cx="39"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8" name="Rectangle 140"/>
              <p:cNvSpPr>
                <a:spLocks noChangeArrowheads="1"/>
              </p:cNvSpPr>
              <p:nvPr/>
            </p:nvSpPr>
            <p:spPr bwMode="auto">
              <a:xfrm>
                <a:off x="2000" y="1785"/>
                <a:ext cx="50" cy="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9" name="Rectangle 141"/>
              <p:cNvSpPr>
                <a:spLocks noChangeArrowheads="1"/>
              </p:cNvSpPr>
              <p:nvPr/>
            </p:nvSpPr>
            <p:spPr bwMode="auto">
              <a:xfrm>
                <a:off x="2010" y="1795"/>
                <a:ext cx="29" cy="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60" name="Freeform 142"/>
              <p:cNvSpPr>
                <a:spLocks/>
              </p:cNvSpPr>
              <p:nvPr/>
            </p:nvSpPr>
            <p:spPr bwMode="auto">
              <a:xfrm>
                <a:off x="2031" y="1835"/>
                <a:ext cx="11" cy="11"/>
              </a:xfrm>
              <a:custGeom>
                <a:avLst/>
                <a:gdLst>
                  <a:gd name="T0" fmla="*/ 6 w 11"/>
                  <a:gd name="T1" fmla="*/ 11 h 11"/>
                  <a:gd name="T2" fmla="*/ 8 w 11"/>
                  <a:gd name="T3" fmla="*/ 10 h 11"/>
                  <a:gd name="T4" fmla="*/ 9 w 11"/>
                  <a:gd name="T5" fmla="*/ 9 h 11"/>
                  <a:gd name="T6" fmla="*/ 11 w 11"/>
                  <a:gd name="T7" fmla="*/ 7 h 11"/>
                  <a:gd name="T8" fmla="*/ 11 w 11"/>
                  <a:gd name="T9" fmla="*/ 5 h 11"/>
                  <a:gd name="T10" fmla="*/ 11 w 11"/>
                  <a:gd name="T11" fmla="*/ 3 h 11"/>
                  <a:gd name="T12" fmla="*/ 9 w 11"/>
                  <a:gd name="T13" fmla="*/ 1 h 11"/>
                  <a:gd name="T14" fmla="*/ 8 w 11"/>
                  <a:gd name="T15" fmla="*/ 0 h 11"/>
                  <a:gd name="T16" fmla="*/ 6 w 11"/>
                  <a:gd name="T17" fmla="*/ 0 h 11"/>
                  <a:gd name="T18" fmla="*/ 3 w 11"/>
                  <a:gd name="T19" fmla="*/ 0 h 11"/>
                  <a:gd name="T20" fmla="*/ 1 w 11"/>
                  <a:gd name="T21" fmla="*/ 1 h 11"/>
                  <a:gd name="T22" fmla="*/ 0 w 11"/>
                  <a:gd name="T23" fmla="*/ 3 h 11"/>
                  <a:gd name="T24" fmla="*/ 0 w 11"/>
                  <a:gd name="T25" fmla="*/ 5 h 11"/>
                  <a:gd name="T26" fmla="*/ 0 w 11"/>
                  <a:gd name="T27" fmla="*/ 7 h 11"/>
                  <a:gd name="T28" fmla="*/ 1 w 11"/>
                  <a:gd name="T29" fmla="*/ 9 h 11"/>
                  <a:gd name="T30" fmla="*/ 3 w 11"/>
                  <a:gd name="T31" fmla="*/ 10 h 11"/>
                  <a:gd name="T32" fmla="*/ 6 w 11"/>
                  <a:gd name="T33"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1">
                    <a:moveTo>
                      <a:pt x="6" y="11"/>
                    </a:moveTo>
                    <a:lnTo>
                      <a:pt x="8" y="10"/>
                    </a:lnTo>
                    <a:lnTo>
                      <a:pt x="9" y="9"/>
                    </a:lnTo>
                    <a:lnTo>
                      <a:pt x="11" y="7"/>
                    </a:lnTo>
                    <a:lnTo>
                      <a:pt x="11" y="5"/>
                    </a:lnTo>
                    <a:lnTo>
                      <a:pt x="11" y="3"/>
                    </a:lnTo>
                    <a:lnTo>
                      <a:pt x="9" y="1"/>
                    </a:lnTo>
                    <a:lnTo>
                      <a:pt x="8" y="0"/>
                    </a:lnTo>
                    <a:lnTo>
                      <a:pt x="6" y="0"/>
                    </a:lnTo>
                    <a:lnTo>
                      <a:pt x="3" y="0"/>
                    </a:lnTo>
                    <a:lnTo>
                      <a:pt x="1" y="1"/>
                    </a:lnTo>
                    <a:lnTo>
                      <a:pt x="0" y="3"/>
                    </a:lnTo>
                    <a:lnTo>
                      <a:pt x="0" y="5"/>
                    </a:lnTo>
                    <a:lnTo>
                      <a:pt x="0" y="7"/>
                    </a:lnTo>
                    <a:lnTo>
                      <a:pt x="1" y="9"/>
                    </a:lnTo>
                    <a:lnTo>
                      <a:pt x="3" y="10"/>
                    </a:lnTo>
                    <a:lnTo>
                      <a:pt x="6"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61" name="Freeform 143"/>
              <p:cNvSpPr>
                <a:spLocks/>
              </p:cNvSpPr>
              <p:nvPr/>
            </p:nvSpPr>
            <p:spPr bwMode="auto">
              <a:xfrm>
                <a:off x="2154" y="1789"/>
                <a:ext cx="49" cy="82"/>
              </a:xfrm>
              <a:custGeom>
                <a:avLst/>
                <a:gdLst>
                  <a:gd name="T0" fmla="*/ 49 w 49"/>
                  <a:gd name="T1" fmla="*/ 24 h 82"/>
                  <a:gd name="T2" fmla="*/ 49 w 49"/>
                  <a:gd name="T3" fmla="*/ 19 h 82"/>
                  <a:gd name="T4" fmla="*/ 47 w 49"/>
                  <a:gd name="T5" fmla="*/ 15 h 82"/>
                  <a:gd name="T6" fmla="*/ 45 w 49"/>
                  <a:gd name="T7" fmla="*/ 11 h 82"/>
                  <a:gd name="T8" fmla="*/ 42 w 49"/>
                  <a:gd name="T9" fmla="*/ 7 h 82"/>
                  <a:gd name="T10" fmla="*/ 39 w 49"/>
                  <a:gd name="T11" fmla="*/ 4 h 82"/>
                  <a:gd name="T12" fmla="*/ 34 w 49"/>
                  <a:gd name="T13" fmla="*/ 2 h 82"/>
                  <a:gd name="T14" fmla="*/ 30 w 49"/>
                  <a:gd name="T15" fmla="*/ 0 h 82"/>
                  <a:gd name="T16" fmla="*/ 25 w 49"/>
                  <a:gd name="T17" fmla="*/ 0 h 82"/>
                  <a:gd name="T18" fmla="*/ 20 w 49"/>
                  <a:gd name="T19" fmla="*/ 0 h 82"/>
                  <a:gd name="T20" fmla="*/ 15 w 49"/>
                  <a:gd name="T21" fmla="*/ 2 h 82"/>
                  <a:gd name="T22" fmla="*/ 11 w 49"/>
                  <a:gd name="T23" fmla="*/ 4 h 82"/>
                  <a:gd name="T24" fmla="*/ 7 w 49"/>
                  <a:gd name="T25" fmla="*/ 7 h 82"/>
                  <a:gd name="T26" fmla="*/ 4 w 49"/>
                  <a:gd name="T27" fmla="*/ 11 h 82"/>
                  <a:gd name="T28" fmla="*/ 2 w 49"/>
                  <a:gd name="T29" fmla="*/ 15 h 82"/>
                  <a:gd name="T30" fmla="*/ 1 w 49"/>
                  <a:gd name="T31" fmla="*/ 19 h 82"/>
                  <a:gd name="T32" fmla="*/ 0 w 49"/>
                  <a:gd name="T33" fmla="*/ 24 h 82"/>
                  <a:gd name="T34" fmla="*/ 1 w 49"/>
                  <a:gd name="T35" fmla="*/ 29 h 82"/>
                  <a:gd name="T36" fmla="*/ 2 w 49"/>
                  <a:gd name="T37" fmla="*/ 33 h 82"/>
                  <a:gd name="T38" fmla="*/ 3 w 49"/>
                  <a:gd name="T39" fmla="*/ 36 h 82"/>
                  <a:gd name="T40" fmla="*/ 6 w 49"/>
                  <a:gd name="T41" fmla="*/ 40 h 82"/>
                  <a:gd name="T42" fmla="*/ 8 w 49"/>
                  <a:gd name="T43" fmla="*/ 43 h 82"/>
                  <a:gd name="T44" fmla="*/ 12 w 49"/>
                  <a:gd name="T45" fmla="*/ 45 h 82"/>
                  <a:gd name="T46" fmla="*/ 15 w 49"/>
                  <a:gd name="T47" fmla="*/ 47 h 82"/>
                  <a:gd name="T48" fmla="*/ 19 w 49"/>
                  <a:gd name="T49" fmla="*/ 48 h 82"/>
                  <a:gd name="T50" fmla="*/ 19 w 49"/>
                  <a:gd name="T51" fmla="*/ 82 h 82"/>
                  <a:gd name="T52" fmla="*/ 30 w 49"/>
                  <a:gd name="T53" fmla="*/ 82 h 82"/>
                  <a:gd name="T54" fmla="*/ 30 w 49"/>
                  <a:gd name="T55" fmla="*/ 48 h 82"/>
                  <a:gd name="T56" fmla="*/ 34 w 49"/>
                  <a:gd name="T57" fmla="*/ 47 h 82"/>
                  <a:gd name="T58" fmla="*/ 38 w 49"/>
                  <a:gd name="T59" fmla="*/ 45 h 82"/>
                  <a:gd name="T60" fmla="*/ 41 w 49"/>
                  <a:gd name="T61" fmla="*/ 43 h 82"/>
                  <a:gd name="T62" fmla="*/ 44 w 49"/>
                  <a:gd name="T63" fmla="*/ 40 h 82"/>
                  <a:gd name="T64" fmla="*/ 46 w 49"/>
                  <a:gd name="T65" fmla="*/ 36 h 82"/>
                  <a:gd name="T66" fmla="*/ 48 w 49"/>
                  <a:gd name="T67" fmla="*/ 33 h 82"/>
                  <a:gd name="T68" fmla="*/ 49 w 49"/>
                  <a:gd name="T69" fmla="*/ 29 h 82"/>
                  <a:gd name="T70" fmla="*/ 49 w 49"/>
                  <a:gd name="T71" fmla="*/ 24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82">
                    <a:moveTo>
                      <a:pt x="49" y="24"/>
                    </a:moveTo>
                    <a:lnTo>
                      <a:pt x="49" y="19"/>
                    </a:lnTo>
                    <a:lnTo>
                      <a:pt x="47" y="15"/>
                    </a:lnTo>
                    <a:lnTo>
                      <a:pt x="45" y="11"/>
                    </a:lnTo>
                    <a:lnTo>
                      <a:pt x="42" y="7"/>
                    </a:lnTo>
                    <a:lnTo>
                      <a:pt x="39" y="4"/>
                    </a:lnTo>
                    <a:lnTo>
                      <a:pt x="34" y="2"/>
                    </a:lnTo>
                    <a:lnTo>
                      <a:pt x="30" y="0"/>
                    </a:lnTo>
                    <a:lnTo>
                      <a:pt x="25" y="0"/>
                    </a:lnTo>
                    <a:lnTo>
                      <a:pt x="20" y="0"/>
                    </a:lnTo>
                    <a:lnTo>
                      <a:pt x="15" y="2"/>
                    </a:lnTo>
                    <a:lnTo>
                      <a:pt x="11" y="4"/>
                    </a:lnTo>
                    <a:lnTo>
                      <a:pt x="7" y="7"/>
                    </a:lnTo>
                    <a:lnTo>
                      <a:pt x="4" y="11"/>
                    </a:lnTo>
                    <a:lnTo>
                      <a:pt x="2" y="15"/>
                    </a:lnTo>
                    <a:lnTo>
                      <a:pt x="1" y="19"/>
                    </a:lnTo>
                    <a:lnTo>
                      <a:pt x="0" y="24"/>
                    </a:lnTo>
                    <a:lnTo>
                      <a:pt x="1" y="29"/>
                    </a:lnTo>
                    <a:lnTo>
                      <a:pt x="2" y="33"/>
                    </a:lnTo>
                    <a:lnTo>
                      <a:pt x="3" y="36"/>
                    </a:lnTo>
                    <a:lnTo>
                      <a:pt x="6" y="40"/>
                    </a:lnTo>
                    <a:lnTo>
                      <a:pt x="8" y="43"/>
                    </a:lnTo>
                    <a:lnTo>
                      <a:pt x="12" y="45"/>
                    </a:lnTo>
                    <a:lnTo>
                      <a:pt x="15" y="47"/>
                    </a:lnTo>
                    <a:lnTo>
                      <a:pt x="19" y="48"/>
                    </a:lnTo>
                    <a:lnTo>
                      <a:pt x="19" y="82"/>
                    </a:lnTo>
                    <a:lnTo>
                      <a:pt x="30" y="82"/>
                    </a:lnTo>
                    <a:lnTo>
                      <a:pt x="30" y="48"/>
                    </a:lnTo>
                    <a:lnTo>
                      <a:pt x="34" y="47"/>
                    </a:lnTo>
                    <a:lnTo>
                      <a:pt x="38" y="45"/>
                    </a:lnTo>
                    <a:lnTo>
                      <a:pt x="41" y="43"/>
                    </a:lnTo>
                    <a:lnTo>
                      <a:pt x="44" y="40"/>
                    </a:lnTo>
                    <a:lnTo>
                      <a:pt x="46" y="36"/>
                    </a:lnTo>
                    <a:lnTo>
                      <a:pt x="48" y="33"/>
                    </a:lnTo>
                    <a:lnTo>
                      <a:pt x="49" y="29"/>
                    </a:lnTo>
                    <a:lnTo>
                      <a:pt x="49"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62" name="Rectangle 144"/>
              <p:cNvSpPr>
                <a:spLocks noChangeArrowheads="1"/>
              </p:cNvSpPr>
              <p:nvPr/>
            </p:nvSpPr>
            <p:spPr bwMode="auto">
              <a:xfrm>
                <a:off x="1834" y="1877"/>
                <a:ext cx="382" cy="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63" name="Freeform 145"/>
              <p:cNvSpPr>
                <a:spLocks/>
              </p:cNvSpPr>
              <p:nvPr/>
            </p:nvSpPr>
            <p:spPr bwMode="auto">
              <a:xfrm>
                <a:off x="1952" y="1891"/>
                <a:ext cx="8" cy="9"/>
              </a:xfrm>
              <a:custGeom>
                <a:avLst/>
                <a:gdLst>
                  <a:gd name="T0" fmla="*/ 0 w 8"/>
                  <a:gd name="T1" fmla="*/ 5 h 9"/>
                  <a:gd name="T2" fmla="*/ 0 w 8"/>
                  <a:gd name="T3" fmla="*/ 6 h 9"/>
                  <a:gd name="T4" fmla="*/ 1 w 8"/>
                  <a:gd name="T5" fmla="*/ 8 h 9"/>
                  <a:gd name="T6" fmla="*/ 3 w 8"/>
                  <a:gd name="T7" fmla="*/ 9 h 9"/>
                  <a:gd name="T8" fmla="*/ 4 w 8"/>
                  <a:gd name="T9" fmla="*/ 9 h 9"/>
                  <a:gd name="T10" fmla="*/ 6 w 8"/>
                  <a:gd name="T11" fmla="*/ 9 h 9"/>
                  <a:gd name="T12" fmla="*/ 7 w 8"/>
                  <a:gd name="T13" fmla="*/ 8 h 9"/>
                  <a:gd name="T14" fmla="*/ 8 w 8"/>
                  <a:gd name="T15" fmla="*/ 6 h 9"/>
                  <a:gd name="T16" fmla="*/ 8 w 8"/>
                  <a:gd name="T17" fmla="*/ 5 h 9"/>
                  <a:gd name="T18" fmla="*/ 8 w 8"/>
                  <a:gd name="T19" fmla="*/ 3 h 9"/>
                  <a:gd name="T20" fmla="*/ 7 w 8"/>
                  <a:gd name="T21" fmla="*/ 2 h 9"/>
                  <a:gd name="T22" fmla="*/ 6 w 8"/>
                  <a:gd name="T23" fmla="*/ 1 h 9"/>
                  <a:gd name="T24" fmla="*/ 4 w 8"/>
                  <a:gd name="T25" fmla="*/ 0 h 9"/>
                  <a:gd name="T26" fmla="*/ 3 w 8"/>
                  <a:gd name="T27" fmla="*/ 1 h 9"/>
                  <a:gd name="T28" fmla="*/ 1 w 8"/>
                  <a:gd name="T29" fmla="*/ 2 h 9"/>
                  <a:gd name="T30" fmla="*/ 0 w 8"/>
                  <a:gd name="T31" fmla="*/ 3 h 9"/>
                  <a:gd name="T32" fmla="*/ 0 w 8"/>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5"/>
                    </a:moveTo>
                    <a:lnTo>
                      <a:pt x="0" y="6"/>
                    </a:lnTo>
                    <a:lnTo>
                      <a:pt x="1" y="8"/>
                    </a:lnTo>
                    <a:lnTo>
                      <a:pt x="3" y="9"/>
                    </a:lnTo>
                    <a:lnTo>
                      <a:pt x="4" y="9"/>
                    </a:lnTo>
                    <a:lnTo>
                      <a:pt x="6" y="9"/>
                    </a:lnTo>
                    <a:lnTo>
                      <a:pt x="7" y="8"/>
                    </a:lnTo>
                    <a:lnTo>
                      <a:pt x="8" y="6"/>
                    </a:lnTo>
                    <a:lnTo>
                      <a:pt x="8" y="5"/>
                    </a:lnTo>
                    <a:lnTo>
                      <a:pt x="8" y="3"/>
                    </a:lnTo>
                    <a:lnTo>
                      <a:pt x="7" y="2"/>
                    </a:lnTo>
                    <a:lnTo>
                      <a:pt x="6" y="1"/>
                    </a:lnTo>
                    <a:lnTo>
                      <a:pt x="4" y="0"/>
                    </a:lnTo>
                    <a:lnTo>
                      <a:pt x="3"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64" name="Freeform 146"/>
              <p:cNvSpPr>
                <a:spLocks/>
              </p:cNvSpPr>
              <p:nvPr/>
            </p:nvSpPr>
            <p:spPr bwMode="auto">
              <a:xfrm>
                <a:off x="1974" y="1904"/>
                <a:ext cx="8" cy="9"/>
              </a:xfrm>
              <a:custGeom>
                <a:avLst/>
                <a:gdLst>
                  <a:gd name="T0" fmla="*/ 0 w 8"/>
                  <a:gd name="T1" fmla="*/ 5 h 9"/>
                  <a:gd name="T2" fmla="*/ 0 w 8"/>
                  <a:gd name="T3" fmla="*/ 7 h 9"/>
                  <a:gd name="T4" fmla="*/ 1 w 8"/>
                  <a:gd name="T5" fmla="*/ 8 h 9"/>
                  <a:gd name="T6" fmla="*/ 2 w 8"/>
                  <a:gd name="T7" fmla="*/ 9 h 9"/>
                  <a:gd name="T8" fmla="*/ 4 w 8"/>
                  <a:gd name="T9" fmla="*/ 9 h 9"/>
                  <a:gd name="T10" fmla="*/ 5 w 8"/>
                  <a:gd name="T11" fmla="*/ 9 h 9"/>
                  <a:gd name="T12" fmla="*/ 7 w 8"/>
                  <a:gd name="T13" fmla="*/ 8 h 9"/>
                  <a:gd name="T14" fmla="*/ 8 w 8"/>
                  <a:gd name="T15" fmla="*/ 7 h 9"/>
                  <a:gd name="T16" fmla="*/ 8 w 8"/>
                  <a:gd name="T17" fmla="*/ 5 h 9"/>
                  <a:gd name="T18" fmla="*/ 8 w 8"/>
                  <a:gd name="T19" fmla="*/ 3 h 9"/>
                  <a:gd name="T20" fmla="*/ 7 w 8"/>
                  <a:gd name="T21" fmla="*/ 2 h 9"/>
                  <a:gd name="T22" fmla="*/ 5 w 8"/>
                  <a:gd name="T23" fmla="*/ 1 h 9"/>
                  <a:gd name="T24" fmla="*/ 4 w 8"/>
                  <a:gd name="T25" fmla="*/ 0 h 9"/>
                  <a:gd name="T26" fmla="*/ 2 w 8"/>
                  <a:gd name="T27" fmla="*/ 1 h 9"/>
                  <a:gd name="T28" fmla="*/ 1 w 8"/>
                  <a:gd name="T29" fmla="*/ 2 h 9"/>
                  <a:gd name="T30" fmla="*/ 0 w 8"/>
                  <a:gd name="T31" fmla="*/ 3 h 9"/>
                  <a:gd name="T32" fmla="*/ 0 w 8"/>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5"/>
                    </a:moveTo>
                    <a:lnTo>
                      <a:pt x="0" y="7"/>
                    </a:lnTo>
                    <a:lnTo>
                      <a:pt x="1" y="8"/>
                    </a:lnTo>
                    <a:lnTo>
                      <a:pt x="2" y="9"/>
                    </a:lnTo>
                    <a:lnTo>
                      <a:pt x="4" y="9"/>
                    </a:lnTo>
                    <a:lnTo>
                      <a:pt x="5" y="9"/>
                    </a:lnTo>
                    <a:lnTo>
                      <a:pt x="7" y="8"/>
                    </a:lnTo>
                    <a:lnTo>
                      <a:pt x="8" y="7"/>
                    </a:lnTo>
                    <a:lnTo>
                      <a:pt x="8" y="5"/>
                    </a:lnTo>
                    <a:lnTo>
                      <a:pt x="8" y="3"/>
                    </a:lnTo>
                    <a:lnTo>
                      <a:pt x="7" y="2"/>
                    </a:lnTo>
                    <a:lnTo>
                      <a:pt x="5" y="1"/>
                    </a:lnTo>
                    <a:lnTo>
                      <a:pt x="4" y="0"/>
                    </a:lnTo>
                    <a:lnTo>
                      <a:pt x="2"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65" name="Freeform 147"/>
              <p:cNvSpPr>
                <a:spLocks/>
              </p:cNvSpPr>
              <p:nvPr/>
            </p:nvSpPr>
            <p:spPr bwMode="auto">
              <a:xfrm>
                <a:off x="2000" y="1891"/>
                <a:ext cx="8" cy="9"/>
              </a:xfrm>
              <a:custGeom>
                <a:avLst/>
                <a:gdLst>
                  <a:gd name="T0" fmla="*/ 0 w 8"/>
                  <a:gd name="T1" fmla="*/ 5 h 9"/>
                  <a:gd name="T2" fmla="*/ 0 w 8"/>
                  <a:gd name="T3" fmla="*/ 6 h 9"/>
                  <a:gd name="T4" fmla="*/ 1 w 8"/>
                  <a:gd name="T5" fmla="*/ 8 h 9"/>
                  <a:gd name="T6" fmla="*/ 2 w 8"/>
                  <a:gd name="T7" fmla="*/ 9 h 9"/>
                  <a:gd name="T8" fmla="*/ 3 w 8"/>
                  <a:gd name="T9" fmla="*/ 9 h 9"/>
                  <a:gd name="T10" fmla="*/ 5 w 8"/>
                  <a:gd name="T11" fmla="*/ 9 h 9"/>
                  <a:gd name="T12" fmla="*/ 7 w 8"/>
                  <a:gd name="T13" fmla="*/ 8 h 9"/>
                  <a:gd name="T14" fmla="*/ 8 w 8"/>
                  <a:gd name="T15" fmla="*/ 6 h 9"/>
                  <a:gd name="T16" fmla="*/ 8 w 8"/>
                  <a:gd name="T17" fmla="*/ 5 h 9"/>
                  <a:gd name="T18" fmla="*/ 8 w 8"/>
                  <a:gd name="T19" fmla="*/ 3 h 9"/>
                  <a:gd name="T20" fmla="*/ 7 w 8"/>
                  <a:gd name="T21" fmla="*/ 2 h 9"/>
                  <a:gd name="T22" fmla="*/ 5 w 8"/>
                  <a:gd name="T23" fmla="*/ 1 h 9"/>
                  <a:gd name="T24" fmla="*/ 3 w 8"/>
                  <a:gd name="T25" fmla="*/ 0 h 9"/>
                  <a:gd name="T26" fmla="*/ 2 w 8"/>
                  <a:gd name="T27" fmla="*/ 1 h 9"/>
                  <a:gd name="T28" fmla="*/ 1 w 8"/>
                  <a:gd name="T29" fmla="*/ 2 h 9"/>
                  <a:gd name="T30" fmla="*/ 0 w 8"/>
                  <a:gd name="T31" fmla="*/ 3 h 9"/>
                  <a:gd name="T32" fmla="*/ 0 w 8"/>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5"/>
                    </a:moveTo>
                    <a:lnTo>
                      <a:pt x="0" y="6"/>
                    </a:lnTo>
                    <a:lnTo>
                      <a:pt x="1" y="8"/>
                    </a:lnTo>
                    <a:lnTo>
                      <a:pt x="2" y="9"/>
                    </a:lnTo>
                    <a:lnTo>
                      <a:pt x="3" y="9"/>
                    </a:lnTo>
                    <a:lnTo>
                      <a:pt x="5" y="9"/>
                    </a:lnTo>
                    <a:lnTo>
                      <a:pt x="7" y="8"/>
                    </a:lnTo>
                    <a:lnTo>
                      <a:pt x="8" y="6"/>
                    </a:lnTo>
                    <a:lnTo>
                      <a:pt x="8" y="5"/>
                    </a:lnTo>
                    <a:lnTo>
                      <a:pt x="8" y="3"/>
                    </a:lnTo>
                    <a:lnTo>
                      <a:pt x="7" y="2"/>
                    </a:lnTo>
                    <a:lnTo>
                      <a:pt x="5" y="1"/>
                    </a:lnTo>
                    <a:lnTo>
                      <a:pt x="3" y="0"/>
                    </a:lnTo>
                    <a:lnTo>
                      <a:pt x="2"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66" name="Freeform 148"/>
              <p:cNvSpPr>
                <a:spLocks/>
              </p:cNvSpPr>
              <p:nvPr/>
            </p:nvSpPr>
            <p:spPr bwMode="auto">
              <a:xfrm>
                <a:off x="2021" y="1904"/>
                <a:ext cx="9" cy="9"/>
              </a:xfrm>
              <a:custGeom>
                <a:avLst/>
                <a:gdLst>
                  <a:gd name="T0" fmla="*/ 0 w 9"/>
                  <a:gd name="T1" fmla="*/ 5 h 9"/>
                  <a:gd name="T2" fmla="*/ 0 w 9"/>
                  <a:gd name="T3" fmla="*/ 7 h 9"/>
                  <a:gd name="T4" fmla="*/ 1 w 9"/>
                  <a:gd name="T5" fmla="*/ 8 h 9"/>
                  <a:gd name="T6" fmla="*/ 3 w 9"/>
                  <a:gd name="T7" fmla="*/ 9 h 9"/>
                  <a:gd name="T8" fmla="*/ 5 w 9"/>
                  <a:gd name="T9" fmla="*/ 9 h 9"/>
                  <a:gd name="T10" fmla="*/ 6 w 9"/>
                  <a:gd name="T11" fmla="*/ 9 h 9"/>
                  <a:gd name="T12" fmla="*/ 8 w 9"/>
                  <a:gd name="T13" fmla="*/ 8 h 9"/>
                  <a:gd name="T14" fmla="*/ 8 w 9"/>
                  <a:gd name="T15" fmla="*/ 7 h 9"/>
                  <a:gd name="T16" fmla="*/ 9 w 9"/>
                  <a:gd name="T17" fmla="*/ 5 h 9"/>
                  <a:gd name="T18" fmla="*/ 8 w 9"/>
                  <a:gd name="T19" fmla="*/ 3 h 9"/>
                  <a:gd name="T20" fmla="*/ 8 w 9"/>
                  <a:gd name="T21" fmla="*/ 2 h 9"/>
                  <a:gd name="T22" fmla="*/ 6 w 9"/>
                  <a:gd name="T23" fmla="*/ 1 h 9"/>
                  <a:gd name="T24" fmla="*/ 5 w 9"/>
                  <a:gd name="T25" fmla="*/ 0 h 9"/>
                  <a:gd name="T26" fmla="*/ 3 w 9"/>
                  <a:gd name="T27" fmla="*/ 1 h 9"/>
                  <a:gd name="T28" fmla="*/ 1 w 9"/>
                  <a:gd name="T29" fmla="*/ 2 h 9"/>
                  <a:gd name="T30" fmla="*/ 0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0" y="7"/>
                    </a:lnTo>
                    <a:lnTo>
                      <a:pt x="1" y="8"/>
                    </a:lnTo>
                    <a:lnTo>
                      <a:pt x="3" y="9"/>
                    </a:lnTo>
                    <a:lnTo>
                      <a:pt x="5" y="9"/>
                    </a:lnTo>
                    <a:lnTo>
                      <a:pt x="6" y="9"/>
                    </a:lnTo>
                    <a:lnTo>
                      <a:pt x="8" y="8"/>
                    </a:lnTo>
                    <a:lnTo>
                      <a:pt x="8" y="7"/>
                    </a:lnTo>
                    <a:lnTo>
                      <a:pt x="9" y="5"/>
                    </a:lnTo>
                    <a:lnTo>
                      <a:pt x="8" y="3"/>
                    </a:lnTo>
                    <a:lnTo>
                      <a:pt x="8" y="2"/>
                    </a:lnTo>
                    <a:lnTo>
                      <a:pt x="6" y="1"/>
                    </a:lnTo>
                    <a:lnTo>
                      <a:pt x="5" y="0"/>
                    </a:lnTo>
                    <a:lnTo>
                      <a:pt x="3"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67" name="Freeform 149"/>
              <p:cNvSpPr>
                <a:spLocks/>
              </p:cNvSpPr>
              <p:nvPr/>
            </p:nvSpPr>
            <p:spPr bwMode="auto">
              <a:xfrm>
                <a:off x="2046" y="1891"/>
                <a:ext cx="9" cy="9"/>
              </a:xfrm>
              <a:custGeom>
                <a:avLst/>
                <a:gdLst>
                  <a:gd name="T0" fmla="*/ 0 w 9"/>
                  <a:gd name="T1" fmla="*/ 5 h 9"/>
                  <a:gd name="T2" fmla="*/ 0 w 9"/>
                  <a:gd name="T3" fmla="*/ 6 h 9"/>
                  <a:gd name="T4" fmla="*/ 1 w 9"/>
                  <a:gd name="T5" fmla="*/ 8 h 9"/>
                  <a:gd name="T6" fmla="*/ 2 w 9"/>
                  <a:gd name="T7" fmla="*/ 9 h 9"/>
                  <a:gd name="T8" fmla="*/ 4 w 9"/>
                  <a:gd name="T9" fmla="*/ 9 h 9"/>
                  <a:gd name="T10" fmla="*/ 6 w 9"/>
                  <a:gd name="T11" fmla="*/ 9 h 9"/>
                  <a:gd name="T12" fmla="*/ 7 w 9"/>
                  <a:gd name="T13" fmla="*/ 8 h 9"/>
                  <a:gd name="T14" fmla="*/ 8 w 9"/>
                  <a:gd name="T15" fmla="*/ 6 h 9"/>
                  <a:gd name="T16" fmla="*/ 9 w 9"/>
                  <a:gd name="T17" fmla="*/ 5 h 9"/>
                  <a:gd name="T18" fmla="*/ 8 w 9"/>
                  <a:gd name="T19" fmla="*/ 3 h 9"/>
                  <a:gd name="T20" fmla="*/ 7 w 9"/>
                  <a:gd name="T21" fmla="*/ 2 h 9"/>
                  <a:gd name="T22" fmla="*/ 6 w 9"/>
                  <a:gd name="T23" fmla="*/ 1 h 9"/>
                  <a:gd name="T24" fmla="*/ 4 w 9"/>
                  <a:gd name="T25" fmla="*/ 0 h 9"/>
                  <a:gd name="T26" fmla="*/ 2 w 9"/>
                  <a:gd name="T27" fmla="*/ 1 h 9"/>
                  <a:gd name="T28" fmla="*/ 1 w 9"/>
                  <a:gd name="T29" fmla="*/ 2 h 9"/>
                  <a:gd name="T30" fmla="*/ 0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0" y="6"/>
                    </a:lnTo>
                    <a:lnTo>
                      <a:pt x="1" y="8"/>
                    </a:lnTo>
                    <a:lnTo>
                      <a:pt x="2" y="9"/>
                    </a:lnTo>
                    <a:lnTo>
                      <a:pt x="4" y="9"/>
                    </a:lnTo>
                    <a:lnTo>
                      <a:pt x="6" y="9"/>
                    </a:lnTo>
                    <a:lnTo>
                      <a:pt x="7" y="8"/>
                    </a:lnTo>
                    <a:lnTo>
                      <a:pt x="8" y="6"/>
                    </a:lnTo>
                    <a:lnTo>
                      <a:pt x="9" y="5"/>
                    </a:lnTo>
                    <a:lnTo>
                      <a:pt x="8" y="3"/>
                    </a:lnTo>
                    <a:lnTo>
                      <a:pt x="7" y="2"/>
                    </a:lnTo>
                    <a:lnTo>
                      <a:pt x="6" y="1"/>
                    </a:lnTo>
                    <a:lnTo>
                      <a:pt x="4" y="0"/>
                    </a:lnTo>
                    <a:lnTo>
                      <a:pt x="2"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68" name="Freeform 150"/>
              <p:cNvSpPr>
                <a:spLocks/>
              </p:cNvSpPr>
              <p:nvPr/>
            </p:nvSpPr>
            <p:spPr bwMode="auto">
              <a:xfrm>
                <a:off x="2067" y="1904"/>
                <a:ext cx="9" cy="9"/>
              </a:xfrm>
              <a:custGeom>
                <a:avLst/>
                <a:gdLst>
                  <a:gd name="T0" fmla="*/ 0 w 9"/>
                  <a:gd name="T1" fmla="*/ 5 h 9"/>
                  <a:gd name="T2" fmla="*/ 1 w 9"/>
                  <a:gd name="T3" fmla="*/ 7 h 9"/>
                  <a:gd name="T4" fmla="*/ 2 w 9"/>
                  <a:gd name="T5" fmla="*/ 8 h 9"/>
                  <a:gd name="T6" fmla="*/ 3 w 9"/>
                  <a:gd name="T7" fmla="*/ 9 h 9"/>
                  <a:gd name="T8" fmla="*/ 5 w 9"/>
                  <a:gd name="T9" fmla="*/ 9 h 9"/>
                  <a:gd name="T10" fmla="*/ 7 w 9"/>
                  <a:gd name="T11" fmla="*/ 9 h 9"/>
                  <a:gd name="T12" fmla="*/ 8 w 9"/>
                  <a:gd name="T13" fmla="*/ 8 h 9"/>
                  <a:gd name="T14" fmla="*/ 9 w 9"/>
                  <a:gd name="T15" fmla="*/ 7 h 9"/>
                  <a:gd name="T16" fmla="*/ 9 w 9"/>
                  <a:gd name="T17" fmla="*/ 5 h 9"/>
                  <a:gd name="T18" fmla="*/ 9 w 9"/>
                  <a:gd name="T19" fmla="*/ 3 h 9"/>
                  <a:gd name="T20" fmla="*/ 8 w 9"/>
                  <a:gd name="T21" fmla="*/ 2 h 9"/>
                  <a:gd name="T22" fmla="*/ 7 w 9"/>
                  <a:gd name="T23" fmla="*/ 1 h 9"/>
                  <a:gd name="T24" fmla="*/ 5 w 9"/>
                  <a:gd name="T25" fmla="*/ 0 h 9"/>
                  <a:gd name="T26" fmla="*/ 3 w 9"/>
                  <a:gd name="T27" fmla="*/ 1 h 9"/>
                  <a:gd name="T28" fmla="*/ 2 w 9"/>
                  <a:gd name="T29" fmla="*/ 2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7"/>
                    </a:lnTo>
                    <a:lnTo>
                      <a:pt x="2" y="8"/>
                    </a:lnTo>
                    <a:lnTo>
                      <a:pt x="3" y="9"/>
                    </a:lnTo>
                    <a:lnTo>
                      <a:pt x="5" y="9"/>
                    </a:lnTo>
                    <a:lnTo>
                      <a:pt x="7" y="9"/>
                    </a:lnTo>
                    <a:lnTo>
                      <a:pt x="8" y="8"/>
                    </a:lnTo>
                    <a:lnTo>
                      <a:pt x="9" y="7"/>
                    </a:lnTo>
                    <a:lnTo>
                      <a:pt x="9" y="5"/>
                    </a:lnTo>
                    <a:lnTo>
                      <a:pt x="9" y="3"/>
                    </a:lnTo>
                    <a:lnTo>
                      <a:pt x="8" y="2"/>
                    </a:lnTo>
                    <a:lnTo>
                      <a:pt x="7" y="1"/>
                    </a:lnTo>
                    <a:lnTo>
                      <a:pt x="5" y="0"/>
                    </a:lnTo>
                    <a:lnTo>
                      <a:pt x="3" y="1"/>
                    </a:lnTo>
                    <a:lnTo>
                      <a:pt x="2" y="2"/>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69" name="Freeform 151"/>
              <p:cNvSpPr>
                <a:spLocks/>
              </p:cNvSpPr>
              <p:nvPr/>
            </p:nvSpPr>
            <p:spPr bwMode="auto">
              <a:xfrm>
                <a:off x="2093" y="1891"/>
                <a:ext cx="9" cy="9"/>
              </a:xfrm>
              <a:custGeom>
                <a:avLst/>
                <a:gdLst>
                  <a:gd name="T0" fmla="*/ 0 w 9"/>
                  <a:gd name="T1" fmla="*/ 5 h 9"/>
                  <a:gd name="T2" fmla="*/ 1 w 9"/>
                  <a:gd name="T3" fmla="*/ 6 h 9"/>
                  <a:gd name="T4" fmla="*/ 2 w 9"/>
                  <a:gd name="T5" fmla="*/ 8 h 9"/>
                  <a:gd name="T6" fmla="*/ 3 w 9"/>
                  <a:gd name="T7" fmla="*/ 9 h 9"/>
                  <a:gd name="T8" fmla="*/ 5 w 9"/>
                  <a:gd name="T9" fmla="*/ 9 h 9"/>
                  <a:gd name="T10" fmla="*/ 6 w 9"/>
                  <a:gd name="T11" fmla="*/ 9 h 9"/>
                  <a:gd name="T12" fmla="*/ 8 w 9"/>
                  <a:gd name="T13" fmla="*/ 8 h 9"/>
                  <a:gd name="T14" fmla="*/ 9 w 9"/>
                  <a:gd name="T15" fmla="*/ 6 h 9"/>
                  <a:gd name="T16" fmla="*/ 9 w 9"/>
                  <a:gd name="T17" fmla="*/ 5 h 9"/>
                  <a:gd name="T18" fmla="*/ 9 w 9"/>
                  <a:gd name="T19" fmla="*/ 3 h 9"/>
                  <a:gd name="T20" fmla="*/ 8 w 9"/>
                  <a:gd name="T21" fmla="*/ 2 h 9"/>
                  <a:gd name="T22" fmla="*/ 6 w 9"/>
                  <a:gd name="T23" fmla="*/ 1 h 9"/>
                  <a:gd name="T24" fmla="*/ 5 w 9"/>
                  <a:gd name="T25" fmla="*/ 0 h 9"/>
                  <a:gd name="T26" fmla="*/ 3 w 9"/>
                  <a:gd name="T27" fmla="*/ 1 h 9"/>
                  <a:gd name="T28" fmla="*/ 2 w 9"/>
                  <a:gd name="T29" fmla="*/ 2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6"/>
                    </a:lnTo>
                    <a:lnTo>
                      <a:pt x="2" y="8"/>
                    </a:lnTo>
                    <a:lnTo>
                      <a:pt x="3" y="9"/>
                    </a:lnTo>
                    <a:lnTo>
                      <a:pt x="5" y="9"/>
                    </a:lnTo>
                    <a:lnTo>
                      <a:pt x="6" y="9"/>
                    </a:lnTo>
                    <a:lnTo>
                      <a:pt x="8" y="8"/>
                    </a:lnTo>
                    <a:lnTo>
                      <a:pt x="9" y="6"/>
                    </a:lnTo>
                    <a:lnTo>
                      <a:pt x="9" y="5"/>
                    </a:lnTo>
                    <a:lnTo>
                      <a:pt x="9" y="3"/>
                    </a:lnTo>
                    <a:lnTo>
                      <a:pt x="8" y="2"/>
                    </a:lnTo>
                    <a:lnTo>
                      <a:pt x="6" y="1"/>
                    </a:lnTo>
                    <a:lnTo>
                      <a:pt x="5" y="0"/>
                    </a:lnTo>
                    <a:lnTo>
                      <a:pt x="3" y="1"/>
                    </a:lnTo>
                    <a:lnTo>
                      <a:pt x="2" y="2"/>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0" name="Freeform 152"/>
              <p:cNvSpPr>
                <a:spLocks/>
              </p:cNvSpPr>
              <p:nvPr/>
            </p:nvSpPr>
            <p:spPr bwMode="auto">
              <a:xfrm>
                <a:off x="2115" y="1904"/>
                <a:ext cx="9" cy="9"/>
              </a:xfrm>
              <a:custGeom>
                <a:avLst/>
                <a:gdLst>
                  <a:gd name="T0" fmla="*/ 0 w 9"/>
                  <a:gd name="T1" fmla="*/ 5 h 9"/>
                  <a:gd name="T2" fmla="*/ 1 w 9"/>
                  <a:gd name="T3" fmla="*/ 7 h 9"/>
                  <a:gd name="T4" fmla="*/ 1 w 9"/>
                  <a:gd name="T5" fmla="*/ 8 h 9"/>
                  <a:gd name="T6" fmla="*/ 3 w 9"/>
                  <a:gd name="T7" fmla="*/ 9 h 9"/>
                  <a:gd name="T8" fmla="*/ 4 w 9"/>
                  <a:gd name="T9" fmla="*/ 9 h 9"/>
                  <a:gd name="T10" fmla="*/ 6 w 9"/>
                  <a:gd name="T11" fmla="*/ 9 h 9"/>
                  <a:gd name="T12" fmla="*/ 7 w 9"/>
                  <a:gd name="T13" fmla="*/ 8 h 9"/>
                  <a:gd name="T14" fmla="*/ 9 w 9"/>
                  <a:gd name="T15" fmla="*/ 7 h 9"/>
                  <a:gd name="T16" fmla="*/ 9 w 9"/>
                  <a:gd name="T17" fmla="*/ 5 h 9"/>
                  <a:gd name="T18" fmla="*/ 9 w 9"/>
                  <a:gd name="T19" fmla="*/ 3 h 9"/>
                  <a:gd name="T20" fmla="*/ 7 w 9"/>
                  <a:gd name="T21" fmla="*/ 2 h 9"/>
                  <a:gd name="T22" fmla="*/ 6 w 9"/>
                  <a:gd name="T23" fmla="*/ 1 h 9"/>
                  <a:gd name="T24" fmla="*/ 4 w 9"/>
                  <a:gd name="T25" fmla="*/ 0 h 9"/>
                  <a:gd name="T26" fmla="*/ 3 w 9"/>
                  <a:gd name="T27" fmla="*/ 1 h 9"/>
                  <a:gd name="T28" fmla="*/ 1 w 9"/>
                  <a:gd name="T29" fmla="*/ 2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7"/>
                    </a:lnTo>
                    <a:lnTo>
                      <a:pt x="1" y="8"/>
                    </a:lnTo>
                    <a:lnTo>
                      <a:pt x="3" y="9"/>
                    </a:lnTo>
                    <a:lnTo>
                      <a:pt x="4" y="9"/>
                    </a:lnTo>
                    <a:lnTo>
                      <a:pt x="6" y="9"/>
                    </a:lnTo>
                    <a:lnTo>
                      <a:pt x="7" y="8"/>
                    </a:lnTo>
                    <a:lnTo>
                      <a:pt x="9" y="7"/>
                    </a:lnTo>
                    <a:lnTo>
                      <a:pt x="9" y="5"/>
                    </a:lnTo>
                    <a:lnTo>
                      <a:pt x="9" y="3"/>
                    </a:lnTo>
                    <a:lnTo>
                      <a:pt x="7" y="2"/>
                    </a:lnTo>
                    <a:lnTo>
                      <a:pt x="6" y="1"/>
                    </a:lnTo>
                    <a:lnTo>
                      <a:pt x="4" y="0"/>
                    </a:lnTo>
                    <a:lnTo>
                      <a:pt x="3" y="1"/>
                    </a:lnTo>
                    <a:lnTo>
                      <a:pt x="1" y="2"/>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1" name="Freeform 153"/>
              <p:cNvSpPr>
                <a:spLocks/>
              </p:cNvSpPr>
              <p:nvPr/>
            </p:nvSpPr>
            <p:spPr bwMode="auto">
              <a:xfrm>
                <a:off x="2141" y="1891"/>
                <a:ext cx="9" cy="9"/>
              </a:xfrm>
              <a:custGeom>
                <a:avLst/>
                <a:gdLst>
                  <a:gd name="T0" fmla="*/ 0 w 9"/>
                  <a:gd name="T1" fmla="*/ 5 h 9"/>
                  <a:gd name="T2" fmla="*/ 1 w 9"/>
                  <a:gd name="T3" fmla="*/ 6 h 9"/>
                  <a:gd name="T4" fmla="*/ 1 w 9"/>
                  <a:gd name="T5" fmla="*/ 8 h 9"/>
                  <a:gd name="T6" fmla="*/ 3 w 9"/>
                  <a:gd name="T7" fmla="*/ 9 h 9"/>
                  <a:gd name="T8" fmla="*/ 4 w 9"/>
                  <a:gd name="T9" fmla="*/ 9 h 9"/>
                  <a:gd name="T10" fmla="*/ 6 w 9"/>
                  <a:gd name="T11" fmla="*/ 9 h 9"/>
                  <a:gd name="T12" fmla="*/ 7 w 9"/>
                  <a:gd name="T13" fmla="*/ 8 h 9"/>
                  <a:gd name="T14" fmla="*/ 8 w 9"/>
                  <a:gd name="T15" fmla="*/ 6 h 9"/>
                  <a:gd name="T16" fmla="*/ 9 w 9"/>
                  <a:gd name="T17" fmla="*/ 5 h 9"/>
                  <a:gd name="T18" fmla="*/ 8 w 9"/>
                  <a:gd name="T19" fmla="*/ 3 h 9"/>
                  <a:gd name="T20" fmla="*/ 7 w 9"/>
                  <a:gd name="T21" fmla="*/ 2 h 9"/>
                  <a:gd name="T22" fmla="*/ 6 w 9"/>
                  <a:gd name="T23" fmla="*/ 1 h 9"/>
                  <a:gd name="T24" fmla="*/ 4 w 9"/>
                  <a:gd name="T25" fmla="*/ 0 h 9"/>
                  <a:gd name="T26" fmla="*/ 3 w 9"/>
                  <a:gd name="T27" fmla="*/ 1 h 9"/>
                  <a:gd name="T28" fmla="*/ 1 w 9"/>
                  <a:gd name="T29" fmla="*/ 2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6"/>
                    </a:lnTo>
                    <a:lnTo>
                      <a:pt x="1" y="8"/>
                    </a:lnTo>
                    <a:lnTo>
                      <a:pt x="3" y="9"/>
                    </a:lnTo>
                    <a:lnTo>
                      <a:pt x="4" y="9"/>
                    </a:lnTo>
                    <a:lnTo>
                      <a:pt x="6" y="9"/>
                    </a:lnTo>
                    <a:lnTo>
                      <a:pt x="7" y="8"/>
                    </a:lnTo>
                    <a:lnTo>
                      <a:pt x="8" y="6"/>
                    </a:lnTo>
                    <a:lnTo>
                      <a:pt x="9" y="5"/>
                    </a:lnTo>
                    <a:lnTo>
                      <a:pt x="8" y="3"/>
                    </a:lnTo>
                    <a:lnTo>
                      <a:pt x="7" y="2"/>
                    </a:lnTo>
                    <a:lnTo>
                      <a:pt x="6" y="1"/>
                    </a:lnTo>
                    <a:lnTo>
                      <a:pt x="4" y="0"/>
                    </a:lnTo>
                    <a:lnTo>
                      <a:pt x="3" y="1"/>
                    </a:lnTo>
                    <a:lnTo>
                      <a:pt x="1" y="2"/>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2" name="Freeform 154"/>
              <p:cNvSpPr>
                <a:spLocks/>
              </p:cNvSpPr>
              <p:nvPr/>
            </p:nvSpPr>
            <p:spPr bwMode="auto">
              <a:xfrm>
                <a:off x="2163" y="1904"/>
                <a:ext cx="8" cy="9"/>
              </a:xfrm>
              <a:custGeom>
                <a:avLst/>
                <a:gdLst>
                  <a:gd name="T0" fmla="*/ 0 w 8"/>
                  <a:gd name="T1" fmla="*/ 5 h 9"/>
                  <a:gd name="T2" fmla="*/ 0 w 8"/>
                  <a:gd name="T3" fmla="*/ 7 h 9"/>
                  <a:gd name="T4" fmla="*/ 1 w 8"/>
                  <a:gd name="T5" fmla="*/ 8 h 9"/>
                  <a:gd name="T6" fmla="*/ 3 w 8"/>
                  <a:gd name="T7" fmla="*/ 9 h 9"/>
                  <a:gd name="T8" fmla="*/ 4 w 8"/>
                  <a:gd name="T9" fmla="*/ 9 h 9"/>
                  <a:gd name="T10" fmla="*/ 6 w 8"/>
                  <a:gd name="T11" fmla="*/ 9 h 9"/>
                  <a:gd name="T12" fmla="*/ 7 w 8"/>
                  <a:gd name="T13" fmla="*/ 8 h 9"/>
                  <a:gd name="T14" fmla="*/ 8 w 8"/>
                  <a:gd name="T15" fmla="*/ 7 h 9"/>
                  <a:gd name="T16" fmla="*/ 8 w 8"/>
                  <a:gd name="T17" fmla="*/ 5 h 9"/>
                  <a:gd name="T18" fmla="*/ 8 w 8"/>
                  <a:gd name="T19" fmla="*/ 3 h 9"/>
                  <a:gd name="T20" fmla="*/ 7 w 8"/>
                  <a:gd name="T21" fmla="*/ 2 h 9"/>
                  <a:gd name="T22" fmla="*/ 6 w 8"/>
                  <a:gd name="T23" fmla="*/ 1 h 9"/>
                  <a:gd name="T24" fmla="*/ 4 w 8"/>
                  <a:gd name="T25" fmla="*/ 0 h 9"/>
                  <a:gd name="T26" fmla="*/ 3 w 8"/>
                  <a:gd name="T27" fmla="*/ 1 h 9"/>
                  <a:gd name="T28" fmla="*/ 1 w 8"/>
                  <a:gd name="T29" fmla="*/ 2 h 9"/>
                  <a:gd name="T30" fmla="*/ 0 w 8"/>
                  <a:gd name="T31" fmla="*/ 3 h 9"/>
                  <a:gd name="T32" fmla="*/ 0 w 8"/>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5"/>
                    </a:moveTo>
                    <a:lnTo>
                      <a:pt x="0" y="7"/>
                    </a:lnTo>
                    <a:lnTo>
                      <a:pt x="1" y="8"/>
                    </a:lnTo>
                    <a:lnTo>
                      <a:pt x="3" y="9"/>
                    </a:lnTo>
                    <a:lnTo>
                      <a:pt x="4" y="9"/>
                    </a:lnTo>
                    <a:lnTo>
                      <a:pt x="6" y="9"/>
                    </a:lnTo>
                    <a:lnTo>
                      <a:pt x="7" y="8"/>
                    </a:lnTo>
                    <a:lnTo>
                      <a:pt x="8" y="7"/>
                    </a:lnTo>
                    <a:lnTo>
                      <a:pt x="8" y="5"/>
                    </a:lnTo>
                    <a:lnTo>
                      <a:pt x="8" y="3"/>
                    </a:lnTo>
                    <a:lnTo>
                      <a:pt x="7" y="2"/>
                    </a:lnTo>
                    <a:lnTo>
                      <a:pt x="6" y="1"/>
                    </a:lnTo>
                    <a:lnTo>
                      <a:pt x="4" y="0"/>
                    </a:lnTo>
                    <a:lnTo>
                      <a:pt x="3"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3" name="Freeform 155"/>
              <p:cNvSpPr>
                <a:spLocks/>
              </p:cNvSpPr>
              <p:nvPr/>
            </p:nvSpPr>
            <p:spPr bwMode="auto">
              <a:xfrm>
                <a:off x="2189" y="1891"/>
                <a:ext cx="9" cy="9"/>
              </a:xfrm>
              <a:custGeom>
                <a:avLst/>
                <a:gdLst>
                  <a:gd name="T0" fmla="*/ 0 w 9"/>
                  <a:gd name="T1" fmla="*/ 5 h 9"/>
                  <a:gd name="T2" fmla="*/ 0 w 9"/>
                  <a:gd name="T3" fmla="*/ 6 h 9"/>
                  <a:gd name="T4" fmla="*/ 1 w 9"/>
                  <a:gd name="T5" fmla="*/ 8 h 9"/>
                  <a:gd name="T6" fmla="*/ 2 w 9"/>
                  <a:gd name="T7" fmla="*/ 9 h 9"/>
                  <a:gd name="T8" fmla="*/ 4 w 9"/>
                  <a:gd name="T9" fmla="*/ 9 h 9"/>
                  <a:gd name="T10" fmla="*/ 6 w 9"/>
                  <a:gd name="T11" fmla="*/ 9 h 9"/>
                  <a:gd name="T12" fmla="*/ 7 w 9"/>
                  <a:gd name="T13" fmla="*/ 8 h 9"/>
                  <a:gd name="T14" fmla="*/ 8 w 9"/>
                  <a:gd name="T15" fmla="*/ 6 h 9"/>
                  <a:gd name="T16" fmla="*/ 9 w 9"/>
                  <a:gd name="T17" fmla="*/ 5 h 9"/>
                  <a:gd name="T18" fmla="*/ 8 w 9"/>
                  <a:gd name="T19" fmla="*/ 3 h 9"/>
                  <a:gd name="T20" fmla="*/ 7 w 9"/>
                  <a:gd name="T21" fmla="*/ 2 h 9"/>
                  <a:gd name="T22" fmla="*/ 6 w 9"/>
                  <a:gd name="T23" fmla="*/ 1 h 9"/>
                  <a:gd name="T24" fmla="*/ 4 w 9"/>
                  <a:gd name="T25" fmla="*/ 0 h 9"/>
                  <a:gd name="T26" fmla="*/ 2 w 9"/>
                  <a:gd name="T27" fmla="*/ 1 h 9"/>
                  <a:gd name="T28" fmla="*/ 1 w 9"/>
                  <a:gd name="T29" fmla="*/ 2 h 9"/>
                  <a:gd name="T30" fmla="*/ 0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0" y="6"/>
                    </a:lnTo>
                    <a:lnTo>
                      <a:pt x="1" y="8"/>
                    </a:lnTo>
                    <a:lnTo>
                      <a:pt x="2" y="9"/>
                    </a:lnTo>
                    <a:lnTo>
                      <a:pt x="4" y="9"/>
                    </a:lnTo>
                    <a:lnTo>
                      <a:pt x="6" y="9"/>
                    </a:lnTo>
                    <a:lnTo>
                      <a:pt x="7" y="8"/>
                    </a:lnTo>
                    <a:lnTo>
                      <a:pt x="8" y="6"/>
                    </a:lnTo>
                    <a:lnTo>
                      <a:pt x="9" y="5"/>
                    </a:lnTo>
                    <a:lnTo>
                      <a:pt x="8" y="3"/>
                    </a:lnTo>
                    <a:lnTo>
                      <a:pt x="7" y="2"/>
                    </a:lnTo>
                    <a:lnTo>
                      <a:pt x="6" y="1"/>
                    </a:lnTo>
                    <a:lnTo>
                      <a:pt x="4" y="0"/>
                    </a:lnTo>
                    <a:lnTo>
                      <a:pt x="2"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4" name="Freeform 156"/>
              <p:cNvSpPr>
                <a:spLocks/>
              </p:cNvSpPr>
              <p:nvPr/>
            </p:nvSpPr>
            <p:spPr bwMode="auto">
              <a:xfrm>
                <a:off x="1952" y="1923"/>
                <a:ext cx="8" cy="9"/>
              </a:xfrm>
              <a:custGeom>
                <a:avLst/>
                <a:gdLst>
                  <a:gd name="T0" fmla="*/ 0 w 8"/>
                  <a:gd name="T1" fmla="*/ 5 h 9"/>
                  <a:gd name="T2" fmla="*/ 0 w 8"/>
                  <a:gd name="T3" fmla="*/ 6 h 9"/>
                  <a:gd name="T4" fmla="*/ 1 w 8"/>
                  <a:gd name="T5" fmla="*/ 7 h 9"/>
                  <a:gd name="T6" fmla="*/ 3 w 8"/>
                  <a:gd name="T7" fmla="*/ 8 h 9"/>
                  <a:gd name="T8" fmla="*/ 4 w 8"/>
                  <a:gd name="T9" fmla="*/ 9 h 9"/>
                  <a:gd name="T10" fmla="*/ 6 w 8"/>
                  <a:gd name="T11" fmla="*/ 8 h 9"/>
                  <a:gd name="T12" fmla="*/ 7 w 8"/>
                  <a:gd name="T13" fmla="*/ 7 h 9"/>
                  <a:gd name="T14" fmla="*/ 8 w 8"/>
                  <a:gd name="T15" fmla="*/ 6 h 9"/>
                  <a:gd name="T16" fmla="*/ 8 w 8"/>
                  <a:gd name="T17" fmla="*/ 5 h 9"/>
                  <a:gd name="T18" fmla="*/ 8 w 8"/>
                  <a:gd name="T19" fmla="*/ 3 h 9"/>
                  <a:gd name="T20" fmla="*/ 7 w 8"/>
                  <a:gd name="T21" fmla="*/ 1 h 9"/>
                  <a:gd name="T22" fmla="*/ 6 w 8"/>
                  <a:gd name="T23" fmla="*/ 0 h 9"/>
                  <a:gd name="T24" fmla="*/ 4 w 8"/>
                  <a:gd name="T25" fmla="*/ 0 h 9"/>
                  <a:gd name="T26" fmla="*/ 3 w 8"/>
                  <a:gd name="T27" fmla="*/ 0 h 9"/>
                  <a:gd name="T28" fmla="*/ 1 w 8"/>
                  <a:gd name="T29" fmla="*/ 1 h 9"/>
                  <a:gd name="T30" fmla="*/ 0 w 8"/>
                  <a:gd name="T31" fmla="*/ 3 h 9"/>
                  <a:gd name="T32" fmla="*/ 0 w 8"/>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5"/>
                    </a:moveTo>
                    <a:lnTo>
                      <a:pt x="0" y="6"/>
                    </a:lnTo>
                    <a:lnTo>
                      <a:pt x="1" y="7"/>
                    </a:lnTo>
                    <a:lnTo>
                      <a:pt x="3" y="8"/>
                    </a:lnTo>
                    <a:lnTo>
                      <a:pt x="4" y="9"/>
                    </a:lnTo>
                    <a:lnTo>
                      <a:pt x="6" y="8"/>
                    </a:lnTo>
                    <a:lnTo>
                      <a:pt x="7" y="7"/>
                    </a:lnTo>
                    <a:lnTo>
                      <a:pt x="8" y="6"/>
                    </a:lnTo>
                    <a:lnTo>
                      <a:pt x="8" y="5"/>
                    </a:lnTo>
                    <a:lnTo>
                      <a:pt x="8" y="3"/>
                    </a:lnTo>
                    <a:lnTo>
                      <a:pt x="7" y="1"/>
                    </a:lnTo>
                    <a:lnTo>
                      <a:pt x="6" y="0"/>
                    </a:lnTo>
                    <a:lnTo>
                      <a:pt x="4" y="0"/>
                    </a:lnTo>
                    <a:lnTo>
                      <a:pt x="3" y="0"/>
                    </a:lnTo>
                    <a:lnTo>
                      <a:pt x="1" y="1"/>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5" name="Freeform 157"/>
              <p:cNvSpPr>
                <a:spLocks/>
              </p:cNvSpPr>
              <p:nvPr/>
            </p:nvSpPr>
            <p:spPr bwMode="auto">
              <a:xfrm>
                <a:off x="2000" y="1923"/>
                <a:ext cx="8" cy="9"/>
              </a:xfrm>
              <a:custGeom>
                <a:avLst/>
                <a:gdLst>
                  <a:gd name="T0" fmla="*/ 0 w 8"/>
                  <a:gd name="T1" fmla="*/ 5 h 9"/>
                  <a:gd name="T2" fmla="*/ 0 w 8"/>
                  <a:gd name="T3" fmla="*/ 6 h 9"/>
                  <a:gd name="T4" fmla="*/ 1 w 8"/>
                  <a:gd name="T5" fmla="*/ 7 h 9"/>
                  <a:gd name="T6" fmla="*/ 2 w 8"/>
                  <a:gd name="T7" fmla="*/ 8 h 9"/>
                  <a:gd name="T8" fmla="*/ 3 w 8"/>
                  <a:gd name="T9" fmla="*/ 9 h 9"/>
                  <a:gd name="T10" fmla="*/ 5 w 8"/>
                  <a:gd name="T11" fmla="*/ 8 h 9"/>
                  <a:gd name="T12" fmla="*/ 7 w 8"/>
                  <a:gd name="T13" fmla="*/ 7 h 9"/>
                  <a:gd name="T14" fmla="*/ 8 w 8"/>
                  <a:gd name="T15" fmla="*/ 6 h 9"/>
                  <a:gd name="T16" fmla="*/ 8 w 8"/>
                  <a:gd name="T17" fmla="*/ 5 h 9"/>
                  <a:gd name="T18" fmla="*/ 8 w 8"/>
                  <a:gd name="T19" fmla="*/ 3 h 9"/>
                  <a:gd name="T20" fmla="*/ 7 w 8"/>
                  <a:gd name="T21" fmla="*/ 1 h 9"/>
                  <a:gd name="T22" fmla="*/ 5 w 8"/>
                  <a:gd name="T23" fmla="*/ 0 h 9"/>
                  <a:gd name="T24" fmla="*/ 3 w 8"/>
                  <a:gd name="T25" fmla="*/ 0 h 9"/>
                  <a:gd name="T26" fmla="*/ 2 w 8"/>
                  <a:gd name="T27" fmla="*/ 0 h 9"/>
                  <a:gd name="T28" fmla="*/ 1 w 8"/>
                  <a:gd name="T29" fmla="*/ 1 h 9"/>
                  <a:gd name="T30" fmla="*/ 0 w 8"/>
                  <a:gd name="T31" fmla="*/ 3 h 9"/>
                  <a:gd name="T32" fmla="*/ 0 w 8"/>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5"/>
                    </a:moveTo>
                    <a:lnTo>
                      <a:pt x="0" y="6"/>
                    </a:lnTo>
                    <a:lnTo>
                      <a:pt x="1" y="7"/>
                    </a:lnTo>
                    <a:lnTo>
                      <a:pt x="2" y="8"/>
                    </a:lnTo>
                    <a:lnTo>
                      <a:pt x="3" y="9"/>
                    </a:lnTo>
                    <a:lnTo>
                      <a:pt x="5" y="8"/>
                    </a:lnTo>
                    <a:lnTo>
                      <a:pt x="7" y="7"/>
                    </a:lnTo>
                    <a:lnTo>
                      <a:pt x="8" y="6"/>
                    </a:lnTo>
                    <a:lnTo>
                      <a:pt x="8" y="5"/>
                    </a:lnTo>
                    <a:lnTo>
                      <a:pt x="8" y="3"/>
                    </a:lnTo>
                    <a:lnTo>
                      <a:pt x="7" y="1"/>
                    </a:lnTo>
                    <a:lnTo>
                      <a:pt x="5" y="0"/>
                    </a:lnTo>
                    <a:lnTo>
                      <a:pt x="3" y="0"/>
                    </a:lnTo>
                    <a:lnTo>
                      <a:pt x="2" y="0"/>
                    </a:lnTo>
                    <a:lnTo>
                      <a:pt x="1" y="1"/>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6" name="Freeform 158"/>
              <p:cNvSpPr>
                <a:spLocks/>
              </p:cNvSpPr>
              <p:nvPr/>
            </p:nvSpPr>
            <p:spPr bwMode="auto">
              <a:xfrm>
                <a:off x="2046" y="1923"/>
                <a:ext cx="9" cy="9"/>
              </a:xfrm>
              <a:custGeom>
                <a:avLst/>
                <a:gdLst>
                  <a:gd name="T0" fmla="*/ 0 w 9"/>
                  <a:gd name="T1" fmla="*/ 5 h 9"/>
                  <a:gd name="T2" fmla="*/ 0 w 9"/>
                  <a:gd name="T3" fmla="*/ 6 h 9"/>
                  <a:gd name="T4" fmla="*/ 1 w 9"/>
                  <a:gd name="T5" fmla="*/ 7 h 9"/>
                  <a:gd name="T6" fmla="*/ 2 w 9"/>
                  <a:gd name="T7" fmla="*/ 8 h 9"/>
                  <a:gd name="T8" fmla="*/ 4 w 9"/>
                  <a:gd name="T9" fmla="*/ 9 h 9"/>
                  <a:gd name="T10" fmla="*/ 6 w 9"/>
                  <a:gd name="T11" fmla="*/ 8 h 9"/>
                  <a:gd name="T12" fmla="*/ 7 w 9"/>
                  <a:gd name="T13" fmla="*/ 7 h 9"/>
                  <a:gd name="T14" fmla="*/ 8 w 9"/>
                  <a:gd name="T15" fmla="*/ 6 h 9"/>
                  <a:gd name="T16" fmla="*/ 9 w 9"/>
                  <a:gd name="T17" fmla="*/ 5 h 9"/>
                  <a:gd name="T18" fmla="*/ 8 w 9"/>
                  <a:gd name="T19" fmla="*/ 3 h 9"/>
                  <a:gd name="T20" fmla="*/ 7 w 9"/>
                  <a:gd name="T21" fmla="*/ 1 h 9"/>
                  <a:gd name="T22" fmla="*/ 6 w 9"/>
                  <a:gd name="T23" fmla="*/ 0 h 9"/>
                  <a:gd name="T24" fmla="*/ 4 w 9"/>
                  <a:gd name="T25" fmla="*/ 0 h 9"/>
                  <a:gd name="T26" fmla="*/ 2 w 9"/>
                  <a:gd name="T27" fmla="*/ 0 h 9"/>
                  <a:gd name="T28" fmla="*/ 1 w 9"/>
                  <a:gd name="T29" fmla="*/ 1 h 9"/>
                  <a:gd name="T30" fmla="*/ 0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0" y="6"/>
                    </a:lnTo>
                    <a:lnTo>
                      <a:pt x="1" y="7"/>
                    </a:lnTo>
                    <a:lnTo>
                      <a:pt x="2" y="8"/>
                    </a:lnTo>
                    <a:lnTo>
                      <a:pt x="4" y="9"/>
                    </a:lnTo>
                    <a:lnTo>
                      <a:pt x="6" y="8"/>
                    </a:lnTo>
                    <a:lnTo>
                      <a:pt x="7" y="7"/>
                    </a:lnTo>
                    <a:lnTo>
                      <a:pt x="8" y="6"/>
                    </a:lnTo>
                    <a:lnTo>
                      <a:pt x="9" y="5"/>
                    </a:lnTo>
                    <a:lnTo>
                      <a:pt x="8" y="3"/>
                    </a:lnTo>
                    <a:lnTo>
                      <a:pt x="7" y="1"/>
                    </a:lnTo>
                    <a:lnTo>
                      <a:pt x="6" y="0"/>
                    </a:lnTo>
                    <a:lnTo>
                      <a:pt x="4" y="0"/>
                    </a:lnTo>
                    <a:lnTo>
                      <a:pt x="2" y="0"/>
                    </a:lnTo>
                    <a:lnTo>
                      <a:pt x="1" y="1"/>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7" name="Freeform 159"/>
              <p:cNvSpPr>
                <a:spLocks/>
              </p:cNvSpPr>
              <p:nvPr/>
            </p:nvSpPr>
            <p:spPr bwMode="auto">
              <a:xfrm>
                <a:off x="2093" y="1923"/>
                <a:ext cx="9" cy="9"/>
              </a:xfrm>
              <a:custGeom>
                <a:avLst/>
                <a:gdLst>
                  <a:gd name="T0" fmla="*/ 0 w 9"/>
                  <a:gd name="T1" fmla="*/ 5 h 9"/>
                  <a:gd name="T2" fmla="*/ 1 w 9"/>
                  <a:gd name="T3" fmla="*/ 6 h 9"/>
                  <a:gd name="T4" fmla="*/ 2 w 9"/>
                  <a:gd name="T5" fmla="*/ 7 h 9"/>
                  <a:gd name="T6" fmla="*/ 3 w 9"/>
                  <a:gd name="T7" fmla="*/ 8 h 9"/>
                  <a:gd name="T8" fmla="*/ 5 w 9"/>
                  <a:gd name="T9" fmla="*/ 9 h 9"/>
                  <a:gd name="T10" fmla="*/ 6 w 9"/>
                  <a:gd name="T11" fmla="*/ 8 h 9"/>
                  <a:gd name="T12" fmla="*/ 8 w 9"/>
                  <a:gd name="T13" fmla="*/ 7 h 9"/>
                  <a:gd name="T14" fmla="*/ 9 w 9"/>
                  <a:gd name="T15" fmla="*/ 6 h 9"/>
                  <a:gd name="T16" fmla="*/ 9 w 9"/>
                  <a:gd name="T17" fmla="*/ 5 h 9"/>
                  <a:gd name="T18" fmla="*/ 9 w 9"/>
                  <a:gd name="T19" fmla="*/ 3 h 9"/>
                  <a:gd name="T20" fmla="*/ 8 w 9"/>
                  <a:gd name="T21" fmla="*/ 1 h 9"/>
                  <a:gd name="T22" fmla="*/ 6 w 9"/>
                  <a:gd name="T23" fmla="*/ 0 h 9"/>
                  <a:gd name="T24" fmla="*/ 5 w 9"/>
                  <a:gd name="T25" fmla="*/ 0 h 9"/>
                  <a:gd name="T26" fmla="*/ 3 w 9"/>
                  <a:gd name="T27" fmla="*/ 0 h 9"/>
                  <a:gd name="T28" fmla="*/ 2 w 9"/>
                  <a:gd name="T29" fmla="*/ 1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6"/>
                    </a:lnTo>
                    <a:lnTo>
                      <a:pt x="2" y="7"/>
                    </a:lnTo>
                    <a:lnTo>
                      <a:pt x="3" y="8"/>
                    </a:lnTo>
                    <a:lnTo>
                      <a:pt x="5" y="9"/>
                    </a:lnTo>
                    <a:lnTo>
                      <a:pt x="6" y="8"/>
                    </a:lnTo>
                    <a:lnTo>
                      <a:pt x="8" y="7"/>
                    </a:lnTo>
                    <a:lnTo>
                      <a:pt x="9" y="6"/>
                    </a:lnTo>
                    <a:lnTo>
                      <a:pt x="9" y="5"/>
                    </a:lnTo>
                    <a:lnTo>
                      <a:pt x="9" y="3"/>
                    </a:lnTo>
                    <a:lnTo>
                      <a:pt x="8" y="1"/>
                    </a:lnTo>
                    <a:lnTo>
                      <a:pt x="6" y="0"/>
                    </a:lnTo>
                    <a:lnTo>
                      <a:pt x="5" y="0"/>
                    </a:lnTo>
                    <a:lnTo>
                      <a:pt x="3" y="0"/>
                    </a:lnTo>
                    <a:lnTo>
                      <a:pt x="2" y="1"/>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8" name="Freeform 160"/>
              <p:cNvSpPr>
                <a:spLocks/>
              </p:cNvSpPr>
              <p:nvPr/>
            </p:nvSpPr>
            <p:spPr bwMode="auto">
              <a:xfrm>
                <a:off x="2141" y="1923"/>
                <a:ext cx="9" cy="9"/>
              </a:xfrm>
              <a:custGeom>
                <a:avLst/>
                <a:gdLst>
                  <a:gd name="T0" fmla="*/ 0 w 9"/>
                  <a:gd name="T1" fmla="*/ 5 h 9"/>
                  <a:gd name="T2" fmla="*/ 1 w 9"/>
                  <a:gd name="T3" fmla="*/ 6 h 9"/>
                  <a:gd name="T4" fmla="*/ 1 w 9"/>
                  <a:gd name="T5" fmla="*/ 7 h 9"/>
                  <a:gd name="T6" fmla="*/ 3 w 9"/>
                  <a:gd name="T7" fmla="*/ 8 h 9"/>
                  <a:gd name="T8" fmla="*/ 4 w 9"/>
                  <a:gd name="T9" fmla="*/ 9 h 9"/>
                  <a:gd name="T10" fmla="*/ 6 w 9"/>
                  <a:gd name="T11" fmla="*/ 8 h 9"/>
                  <a:gd name="T12" fmla="*/ 7 w 9"/>
                  <a:gd name="T13" fmla="*/ 7 h 9"/>
                  <a:gd name="T14" fmla="*/ 8 w 9"/>
                  <a:gd name="T15" fmla="*/ 6 h 9"/>
                  <a:gd name="T16" fmla="*/ 9 w 9"/>
                  <a:gd name="T17" fmla="*/ 5 h 9"/>
                  <a:gd name="T18" fmla="*/ 8 w 9"/>
                  <a:gd name="T19" fmla="*/ 3 h 9"/>
                  <a:gd name="T20" fmla="*/ 7 w 9"/>
                  <a:gd name="T21" fmla="*/ 1 h 9"/>
                  <a:gd name="T22" fmla="*/ 6 w 9"/>
                  <a:gd name="T23" fmla="*/ 0 h 9"/>
                  <a:gd name="T24" fmla="*/ 4 w 9"/>
                  <a:gd name="T25" fmla="*/ 0 h 9"/>
                  <a:gd name="T26" fmla="*/ 3 w 9"/>
                  <a:gd name="T27" fmla="*/ 0 h 9"/>
                  <a:gd name="T28" fmla="*/ 1 w 9"/>
                  <a:gd name="T29" fmla="*/ 1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6"/>
                    </a:lnTo>
                    <a:lnTo>
                      <a:pt x="1" y="7"/>
                    </a:lnTo>
                    <a:lnTo>
                      <a:pt x="3" y="8"/>
                    </a:lnTo>
                    <a:lnTo>
                      <a:pt x="4" y="9"/>
                    </a:lnTo>
                    <a:lnTo>
                      <a:pt x="6" y="8"/>
                    </a:lnTo>
                    <a:lnTo>
                      <a:pt x="7" y="7"/>
                    </a:lnTo>
                    <a:lnTo>
                      <a:pt x="8" y="6"/>
                    </a:lnTo>
                    <a:lnTo>
                      <a:pt x="9" y="5"/>
                    </a:lnTo>
                    <a:lnTo>
                      <a:pt x="8" y="3"/>
                    </a:lnTo>
                    <a:lnTo>
                      <a:pt x="7" y="1"/>
                    </a:lnTo>
                    <a:lnTo>
                      <a:pt x="6" y="0"/>
                    </a:lnTo>
                    <a:lnTo>
                      <a:pt x="4" y="0"/>
                    </a:lnTo>
                    <a:lnTo>
                      <a:pt x="3" y="0"/>
                    </a:lnTo>
                    <a:lnTo>
                      <a:pt x="1" y="1"/>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9" name="Freeform 161"/>
              <p:cNvSpPr>
                <a:spLocks/>
              </p:cNvSpPr>
              <p:nvPr/>
            </p:nvSpPr>
            <p:spPr bwMode="auto">
              <a:xfrm>
                <a:off x="2189" y="1923"/>
                <a:ext cx="9" cy="9"/>
              </a:xfrm>
              <a:custGeom>
                <a:avLst/>
                <a:gdLst>
                  <a:gd name="T0" fmla="*/ 0 w 9"/>
                  <a:gd name="T1" fmla="*/ 5 h 9"/>
                  <a:gd name="T2" fmla="*/ 0 w 9"/>
                  <a:gd name="T3" fmla="*/ 6 h 9"/>
                  <a:gd name="T4" fmla="*/ 1 w 9"/>
                  <a:gd name="T5" fmla="*/ 7 h 9"/>
                  <a:gd name="T6" fmla="*/ 2 w 9"/>
                  <a:gd name="T7" fmla="*/ 8 h 9"/>
                  <a:gd name="T8" fmla="*/ 4 w 9"/>
                  <a:gd name="T9" fmla="*/ 9 h 9"/>
                  <a:gd name="T10" fmla="*/ 6 w 9"/>
                  <a:gd name="T11" fmla="*/ 8 h 9"/>
                  <a:gd name="T12" fmla="*/ 7 w 9"/>
                  <a:gd name="T13" fmla="*/ 7 h 9"/>
                  <a:gd name="T14" fmla="*/ 8 w 9"/>
                  <a:gd name="T15" fmla="*/ 6 h 9"/>
                  <a:gd name="T16" fmla="*/ 9 w 9"/>
                  <a:gd name="T17" fmla="*/ 5 h 9"/>
                  <a:gd name="T18" fmla="*/ 8 w 9"/>
                  <a:gd name="T19" fmla="*/ 3 h 9"/>
                  <a:gd name="T20" fmla="*/ 7 w 9"/>
                  <a:gd name="T21" fmla="*/ 1 h 9"/>
                  <a:gd name="T22" fmla="*/ 6 w 9"/>
                  <a:gd name="T23" fmla="*/ 0 h 9"/>
                  <a:gd name="T24" fmla="*/ 4 w 9"/>
                  <a:gd name="T25" fmla="*/ 0 h 9"/>
                  <a:gd name="T26" fmla="*/ 2 w 9"/>
                  <a:gd name="T27" fmla="*/ 0 h 9"/>
                  <a:gd name="T28" fmla="*/ 1 w 9"/>
                  <a:gd name="T29" fmla="*/ 1 h 9"/>
                  <a:gd name="T30" fmla="*/ 0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0" y="6"/>
                    </a:lnTo>
                    <a:lnTo>
                      <a:pt x="1" y="7"/>
                    </a:lnTo>
                    <a:lnTo>
                      <a:pt x="2" y="8"/>
                    </a:lnTo>
                    <a:lnTo>
                      <a:pt x="4" y="9"/>
                    </a:lnTo>
                    <a:lnTo>
                      <a:pt x="6" y="8"/>
                    </a:lnTo>
                    <a:lnTo>
                      <a:pt x="7" y="7"/>
                    </a:lnTo>
                    <a:lnTo>
                      <a:pt x="8" y="6"/>
                    </a:lnTo>
                    <a:lnTo>
                      <a:pt x="9" y="5"/>
                    </a:lnTo>
                    <a:lnTo>
                      <a:pt x="8" y="3"/>
                    </a:lnTo>
                    <a:lnTo>
                      <a:pt x="7" y="1"/>
                    </a:lnTo>
                    <a:lnTo>
                      <a:pt x="6" y="0"/>
                    </a:lnTo>
                    <a:lnTo>
                      <a:pt x="4" y="0"/>
                    </a:lnTo>
                    <a:lnTo>
                      <a:pt x="2" y="0"/>
                    </a:lnTo>
                    <a:lnTo>
                      <a:pt x="1" y="1"/>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0" name="Freeform 162"/>
              <p:cNvSpPr>
                <a:spLocks/>
              </p:cNvSpPr>
              <p:nvPr/>
            </p:nvSpPr>
            <p:spPr bwMode="auto">
              <a:xfrm>
                <a:off x="2058" y="1643"/>
                <a:ext cx="47" cy="79"/>
              </a:xfrm>
              <a:custGeom>
                <a:avLst/>
                <a:gdLst>
                  <a:gd name="T0" fmla="*/ 47 w 47"/>
                  <a:gd name="T1" fmla="*/ 79 h 79"/>
                  <a:gd name="T2" fmla="*/ 47 w 47"/>
                  <a:gd name="T3" fmla="*/ 20 h 79"/>
                  <a:gd name="T4" fmla="*/ 25 w 47"/>
                  <a:gd name="T5" fmla="*/ 0 h 79"/>
                  <a:gd name="T6" fmla="*/ 0 w 47"/>
                  <a:gd name="T7" fmla="*/ 20 h 79"/>
                  <a:gd name="T8" fmla="*/ 0 w 47"/>
                  <a:gd name="T9" fmla="*/ 79 h 79"/>
                  <a:gd name="T10" fmla="*/ 47 w 47"/>
                  <a:gd name="T11" fmla="*/ 79 h 79"/>
                </a:gdLst>
                <a:ahLst/>
                <a:cxnLst>
                  <a:cxn ang="0">
                    <a:pos x="T0" y="T1"/>
                  </a:cxn>
                  <a:cxn ang="0">
                    <a:pos x="T2" y="T3"/>
                  </a:cxn>
                  <a:cxn ang="0">
                    <a:pos x="T4" y="T5"/>
                  </a:cxn>
                  <a:cxn ang="0">
                    <a:pos x="T6" y="T7"/>
                  </a:cxn>
                  <a:cxn ang="0">
                    <a:pos x="T8" y="T9"/>
                  </a:cxn>
                  <a:cxn ang="0">
                    <a:pos x="T10" y="T11"/>
                  </a:cxn>
                </a:cxnLst>
                <a:rect l="0" t="0" r="r" b="b"/>
                <a:pathLst>
                  <a:path w="47" h="79">
                    <a:moveTo>
                      <a:pt x="47" y="79"/>
                    </a:moveTo>
                    <a:lnTo>
                      <a:pt x="47" y="20"/>
                    </a:lnTo>
                    <a:lnTo>
                      <a:pt x="25" y="0"/>
                    </a:lnTo>
                    <a:lnTo>
                      <a:pt x="0" y="20"/>
                    </a:lnTo>
                    <a:lnTo>
                      <a:pt x="0" y="79"/>
                    </a:lnTo>
                    <a:lnTo>
                      <a:pt x="47" y="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1" name="Rectangle 163"/>
              <p:cNvSpPr>
                <a:spLocks noChangeArrowheads="1"/>
              </p:cNvSpPr>
              <p:nvPr/>
            </p:nvSpPr>
            <p:spPr bwMode="auto">
              <a:xfrm>
                <a:off x="2085" y="1669"/>
                <a:ext cx="12"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2" name="Rectangle 164"/>
              <p:cNvSpPr>
                <a:spLocks noChangeArrowheads="1"/>
              </p:cNvSpPr>
              <p:nvPr/>
            </p:nvSpPr>
            <p:spPr bwMode="auto">
              <a:xfrm>
                <a:off x="2085" y="1694"/>
                <a:ext cx="12"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3" name="Rectangle 165"/>
              <p:cNvSpPr>
                <a:spLocks noChangeArrowheads="1"/>
              </p:cNvSpPr>
              <p:nvPr/>
            </p:nvSpPr>
            <p:spPr bwMode="auto">
              <a:xfrm>
                <a:off x="2066" y="1669"/>
                <a:ext cx="14"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4" name="Rectangle 166"/>
              <p:cNvSpPr>
                <a:spLocks noChangeArrowheads="1"/>
              </p:cNvSpPr>
              <p:nvPr/>
            </p:nvSpPr>
            <p:spPr bwMode="auto">
              <a:xfrm>
                <a:off x="2066" y="1694"/>
                <a:ext cx="14"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5" name="Freeform 167"/>
              <p:cNvSpPr>
                <a:spLocks/>
              </p:cNvSpPr>
              <p:nvPr/>
            </p:nvSpPr>
            <p:spPr bwMode="auto">
              <a:xfrm>
                <a:off x="1949" y="1644"/>
                <a:ext cx="47" cy="78"/>
              </a:xfrm>
              <a:custGeom>
                <a:avLst/>
                <a:gdLst>
                  <a:gd name="T0" fmla="*/ 47 w 47"/>
                  <a:gd name="T1" fmla="*/ 78 h 78"/>
                  <a:gd name="T2" fmla="*/ 47 w 47"/>
                  <a:gd name="T3" fmla="*/ 19 h 78"/>
                  <a:gd name="T4" fmla="*/ 25 w 47"/>
                  <a:gd name="T5" fmla="*/ 0 h 78"/>
                  <a:gd name="T6" fmla="*/ 0 w 47"/>
                  <a:gd name="T7" fmla="*/ 19 h 78"/>
                  <a:gd name="T8" fmla="*/ 0 w 47"/>
                  <a:gd name="T9" fmla="*/ 78 h 78"/>
                  <a:gd name="T10" fmla="*/ 47 w 47"/>
                  <a:gd name="T11" fmla="*/ 78 h 78"/>
                </a:gdLst>
                <a:ahLst/>
                <a:cxnLst>
                  <a:cxn ang="0">
                    <a:pos x="T0" y="T1"/>
                  </a:cxn>
                  <a:cxn ang="0">
                    <a:pos x="T2" y="T3"/>
                  </a:cxn>
                  <a:cxn ang="0">
                    <a:pos x="T4" y="T5"/>
                  </a:cxn>
                  <a:cxn ang="0">
                    <a:pos x="T6" y="T7"/>
                  </a:cxn>
                  <a:cxn ang="0">
                    <a:pos x="T8" y="T9"/>
                  </a:cxn>
                  <a:cxn ang="0">
                    <a:pos x="T10" y="T11"/>
                  </a:cxn>
                </a:cxnLst>
                <a:rect l="0" t="0" r="r" b="b"/>
                <a:pathLst>
                  <a:path w="47" h="78">
                    <a:moveTo>
                      <a:pt x="47" y="78"/>
                    </a:moveTo>
                    <a:lnTo>
                      <a:pt x="47" y="19"/>
                    </a:lnTo>
                    <a:lnTo>
                      <a:pt x="25" y="0"/>
                    </a:lnTo>
                    <a:lnTo>
                      <a:pt x="0" y="19"/>
                    </a:lnTo>
                    <a:lnTo>
                      <a:pt x="0" y="78"/>
                    </a:lnTo>
                    <a:lnTo>
                      <a:pt x="47"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6" name="Rectangle 168"/>
              <p:cNvSpPr>
                <a:spLocks noChangeArrowheads="1"/>
              </p:cNvSpPr>
              <p:nvPr/>
            </p:nvSpPr>
            <p:spPr bwMode="auto">
              <a:xfrm>
                <a:off x="1976" y="1669"/>
                <a:ext cx="12"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7" name="Rectangle 169"/>
              <p:cNvSpPr>
                <a:spLocks noChangeArrowheads="1"/>
              </p:cNvSpPr>
              <p:nvPr/>
            </p:nvSpPr>
            <p:spPr bwMode="auto">
              <a:xfrm>
                <a:off x="1976" y="1694"/>
                <a:ext cx="12"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8" name="Rectangle 170"/>
              <p:cNvSpPr>
                <a:spLocks noChangeArrowheads="1"/>
              </p:cNvSpPr>
              <p:nvPr/>
            </p:nvSpPr>
            <p:spPr bwMode="auto">
              <a:xfrm>
                <a:off x="1957" y="1669"/>
                <a:ext cx="14"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9" name="Rectangle 171"/>
              <p:cNvSpPr>
                <a:spLocks noChangeArrowheads="1"/>
              </p:cNvSpPr>
              <p:nvPr/>
            </p:nvSpPr>
            <p:spPr bwMode="auto">
              <a:xfrm>
                <a:off x="1957" y="1694"/>
                <a:ext cx="14"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90" name="Freeform 172"/>
              <p:cNvSpPr>
                <a:spLocks/>
              </p:cNvSpPr>
              <p:nvPr/>
            </p:nvSpPr>
            <p:spPr bwMode="auto">
              <a:xfrm>
                <a:off x="1816" y="1549"/>
                <a:ext cx="420" cy="420"/>
              </a:xfrm>
              <a:custGeom>
                <a:avLst/>
                <a:gdLst>
                  <a:gd name="T0" fmla="*/ 401 w 420"/>
                  <a:gd name="T1" fmla="*/ 12 h 420"/>
                  <a:gd name="T2" fmla="*/ 393 w 420"/>
                  <a:gd name="T3" fmla="*/ 7 h 420"/>
                  <a:gd name="T4" fmla="*/ 384 w 420"/>
                  <a:gd name="T5" fmla="*/ 2 h 420"/>
                  <a:gd name="T6" fmla="*/ 374 w 420"/>
                  <a:gd name="T7" fmla="*/ 1 h 420"/>
                  <a:gd name="T8" fmla="*/ 52 w 420"/>
                  <a:gd name="T9" fmla="*/ 0 h 420"/>
                  <a:gd name="T10" fmla="*/ 32 w 420"/>
                  <a:gd name="T11" fmla="*/ 4 h 420"/>
                  <a:gd name="T12" fmla="*/ 16 w 420"/>
                  <a:gd name="T13" fmla="*/ 16 h 420"/>
                  <a:gd name="T14" fmla="*/ 5 w 420"/>
                  <a:gd name="T15" fmla="*/ 32 h 420"/>
                  <a:gd name="T16" fmla="*/ 0 w 420"/>
                  <a:gd name="T17" fmla="*/ 52 h 420"/>
                  <a:gd name="T18" fmla="*/ 25 w 420"/>
                  <a:gd name="T19" fmla="*/ 199 h 420"/>
                  <a:gd name="T20" fmla="*/ 26 w 420"/>
                  <a:gd name="T21" fmla="*/ 47 h 420"/>
                  <a:gd name="T22" fmla="*/ 30 w 420"/>
                  <a:gd name="T23" fmla="*/ 37 h 420"/>
                  <a:gd name="T24" fmla="*/ 36 w 420"/>
                  <a:gd name="T25" fmla="*/ 31 h 420"/>
                  <a:gd name="T26" fmla="*/ 39 w 420"/>
                  <a:gd name="T27" fmla="*/ 28 h 420"/>
                  <a:gd name="T28" fmla="*/ 44 w 420"/>
                  <a:gd name="T29" fmla="*/ 26 h 420"/>
                  <a:gd name="T30" fmla="*/ 50 w 420"/>
                  <a:gd name="T31" fmla="*/ 25 h 420"/>
                  <a:gd name="T32" fmla="*/ 369 w 420"/>
                  <a:gd name="T33" fmla="*/ 25 h 420"/>
                  <a:gd name="T34" fmla="*/ 374 w 420"/>
                  <a:gd name="T35" fmla="*/ 26 h 420"/>
                  <a:gd name="T36" fmla="*/ 379 w 420"/>
                  <a:gd name="T37" fmla="*/ 27 h 420"/>
                  <a:gd name="T38" fmla="*/ 384 w 420"/>
                  <a:gd name="T39" fmla="*/ 30 h 420"/>
                  <a:gd name="T40" fmla="*/ 388 w 420"/>
                  <a:gd name="T41" fmla="*/ 33 h 420"/>
                  <a:gd name="T42" fmla="*/ 393 w 420"/>
                  <a:gd name="T43" fmla="*/ 42 h 420"/>
                  <a:gd name="T44" fmla="*/ 396 w 420"/>
                  <a:gd name="T45" fmla="*/ 52 h 420"/>
                  <a:gd name="T46" fmla="*/ 395 w 420"/>
                  <a:gd name="T47" fmla="*/ 374 h 420"/>
                  <a:gd name="T48" fmla="*/ 391 w 420"/>
                  <a:gd name="T49" fmla="*/ 383 h 420"/>
                  <a:gd name="T50" fmla="*/ 384 w 420"/>
                  <a:gd name="T51" fmla="*/ 391 h 420"/>
                  <a:gd name="T52" fmla="*/ 374 w 420"/>
                  <a:gd name="T53" fmla="*/ 395 h 420"/>
                  <a:gd name="T54" fmla="*/ 52 w 420"/>
                  <a:gd name="T55" fmla="*/ 395 h 420"/>
                  <a:gd name="T56" fmla="*/ 47 w 420"/>
                  <a:gd name="T57" fmla="*/ 395 h 420"/>
                  <a:gd name="T58" fmla="*/ 42 w 420"/>
                  <a:gd name="T59" fmla="*/ 393 h 420"/>
                  <a:gd name="T60" fmla="*/ 37 w 420"/>
                  <a:gd name="T61" fmla="*/ 391 h 420"/>
                  <a:gd name="T62" fmla="*/ 33 w 420"/>
                  <a:gd name="T63" fmla="*/ 387 h 420"/>
                  <a:gd name="T64" fmla="*/ 28 w 420"/>
                  <a:gd name="T65" fmla="*/ 379 h 420"/>
                  <a:gd name="T66" fmla="*/ 25 w 420"/>
                  <a:gd name="T67" fmla="*/ 368 h 420"/>
                  <a:gd name="T68" fmla="*/ 0 w 420"/>
                  <a:gd name="T69" fmla="*/ 199 h 420"/>
                  <a:gd name="T70" fmla="*/ 1 w 420"/>
                  <a:gd name="T71" fmla="*/ 373 h 420"/>
                  <a:gd name="T72" fmla="*/ 2 w 420"/>
                  <a:gd name="T73" fmla="*/ 383 h 420"/>
                  <a:gd name="T74" fmla="*/ 7 w 420"/>
                  <a:gd name="T75" fmla="*/ 392 h 420"/>
                  <a:gd name="T76" fmla="*/ 13 w 420"/>
                  <a:gd name="T77" fmla="*/ 401 h 420"/>
                  <a:gd name="T78" fmla="*/ 20 w 420"/>
                  <a:gd name="T79" fmla="*/ 408 h 420"/>
                  <a:gd name="T80" fmla="*/ 28 w 420"/>
                  <a:gd name="T81" fmla="*/ 413 h 420"/>
                  <a:gd name="T82" fmla="*/ 37 w 420"/>
                  <a:gd name="T83" fmla="*/ 418 h 420"/>
                  <a:gd name="T84" fmla="*/ 47 w 420"/>
                  <a:gd name="T85" fmla="*/ 419 h 420"/>
                  <a:gd name="T86" fmla="*/ 369 w 420"/>
                  <a:gd name="T87" fmla="*/ 420 h 420"/>
                  <a:gd name="T88" fmla="*/ 379 w 420"/>
                  <a:gd name="T89" fmla="*/ 419 h 420"/>
                  <a:gd name="T90" fmla="*/ 388 w 420"/>
                  <a:gd name="T91" fmla="*/ 416 h 420"/>
                  <a:gd name="T92" fmla="*/ 397 w 420"/>
                  <a:gd name="T93" fmla="*/ 411 h 420"/>
                  <a:gd name="T94" fmla="*/ 405 w 420"/>
                  <a:gd name="T95" fmla="*/ 405 h 420"/>
                  <a:gd name="T96" fmla="*/ 411 w 420"/>
                  <a:gd name="T97" fmla="*/ 397 h 420"/>
                  <a:gd name="T98" fmla="*/ 416 w 420"/>
                  <a:gd name="T99" fmla="*/ 388 h 420"/>
                  <a:gd name="T100" fmla="*/ 419 w 420"/>
                  <a:gd name="T101" fmla="*/ 378 h 420"/>
                  <a:gd name="T102" fmla="*/ 420 w 420"/>
                  <a:gd name="T103" fmla="*/ 368 h 420"/>
                  <a:gd name="T104" fmla="*/ 420 w 420"/>
                  <a:gd name="T105" fmla="*/ 47 h 420"/>
                  <a:gd name="T106" fmla="*/ 418 w 420"/>
                  <a:gd name="T107" fmla="*/ 37 h 420"/>
                  <a:gd name="T108" fmla="*/ 414 w 420"/>
                  <a:gd name="T109" fmla="*/ 28 h 420"/>
                  <a:gd name="T110" fmla="*/ 409 w 420"/>
                  <a:gd name="T111" fmla="*/ 2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0" h="420">
                    <a:moveTo>
                      <a:pt x="405" y="16"/>
                    </a:moveTo>
                    <a:lnTo>
                      <a:pt x="401" y="12"/>
                    </a:lnTo>
                    <a:lnTo>
                      <a:pt x="397" y="9"/>
                    </a:lnTo>
                    <a:lnTo>
                      <a:pt x="393" y="7"/>
                    </a:lnTo>
                    <a:lnTo>
                      <a:pt x="388" y="4"/>
                    </a:lnTo>
                    <a:lnTo>
                      <a:pt x="384" y="2"/>
                    </a:lnTo>
                    <a:lnTo>
                      <a:pt x="379" y="1"/>
                    </a:lnTo>
                    <a:lnTo>
                      <a:pt x="374" y="1"/>
                    </a:lnTo>
                    <a:lnTo>
                      <a:pt x="369" y="0"/>
                    </a:lnTo>
                    <a:lnTo>
                      <a:pt x="52" y="0"/>
                    </a:lnTo>
                    <a:lnTo>
                      <a:pt x="42" y="2"/>
                    </a:lnTo>
                    <a:lnTo>
                      <a:pt x="32" y="4"/>
                    </a:lnTo>
                    <a:lnTo>
                      <a:pt x="23" y="9"/>
                    </a:lnTo>
                    <a:lnTo>
                      <a:pt x="16" y="16"/>
                    </a:lnTo>
                    <a:lnTo>
                      <a:pt x="9" y="23"/>
                    </a:lnTo>
                    <a:lnTo>
                      <a:pt x="5" y="32"/>
                    </a:lnTo>
                    <a:lnTo>
                      <a:pt x="2" y="42"/>
                    </a:lnTo>
                    <a:lnTo>
                      <a:pt x="0" y="52"/>
                    </a:lnTo>
                    <a:lnTo>
                      <a:pt x="0" y="199"/>
                    </a:lnTo>
                    <a:lnTo>
                      <a:pt x="25" y="199"/>
                    </a:lnTo>
                    <a:lnTo>
                      <a:pt x="25" y="52"/>
                    </a:lnTo>
                    <a:lnTo>
                      <a:pt x="26" y="47"/>
                    </a:lnTo>
                    <a:lnTo>
                      <a:pt x="28" y="42"/>
                    </a:lnTo>
                    <a:lnTo>
                      <a:pt x="30" y="37"/>
                    </a:lnTo>
                    <a:lnTo>
                      <a:pt x="33" y="33"/>
                    </a:lnTo>
                    <a:lnTo>
                      <a:pt x="36" y="31"/>
                    </a:lnTo>
                    <a:lnTo>
                      <a:pt x="37" y="30"/>
                    </a:lnTo>
                    <a:lnTo>
                      <a:pt x="39" y="28"/>
                    </a:lnTo>
                    <a:lnTo>
                      <a:pt x="42" y="27"/>
                    </a:lnTo>
                    <a:lnTo>
                      <a:pt x="44" y="26"/>
                    </a:lnTo>
                    <a:lnTo>
                      <a:pt x="47" y="26"/>
                    </a:lnTo>
                    <a:lnTo>
                      <a:pt x="50" y="25"/>
                    </a:lnTo>
                    <a:lnTo>
                      <a:pt x="52" y="25"/>
                    </a:lnTo>
                    <a:lnTo>
                      <a:pt x="369" y="25"/>
                    </a:lnTo>
                    <a:lnTo>
                      <a:pt x="371" y="25"/>
                    </a:lnTo>
                    <a:lnTo>
                      <a:pt x="374" y="26"/>
                    </a:lnTo>
                    <a:lnTo>
                      <a:pt x="377" y="26"/>
                    </a:lnTo>
                    <a:lnTo>
                      <a:pt x="379" y="27"/>
                    </a:lnTo>
                    <a:lnTo>
                      <a:pt x="382" y="28"/>
                    </a:lnTo>
                    <a:lnTo>
                      <a:pt x="384" y="30"/>
                    </a:lnTo>
                    <a:lnTo>
                      <a:pt x="386" y="31"/>
                    </a:lnTo>
                    <a:lnTo>
                      <a:pt x="388" y="33"/>
                    </a:lnTo>
                    <a:lnTo>
                      <a:pt x="391" y="37"/>
                    </a:lnTo>
                    <a:lnTo>
                      <a:pt x="393" y="42"/>
                    </a:lnTo>
                    <a:lnTo>
                      <a:pt x="395" y="47"/>
                    </a:lnTo>
                    <a:lnTo>
                      <a:pt x="396" y="52"/>
                    </a:lnTo>
                    <a:lnTo>
                      <a:pt x="396" y="368"/>
                    </a:lnTo>
                    <a:lnTo>
                      <a:pt x="395" y="374"/>
                    </a:lnTo>
                    <a:lnTo>
                      <a:pt x="393" y="379"/>
                    </a:lnTo>
                    <a:lnTo>
                      <a:pt x="391" y="383"/>
                    </a:lnTo>
                    <a:lnTo>
                      <a:pt x="388" y="387"/>
                    </a:lnTo>
                    <a:lnTo>
                      <a:pt x="384" y="391"/>
                    </a:lnTo>
                    <a:lnTo>
                      <a:pt x="379" y="393"/>
                    </a:lnTo>
                    <a:lnTo>
                      <a:pt x="374" y="395"/>
                    </a:lnTo>
                    <a:lnTo>
                      <a:pt x="369" y="395"/>
                    </a:lnTo>
                    <a:lnTo>
                      <a:pt x="52" y="395"/>
                    </a:lnTo>
                    <a:lnTo>
                      <a:pt x="50" y="395"/>
                    </a:lnTo>
                    <a:lnTo>
                      <a:pt x="47" y="395"/>
                    </a:lnTo>
                    <a:lnTo>
                      <a:pt x="44" y="394"/>
                    </a:lnTo>
                    <a:lnTo>
                      <a:pt x="42" y="393"/>
                    </a:lnTo>
                    <a:lnTo>
                      <a:pt x="39" y="392"/>
                    </a:lnTo>
                    <a:lnTo>
                      <a:pt x="37" y="391"/>
                    </a:lnTo>
                    <a:lnTo>
                      <a:pt x="36" y="389"/>
                    </a:lnTo>
                    <a:lnTo>
                      <a:pt x="33" y="387"/>
                    </a:lnTo>
                    <a:lnTo>
                      <a:pt x="30" y="383"/>
                    </a:lnTo>
                    <a:lnTo>
                      <a:pt x="28" y="379"/>
                    </a:lnTo>
                    <a:lnTo>
                      <a:pt x="26" y="374"/>
                    </a:lnTo>
                    <a:lnTo>
                      <a:pt x="25" y="368"/>
                    </a:lnTo>
                    <a:lnTo>
                      <a:pt x="25" y="199"/>
                    </a:lnTo>
                    <a:lnTo>
                      <a:pt x="0" y="199"/>
                    </a:lnTo>
                    <a:lnTo>
                      <a:pt x="0" y="368"/>
                    </a:lnTo>
                    <a:lnTo>
                      <a:pt x="1" y="373"/>
                    </a:lnTo>
                    <a:lnTo>
                      <a:pt x="1" y="378"/>
                    </a:lnTo>
                    <a:lnTo>
                      <a:pt x="2" y="383"/>
                    </a:lnTo>
                    <a:lnTo>
                      <a:pt x="5" y="388"/>
                    </a:lnTo>
                    <a:lnTo>
                      <a:pt x="7" y="392"/>
                    </a:lnTo>
                    <a:lnTo>
                      <a:pt x="9" y="397"/>
                    </a:lnTo>
                    <a:lnTo>
                      <a:pt x="13" y="401"/>
                    </a:lnTo>
                    <a:lnTo>
                      <a:pt x="16" y="405"/>
                    </a:lnTo>
                    <a:lnTo>
                      <a:pt x="20" y="408"/>
                    </a:lnTo>
                    <a:lnTo>
                      <a:pt x="24" y="411"/>
                    </a:lnTo>
                    <a:lnTo>
                      <a:pt x="28" y="413"/>
                    </a:lnTo>
                    <a:lnTo>
                      <a:pt x="33" y="416"/>
                    </a:lnTo>
                    <a:lnTo>
                      <a:pt x="37" y="418"/>
                    </a:lnTo>
                    <a:lnTo>
                      <a:pt x="42" y="419"/>
                    </a:lnTo>
                    <a:lnTo>
                      <a:pt x="47" y="419"/>
                    </a:lnTo>
                    <a:lnTo>
                      <a:pt x="52" y="420"/>
                    </a:lnTo>
                    <a:lnTo>
                      <a:pt x="369" y="420"/>
                    </a:lnTo>
                    <a:lnTo>
                      <a:pt x="374" y="419"/>
                    </a:lnTo>
                    <a:lnTo>
                      <a:pt x="379" y="419"/>
                    </a:lnTo>
                    <a:lnTo>
                      <a:pt x="384" y="418"/>
                    </a:lnTo>
                    <a:lnTo>
                      <a:pt x="388" y="416"/>
                    </a:lnTo>
                    <a:lnTo>
                      <a:pt x="393" y="413"/>
                    </a:lnTo>
                    <a:lnTo>
                      <a:pt x="397" y="411"/>
                    </a:lnTo>
                    <a:lnTo>
                      <a:pt x="401" y="408"/>
                    </a:lnTo>
                    <a:lnTo>
                      <a:pt x="405" y="405"/>
                    </a:lnTo>
                    <a:lnTo>
                      <a:pt x="409" y="401"/>
                    </a:lnTo>
                    <a:lnTo>
                      <a:pt x="411" y="397"/>
                    </a:lnTo>
                    <a:lnTo>
                      <a:pt x="414" y="392"/>
                    </a:lnTo>
                    <a:lnTo>
                      <a:pt x="416" y="388"/>
                    </a:lnTo>
                    <a:lnTo>
                      <a:pt x="418" y="383"/>
                    </a:lnTo>
                    <a:lnTo>
                      <a:pt x="419" y="378"/>
                    </a:lnTo>
                    <a:lnTo>
                      <a:pt x="420" y="373"/>
                    </a:lnTo>
                    <a:lnTo>
                      <a:pt x="420" y="368"/>
                    </a:lnTo>
                    <a:lnTo>
                      <a:pt x="420" y="52"/>
                    </a:lnTo>
                    <a:lnTo>
                      <a:pt x="420" y="47"/>
                    </a:lnTo>
                    <a:lnTo>
                      <a:pt x="419" y="42"/>
                    </a:lnTo>
                    <a:lnTo>
                      <a:pt x="418" y="37"/>
                    </a:lnTo>
                    <a:lnTo>
                      <a:pt x="416" y="32"/>
                    </a:lnTo>
                    <a:lnTo>
                      <a:pt x="414" y="28"/>
                    </a:lnTo>
                    <a:lnTo>
                      <a:pt x="411" y="24"/>
                    </a:lnTo>
                    <a:lnTo>
                      <a:pt x="409" y="20"/>
                    </a:lnTo>
                    <a:lnTo>
                      <a:pt x="405"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grpSp>
        <p:sp>
          <p:nvSpPr>
            <p:cNvPr id="42" name="Freeform 224"/>
            <p:cNvSpPr>
              <a:spLocks noEditPoints="1"/>
            </p:cNvSpPr>
            <p:nvPr/>
          </p:nvSpPr>
          <p:spPr bwMode="auto">
            <a:xfrm>
              <a:off x="3305175" y="3152775"/>
              <a:ext cx="211138" cy="1028700"/>
            </a:xfrm>
            <a:custGeom>
              <a:avLst/>
              <a:gdLst>
                <a:gd name="T0" fmla="*/ 225 w 371"/>
                <a:gd name="T1" fmla="*/ 0 h 1814"/>
                <a:gd name="T2" fmla="*/ 225 w 371"/>
                <a:gd name="T3" fmla="*/ 1735 h 1814"/>
                <a:gd name="T4" fmla="*/ 145 w 371"/>
                <a:gd name="T5" fmla="*/ 1735 h 1814"/>
                <a:gd name="T6" fmla="*/ 145 w 371"/>
                <a:gd name="T7" fmla="*/ 0 h 1814"/>
                <a:gd name="T8" fmla="*/ 225 w 371"/>
                <a:gd name="T9" fmla="*/ 0 h 1814"/>
                <a:gd name="T10" fmla="*/ 360 w 371"/>
                <a:gd name="T11" fmla="*/ 1515 h 1814"/>
                <a:gd name="T12" fmla="*/ 185 w 371"/>
                <a:gd name="T13" fmla="*/ 1814 h 1814"/>
                <a:gd name="T14" fmla="*/ 11 w 371"/>
                <a:gd name="T15" fmla="*/ 1515 h 1814"/>
                <a:gd name="T16" fmla="*/ 25 w 371"/>
                <a:gd name="T17" fmla="*/ 1460 h 1814"/>
                <a:gd name="T18" fmla="*/ 80 w 371"/>
                <a:gd name="T19" fmla="*/ 1474 h 1814"/>
                <a:gd name="T20" fmla="*/ 220 w 371"/>
                <a:gd name="T21" fmla="*/ 1714 h 1814"/>
                <a:gd name="T22" fmla="*/ 151 w 371"/>
                <a:gd name="T23" fmla="*/ 1714 h 1814"/>
                <a:gd name="T24" fmla="*/ 291 w 371"/>
                <a:gd name="T25" fmla="*/ 1474 h 1814"/>
                <a:gd name="T26" fmla="*/ 346 w 371"/>
                <a:gd name="T27" fmla="*/ 1460 h 1814"/>
                <a:gd name="T28" fmla="*/ 360 w 371"/>
                <a:gd name="T29" fmla="*/ 1515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1" h="1814">
                  <a:moveTo>
                    <a:pt x="225" y="0"/>
                  </a:moveTo>
                  <a:lnTo>
                    <a:pt x="225" y="1735"/>
                  </a:lnTo>
                  <a:lnTo>
                    <a:pt x="145" y="1735"/>
                  </a:lnTo>
                  <a:lnTo>
                    <a:pt x="145" y="0"/>
                  </a:lnTo>
                  <a:lnTo>
                    <a:pt x="225" y="0"/>
                  </a:lnTo>
                  <a:close/>
                  <a:moveTo>
                    <a:pt x="360" y="1515"/>
                  </a:moveTo>
                  <a:lnTo>
                    <a:pt x="185" y="1814"/>
                  </a:lnTo>
                  <a:lnTo>
                    <a:pt x="11" y="1515"/>
                  </a:lnTo>
                  <a:cubicBezTo>
                    <a:pt x="0" y="1496"/>
                    <a:pt x="6" y="1471"/>
                    <a:pt x="25" y="1460"/>
                  </a:cubicBezTo>
                  <a:cubicBezTo>
                    <a:pt x="44" y="1449"/>
                    <a:pt x="69" y="1455"/>
                    <a:pt x="80" y="1474"/>
                  </a:cubicBezTo>
                  <a:lnTo>
                    <a:pt x="220" y="1714"/>
                  </a:lnTo>
                  <a:lnTo>
                    <a:pt x="151" y="1714"/>
                  </a:lnTo>
                  <a:lnTo>
                    <a:pt x="291" y="1474"/>
                  </a:lnTo>
                  <a:cubicBezTo>
                    <a:pt x="302" y="1455"/>
                    <a:pt x="327" y="1449"/>
                    <a:pt x="346" y="1460"/>
                  </a:cubicBezTo>
                  <a:cubicBezTo>
                    <a:pt x="365" y="1471"/>
                    <a:pt x="371" y="1496"/>
                    <a:pt x="360" y="1515"/>
                  </a:cubicBezTo>
                  <a:close/>
                </a:path>
              </a:pathLst>
            </a:custGeom>
            <a:solidFill>
              <a:srgbClr val="984807"/>
            </a:solidFill>
            <a:ln w="3175" cap="flat">
              <a:solidFill>
                <a:srgbClr val="984807"/>
              </a:solidFill>
              <a:prstDash val="solid"/>
              <a:round/>
              <a:headEnd/>
              <a:tailEnd/>
            </a:ln>
          </p:spPr>
          <p:txBody>
            <a:bodyPr vert="horz" wrap="square" lIns="91440" tIns="45720" rIns="91440" bIns="45720" numCol="1" anchor="t" anchorCtr="0" compatLnSpc="1">
              <a:prstTxWarp prst="textNoShape">
                <a:avLst/>
              </a:prstTxWarp>
            </a:bodyPr>
            <a:lstStyle/>
            <a:p>
              <a:endParaRPr lang="es-CO" dirty="0"/>
            </a:p>
          </p:txBody>
        </p:sp>
        <p:sp>
          <p:nvSpPr>
            <p:cNvPr id="43" name="CuadroTexto 42"/>
            <p:cNvSpPr txBox="1"/>
            <p:nvPr/>
          </p:nvSpPr>
          <p:spPr>
            <a:xfrm>
              <a:off x="1530169" y="4338640"/>
              <a:ext cx="1865511" cy="307777"/>
            </a:xfrm>
            <a:prstGeom prst="rect">
              <a:avLst/>
            </a:prstGeom>
            <a:noFill/>
          </p:spPr>
          <p:txBody>
            <a:bodyPr wrap="square" rtlCol="0">
              <a:spAutoFit/>
            </a:bodyPr>
            <a:lstStyle/>
            <a:p>
              <a:r>
                <a:rPr lang="es-CO" sz="1400" b="1" dirty="0" smtClean="0">
                  <a:solidFill>
                    <a:srgbClr val="0070C0"/>
                  </a:solidFill>
                </a:rPr>
                <a:t>Cuerpo de Agua Z</a:t>
              </a:r>
              <a:endParaRPr lang="es-CO" sz="1400" b="1" dirty="0">
                <a:solidFill>
                  <a:srgbClr val="0070C0"/>
                </a:solidFill>
              </a:endParaRPr>
            </a:p>
          </p:txBody>
        </p:sp>
      </p:grpSp>
    </p:spTree>
    <p:extLst>
      <p:ext uri="{BB962C8B-B14F-4D97-AF65-F5344CB8AC3E}">
        <p14:creationId xmlns:p14="http://schemas.microsoft.com/office/powerpoint/2010/main" val="32306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179512" y="1484784"/>
            <a:ext cx="8383992" cy="1620380"/>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sz="2000" b="1" u="sng" dirty="0">
                <a:solidFill>
                  <a:srgbClr val="00B050"/>
                </a:solidFill>
                <a:latin typeface="Futura std book"/>
                <a:cs typeface="Arial" pitchFamily="34" charset="0"/>
              </a:rPr>
              <a:t>Vertimiento al recurso hídrico</a:t>
            </a:r>
            <a:r>
              <a:rPr lang="es-CO" sz="2000" b="1" dirty="0">
                <a:latin typeface="Futura std book"/>
                <a:cs typeface="Arial" pitchFamily="34" charset="0"/>
              </a:rPr>
              <a:t>…. </a:t>
            </a:r>
            <a:endParaRPr lang="es-CO" sz="2000" b="1" dirty="0" smtClean="0">
              <a:latin typeface="Futura std book"/>
              <a:cs typeface="Arial" pitchFamily="34" charset="0"/>
            </a:endParaRPr>
          </a:p>
          <a:p>
            <a:pPr algn="ctr">
              <a:lnSpc>
                <a:spcPct val="114000"/>
              </a:lnSpc>
              <a:spcBef>
                <a:spcPts val="600"/>
              </a:spcBef>
              <a:spcAft>
                <a:spcPts val="600"/>
              </a:spcAft>
            </a:pPr>
            <a:r>
              <a:rPr lang="es-CO" sz="2000" i="1" dirty="0" smtClean="0">
                <a:latin typeface="Futura std book"/>
                <a:cs typeface="Arial" pitchFamily="34" charset="0"/>
              </a:rPr>
              <a:t>“</a:t>
            </a:r>
            <a:r>
              <a:rPr lang="es-CO" sz="2000" i="1" dirty="0">
                <a:latin typeface="Futura std book"/>
                <a:cs typeface="Arial" pitchFamily="34" charset="0"/>
              </a:rPr>
              <a:t>cualquier descarga final al recurso hídrico de un elemento, sustancia o parámetro contaminante, que esté contenido en un líquido residual de cualquier origen”. </a:t>
            </a:r>
            <a:endParaRPr lang="es-CO" sz="500" b="1" u="sng" dirty="0" smtClean="0">
              <a:solidFill>
                <a:srgbClr val="00B050"/>
              </a:solidFill>
              <a:latin typeface="Futura std book"/>
              <a:cs typeface="Arial" pitchFamily="34" charset="0"/>
            </a:endParaRPr>
          </a:p>
        </p:txBody>
      </p:sp>
      <p:sp>
        <p:nvSpPr>
          <p:cNvPr id="10" name="6 Rectángulo"/>
          <p:cNvSpPr/>
          <p:nvPr/>
        </p:nvSpPr>
        <p:spPr>
          <a:xfrm>
            <a:off x="4432" y="1124744"/>
            <a:ext cx="2483768" cy="288032"/>
          </a:xfrm>
          <a:prstGeom prst="rect">
            <a:avLst/>
          </a:prstGeom>
          <a:solidFill>
            <a:schemeClr val="accent3"/>
          </a:solidFill>
          <a:ln w="9525">
            <a:solidFill>
              <a:srgbClr val="000000"/>
            </a:solidFill>
            <a:miter lim="800000"/>
            <a:headEnd/>
            <a:tailEnd/>
          </a:ln>
        </p:spPr>
        <p:txBody>
          <a:bodyPr/>
          <a:lstStyle/>
          <a:p>
            <a:pPr algn="ctr">
              <a:defRPr/>
            </a:pPr>
            <a:r>
              <a:rPr lang="es-CO" sz="1200" b="1" dirty="0" smtClean="0">
                <a:latin typeface="Futura std book"/>
              </a:rPr>
              <a:t>CAPÍTULO II - DEFINICIONES</a:t>
            </a:r>
            <a:endParaRPr lang="es-CO" sz="1200" b="1" dirty="0">
              <a:latin typeface="Futura std book"/>
            </a:endParaRPr>
          </a:p>
        </p:txBody>
      </p:sp>
      <p:grpSp>
        <p:nvGrpSpPr>
          <p:cNvPr id="6" name="Grupo 5"/>
          <p:cNvGrpSpPr/>
          <p:nvPr/>
        </p:nvGrpSpPr>
        <p:grpSpPr>
          <a:xfrm>
            <a:off x="4067944" y="3086344"/>
            <a:ext cx="4968552" cy="3096815"/>
            <a:chOff x="4067944" y="3086344"/>
            <a:chExt cx="4968552" cy="3096815"/>
          </a:xfrm>
        </p:grpSpPr>
        <p:sp>
          <p:nvSpPr>
            <p:cNvPr id="11" name="7 Rectángulo"/>
            <p:cNvSpPr/>
            <p:nvPr/>
          </p:nvSpPr>
          <p:spPr>
            <a:xfrm>
              <a:off x="4067944" y="3861048"/>
              <a:ext cx="4968552" cy="2322111"/>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sz="2000" b="1" u="sng" dirty="0" smtClean="0">
                  <a:solidFill>
                    <a:srgbClr val="00B050"/>
                  </a:solidFill>
                  <a:latin typeface="Futura std book"/>
                  <a:cs typeface="Arial" pitchFamily="34" charset="0"/>
                </a:rPr>
                <a:t>Vertimiento </a:t>
              </a:r>
              <a:r>
                <a:rPr lang="es-CO" sz="2000" b="1" u="sng" dirty="0">
                  <a:solidFill>
                    <a:srgbClr val="00B050"/>
                  </a:solidFill>
                  <a:latin typeface="Futura std book"/>
                  <a:cs typeface="Arial" pitchFamily="34" charset="0"/>
                </a:rPr>
                <a:t>puntual INDIRECTO al </a:t>
              </a:r>
              <a:r>
                <a:rPr lang="es-CO" sz="2000" b="1" u="sng" dirty="0" smtClean="0">
                  <a:solidFill>
                    <a:srgbClr val="00B050"/>
                  </a:solidFill>
                  <a:latin typeface="Futura std book"/>
                  <a:cs typeface="Arial" pitchFamily="34" charset="0"/>
                </a:rPr>
                <a:t>RH</a:t>
              </a:r>
            </a:p>
            <a:p>
              <a:pPr algn="ctr">
                <a:lnSpc>
                  <a:spcPct val="114000"/>
                </a:lnSpc>
                <a:spcBef>
                  <a:spcPts val="600"/>
                </a:spcBef>
                <a:spcAft>
                  <a:spcPts val="600"/>
                </a:spcAft>
              </a:pPr>
              <a:r>
                <a:rPr lang="es-CO" sz="2000" i="1" dirty="0" smtClean="0">
                  <a:latin typeface="Futura std book"/>
                  <a:cs typeface="Arial" pitchFamily="34" charset="0"/>
                </a:rPr>
                <a:t>“vertimiento </a:t>
              </a:r>
              <a:r>
                <a:rPr lang="es-CO" sz="2000" i="1" dirty="0">
                  <a:latin typeface="Futura std book"/>
                  <a:cs typeface="Arial" pitchFamily="34" charset="0"/>
                </a:rPr>
                <a:t>que se realiza desde un punto fijo a través de un </a:t>
              </a:r>
              <a:r>
                <a:rPr lang="es-CO" sz="2000" i="1" u="sng" dirty="0">
                  <a:solidFill>
                    <a:srgbClr val="FF0000"/>
                  </a:solidFill>
                  <a:latin typeface="Futura std book"/>
                  <a:cs typeface="Arial" pitchFamily="34" charset="0"/>
                </a:rPr>
                <a:t>canal natural o artificial o de cualquier medio de conducción o transporte</a:t>
              </a:r>
              <a:r>
                <a:rPr lang="es-CO" sz="2000" i="1" dirty="0">
                  <a:latin typeface="Futura std book"/>
                  <a:cs typeface="Arial" pitchFamily="34" charset="0"/>
                </a:rPr>
                <a:t> a un cuerpo de agua superficial.” </a:t>
              </a:r>
              <a:endParaRPr lang="es-CO" sz="2000" dirty="0" smtClean="0">
                <a:latin typeface="Futura std book"/>
                <a:cs typeface="Arial" pitchFamily="34" charset="0"/>
              </a:endParaRPr>
            </a:p>
          </p:txBody>
        </p:sp>
        <p:grpSp>
          <p:nvGrpSpPr>
            <p:cNvPr id="4" name="Grupo 3"/>
            <p:cNvGrpSpPr/>
            <p:nvPr/>
          </p:nvGrpSpPr>
          <p:grpSpPr>
            <a:xfrm>
              <a:off x="4371508" y="3086344"/>
              <a:ext cx="3307232" cy="721516"/>
              <a:chOff x="4371508" y="3086344"/>
              <a:chExt cx="3307232" cy="721516"/>
            </a:xfrm>
          </p:grpSpPr>
          <p:cxnSp>
            <p:nvCxnSpPr>
              <p:cNvPr id="12" name="Conector recto 11"/>
              <p:cNvCxnSpPr/>
              <p:nvPr/>
            </p:nvCxnSpPr>
            <p:spPr>
              <a:xfrm>
                <a:off x="4371508" y="3086344"/>
                <a:ext cx="10396" cy="414664"/>
              </a:xfrm>
              <a:prstGeom prst="line">
                <a:avLst/>
              </a:prstGeom>
            </p:spPr>
            <p:style>
              <a:lnRef idx="2">
                <a:schemeClr val="accent3"/>
              </a:lnRef>
              <a:fillRef idx="0">
                <a:schemeClr val="accent3"/>
              </a:fillRef>
              <a:effectRef idx="1">
                <a:schemeClr val="accent3"/>
              </a:effectRef>
              <a:fontRef idx="minor">
                <a:schemeClr val="tx1"/>
              </a:fontRef>
            </p:style>
          </p:cxnSp>
          <p:cxnSp>
            <p:nvCxnSpPr>
              <p:cNvPr id="14" name="Conector recto 13"/>
              <p:cNvCxnSpPr/>
              <p:nvPr/>
            </p:nvCxnSpPr>
            <p:spPr>
              <a:xfrm>
                <a:off x="4371508" y="3519828"/>
                <a:ext cx="3307232"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17" name="Conector recto de flecha 16"/>
              <p:cNvCxnSpPr/>
              <p:nvPr/>
            </p:nvCxnSpPr>
            <p:spPr>
              <a:xfrm>
                <a:off x="7675376" y="3519828"/>
                <a:ext cx="0" cy="288032"/>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grpSp>
      </p:grpSp>
      <p:sp>
        <p:nvSpPr>
          <p:cNvPr id="33" name="Line 19"/>
          <p:cNvSpPr>
            <a:spLocks noChangeShapeType="1"/>
          </p:cNvSpPr>
          <p:nvPr/>
        </p:nvSpPr>
        <p:spPr bwMode="auto">
          <a:xfrm flipV="1">
            <a:off x="-1092314" y="33301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34" name="Rectangle 20"/>
          <p:cNvSpPr>
            <a:spLocks noChangeArrowheads="1"/>
          </p:cNvSpPr>
          <p:nvPr/>
        </p:nvSpPr>
        <p:spPr bwMode="auto">
          <a:xfrm>
            <a:off x="-1092314" y="3320663"/>
            <a:ext cx="7938"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grpSp>
        <p:nvGrpSpPr>
          <p:cNvPr id="5" name="Grupo 4"/>
          <p:cNvGrpSpPr/>
          <p:nvPr/>
        </p:nvGrpSpPr>
        <p:grpSpPr>
          <a:xfrm>
            <a:off x="-366826" y="3293676"/>
            <a:ext cx="4441825" cy="3814762"/>
            <a:chOff x="-366826" y="3293676"/>
            <a:chExt cx="4441825" cy="3814762"/>
          </a:xfrm>
        </p:grpSpPr>
        <p:sp>
          <p:nvSpPr>
            <p:cNvPr id="20" name="Line 67"/>
            <p:cNvSpPr>
              <a:spLocks noChangeShapeType="1"/>
            </p:cNvSpPr>
            <p:nvPr/>
          </p:nvSpPr>
          <p:spPr bwMode="auto">
            <a:xfrm>
              <a:off x="3330461" y="7098913"/>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21" name="Rectangle 68"/>
            <p:cNvSpPr>
              <a:spLocks noChangeArrowheads="1"/>
            </p:cNvSpPr>
            <p:nvPr/>
          </p:nvSpPr>
          <p:spPr bwMode="auto">
            <a:xfrm>
              <a:off x="3330461" y="7098913"/>
              <a:ext cx="7938"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2" name="Line 69"/>
            <p:cNvSpPr>
              <a:spLocks noChangeShapeType="1"/>
            </p:cNvSpPr>
            <p:nvPr/>
          </p:nvSpPr>
          <p:spPr bwMode="auto">
            <a:xfrm>
              <a:off x="4055949" y="7098913"/>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24" name="Line 103"/>
            <p:cNvSpPr>
              <a:spLocks noChangeShapeType="1"/>
            </p:cNvSpPr>
            <p:nvPr/>
          </p:nvSpPr>
          <p:spPr bwMode="auto">
            <a:xfrm>
              <a:off x="4065474" y="6508363"/>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25" name="Rectangle 104"/>
            <p:cNvSpPr>
              <a:spLocks noChangeArrowheads="1"/>
            </p:cNvSpPr>
            <p:nvPr/>
          </p:nvSpPr>
          <p:spPr bwMode="auto">
            <a:xfrm>
              <a:off x="4065474" y="6508363"/>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6" name="Line 105"/>
            <p:cNvSpPr>
              <a:spLocks noChangeShapeType="1"/>
            </p:cNvSpPr>
            <p:nvPr/>
          </p:nvSpPr>
          <p:spPr bwMode="auto">
            <a:xfrm>
              <a:off x="4065474" y="6698863"/>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27" name="Rectangle 106"/>
            <p:cNvSpPr>
              <a:spLocks noChangeArrowheads="1"/>
            </p:cNvSpPr>
            <p:nvPr/>
          </p:nvSpPr>
          <p:spPr bwMode="auto">
            <a:xfrm>
              <a:off x="4065474" y="6698863"/>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8" name="Line 107"/>
            <p:cNvSpPr>
              <a:spLocks noChangeShapeType="1"/>
            </p:cNvSpPr>
            <p:nvPr/>
          </p:nvSpPr>
          <p:spPr bwMode="auto">
            <a:xfrm>
              <a:off x="4065474" y="68988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29" name="Rectangle 108"/>
            <p:cNvSpPr>
              <a:spLocks noChangeArrowheads="1"/>
            </p:cNvSpPr>
            <p:nvPr/>
          </p:nvSpPr>
          <p:spPr bwMode="auto">
            <a:xfrm>
              <a:off x="4065474" y="6898888"/>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0" name="Line 109"/>
            <p:cNvSpPr>
              <a:spLocks noChangeShapeType="1"/>
            </p:cNvSpPr>
            <p:nvPr/>
          </p:nvSpPr>
          <p:spPr bwMode="auto">
            <a:xfrm>
              <a:off x="4065474" y="70893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31" name="Rectangle 110"/>
            <p:cNvSpPr>
              <a:spLocks noChangeArrowheads="1"/>
            </p:cNvSpPr>
            <p:nvPr/>
          </p:nvSpPr>
          <p:spPr bwMode="auto">
            <a:xfrm>
              <a:off x="4065474" y="7089388"/>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2" name="Rectangle 7"/>
            <p:cNvSpPr>
              <a:spLocks noChangeArrowheads="1"/>
            </p:cNvSpPr>
            <p:nvPr/>
          </p:nvSpPr>
          <p:spPr bwMode="auto">
            <a:xfrm>
              <a:off x="1195274" y="3720713"/>
              <a:ext cx="690563"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Calibri" panose="020F0502020204030204" pitchFamily="34" charset="0"/>
                </a:rPr>
                <a:t>Usuario 2</a:t>
              </a:r>
              <a:endParaRPr kumimoji="0" lang="es-CO" sz="1800" b="0" i="0" u="none" strike="noStrike" cap="none" normalizeH="0" baseline="0" dirty="0" smtClean="0">
                <a:ln>
                  <a:noFill/>
                </a:ln>
                <a:solidFill>
                  <a:schemeClr val="tx1"/>
                </a:solidFill>
                <a:effectLst/>
                <a:latin typeface="Arial" panose="020B0604020202020204" pitchFamily="34" charset="0"/>
              </a:endParaRPr>
            </a:p>
          </p:txBody>
        </p:sp>
        <p:sp>
          <p:nvSpPr>
            <p:cNvPr id="35" name="Line 21"/>
            <p:cNvSpPr>
              <a:spLocks noChangeShapeType="1"/>
            </p:cNvSpPr>
            <p:nvPr/>
          </p:nvSpPr>
          <p:spPr bwMode="auto">
            <a:xfrm flipV="1">
              <a:off x="-366826" y="33301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36" name="Rectangle 22"/>
            <p:cNvSpPr>
              <a:spLocks noChangeArrowheads="1"/>
            </p:cNvSpPr>
            <p:nvPr/>
          </p:nvSpPr>
          <p:spPr bwMode="auto">
            <a:xfrm>
              <a:off x="-366826" y="3320663"/>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7" name="Line 23"/>
            <p:cNvSpPr>
              <a:spLocks noChangeShapeType="1"/>
            </p:cNvSpPr>
            <p:nvPr/>
          </p:nvSpPr>
          <p:spPr bwMode="auto">
            <a:xfrm flipV="1">
              <a:off x="360249" y="33301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38" name="Rectangle 24"/>
            <p:cNvSpPr>
              <a:spLocks noChangeArrowheads="1"/>
            </p:cNvSpPr>
            <p:nvPr/>
          </p:nvSpPr>
          <p:spPr bwMode="auto">
            <a:xfrm>
              <a:off x="360249" y="3320663"/>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9" name="Line 25"/>
            <p:cNvSpPr>
              <a:spLocks noChangeShapeType="1"/>
            </p:cNvSpPr>
            <p:nvPr/>
          </p:nvSpPr>
          <p:spPr bwMode="auto">
            <a:xfrm flipV="1">
              <a:off x="1087324" y="33301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40" name="Rectangle 26"/>
            <p:cNvSpPr>
              <a:spLocks noChangeArrowheads="1"/>
            </p:cNvSpPr>
            <p:nvPr/>
          </p:nvSpPr>
          <p:spPr bwMode="auto">
            <a:xfrm>
              <a:off x="1087324" y="3320663"/>
              <a:ext cx="7938"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41" name="Line 27"/>
            <p:cNvSpPr>
              <a:spLocks noChangeShapeType="1"/>
            </p:cNvSpPr>
            <p:nvPr/>
          </p:nvSpPr>
          <p:spPr bwMode="auto">
            <a:xfrm flipV="1">
              <a:off x="1876311" y="33301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42" name="Rectangle 28"/>
            <p:cNvSpPr>
              <a:spLocks noChangeArrowheads="1"/>
            </p:cNvSpPr>
            <p:nvPr/>
          </p:nvSpPr>
          <p:spPr bwMode="auto">
            <a:xfrm>
              <a:off x="1876311" y="3320663"/>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43" name="Line 29"/>
            <p:cNvSpPr>
              <a:spLocks noChangeShapeType="1"/>
            </p:cNvSpPr>
            <p:nvPr/>
          </p:nvSpPr>
          <p:spPr bwMode="auto">
            <a:xfrm flipV="1">
              <a:off x="2603386" y="33301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44" name="Rectangle 30"/>
            <p:cNvSpPr>
              <a:spLocks noChangeArrowheads="1"/>
            </p:cNvSpPr>
            <p:nvPr/>
          </p:nvSpPr>
          <p:spPr bwMode="auto">
            <a:xfrm>
              <a:off x="2603386" y="3320663"/>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45" name="Line 31"/>
            <p:cNvSpPr>
              <a:spLocks noChangeShapeType="1"/>
            </p:cNvSpPr>
            <p:nvPr/>
          </p:nvSpPr>
          <p:spPr bwMode="auto">
            <a:xfrm flipV="1">
              <a:off x="3330461" y="33301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46" name="Rectangle 32"/>
            <p:cNvSpPr>
              <a:spLocks noChangeArrowheads="1"/>
            </p:cNvSpPr>
            <p:nvPr/>
          </p:nvSpPr>
          <p:spPr bwMode="auto">
            <a:xfrm>
              <a:off x="3330461" y="3320663"/>
              <a:ext cx="7938"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47" name="Rectangle 33"/>
            <p:cNvSpPr>
              <a:spLocks noChangeArrowheads="1"/>
            </p:cNvSpPr>
            <p:nvPr/>
          </p:nvSpPr>
          <p:spPr bwMode="auto">
            <a:xfrm>
              <a:off x="101406" y="3293994"/>
              <a:ext cx="3964068" cy="457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48" name="Line 34"/>
            <p:cNvSpPr>
              <a:spLocks noChangeShapeType="1"/>
            </p:cNvSpPr>
            <p:nvPr/>
          </p:nvSpPr>
          <p:spPr bwMode="auto">
            <a:xfrm flipV="1">
              <a:off x="4055949" y="33301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49" name="Rectangle 35"/>
            <p:cNvSpPr>
              <a:spLocks noChangeArrowheads="1"/>
            </p:cNvSpPr>
            <p:nvPr/>
          </p:nvSpPr>
          <p:spPr bwMode="auto">
            <a:xfrm>
              <a:off x="4055949" y="3320663"/>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0" name="Rectangle 37"/>
            <p:cNvSpPr>
              <a:spLocks noChangeArrowheads="1"/>
            </p:cNvSpPr>
            <p:nvPr/>
          </p:nvSpPr>
          <p:spPr bwMode="auto">
            <a:xfrm>
              <a:off x="1095261" y="3693726"/>
              <a:ext cx="790575" cy="174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1" name="Rectangle 41"/>
            <p:cNvSpPr>
              <a:spLocks noChangeArrowheads="1"/>
            </p:cNvSpPr>
            <p:nvPr/>
          </p:nvSpPr>
          <p:spPr bwMode="auto">
            <a:xfrm>
              <a:off x="1077799" y="3693726"/>
              <a:ext cx="17463" cy="2174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2" name="Rectangle 42"/>
            <p:cNvSpPr>
              <a:spLocks noChangeArrowheads="1"/>
            </p:cNvSpPr>
            <p:nvPr/>
          </p:nvSpPr>
          <p:spPr bwMode="auto">
            <a:xfrm>
              <a:off x="1095261" y="3893751"/>
              <a:ext cx="790575" cy="174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3" name="Rectangle 43"/>
            <p:cNvSpPr>
              <a:spLocks noChangeArrowheads="1"/>
            </p:cNvSpPr>
            <p:nvPr/>
          </p:nvSpPr>
          <p:spPr bwMode="auto">
            <a:xfrm>
              <a:off x="1868374" y="3711188"/>
              <a:ext cx="17463" cy="200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4" name="Rectangle 50"/>
            <p:cNvSpPr>
              <a:spLocks noChangeArrowheads="1"/>
            </p:cNvSpPr>
            <p:nvPr/>
          </p:nvSpPr>
          <p:spPr bwMode="auto">
            <a:xfrm>
              <a:off x="101405" y="3293676"/>
              <a:ext cx="45719" cy="31225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5" name="Rectangle 51"/>
            <p:cNvSpPr>
              <a:spLocks noChangeArrowheads="1"/>
            </p:cNvSpPr>
            <p:nvPr/>
          </p:nvSpPr>
          <p:spPr bwMode="auto">
            <a:xfrm>
              <a:off x="91881" y="6370473"/>
              <a:ext cx="3945018" cy="457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6" name="Rectangle 52"/>
            <p:cNvSpPr>
              <a:spLocks noChangeArrowheads="1"/>
            </p:cNvSpPr>
            <p:nvPr/>
          </p:nvSpPr>
          <p:spPr bwMode="auto">
            <a:xfrm flipH="1">
              <a:off x="4016806" y="3325199"/>
              <a:ext cx="45719" cy="30764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7" name="Line 67"/>
            <p:cNvSpPr>
              <a:spLocks noChangeShapeType="1"/>
            </p:cNvSpPr>
            <p:nvPr/>
          </p:nvSpPr>
          <p:spPr bwMode="auto">
            <a:xfrm>
              <a:off x="3330461" y="7098913"/>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58" name="Rectangle 68"/>
            <p:cNvSpPr>
              <a:spLocks noChangeArrowheads="1"/>
            </p:cNvSpPr>
            <p:nvPr/>
          </p:nvSpPr>
          <p:spPr bwMode="auto">
            <a:xfrm>
              <a:off x="3330461" y="7098913"/>
              <a:ext cx="7938"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9" name="Line 69"/>
            <p:cNvSpPr>
              <a:spLocks noChangeShapeType="1"/>
            </p:cNvSpPr>
            <p:nvPr/>
          </p:nvSpPr>
          <p:spPr bwMode="auto">
            <a:xfrm flipH="1">
              <a:off x="4036899" y="6360726"/>
              <a:ext cx="0" cy="9747"/>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60" name="Rectangle 70"/>
            <p:cNvSpPr>
              <a:spLocks noChangeArrowheads="1"/>
            </p:cNvSpPr>
            <p:nvPr/>
          </p:nvSpPr>
          <p:spPr bwMode="auto">
            <a:xfrm>
              <a:off x="4055949" y="7098913"/>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61" name="Line 71"/>
            <p:cNvSpPr>
              <a:spLocks noChangeShapeType="1"/>
            </p:cNvSpPr>
            <p:nvPr/>
          </p:nvSpPr>
          <p:spPr bwMode="auto">
            <a:xfrm>
              <a:off x="4065474" y="33301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62" name="Rectangle 72"/>
            <p:cNvSpPr>
              <a:spLocks noChangeArrowheads="1"/>
            </p:cNvSpPr>
            <p:nvPr/>
          </p:nvSpPr>
          <p:spPr bwMode="auto">
            <a:xfrm>
              <a:off x="4065474" y="3330188"/>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63" name="Line 73"/>
            <p:cNvSpPr>
              <a:spLocks noChangeShapeType="1"/>
            </p:cNvSpPr>
            <p:nvPr/>
          </p:nvSpPr>
          <p:spPr bwMode="auto">
            <a:xfrm>
              <a:off x="4065474" y="3511163"/>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64" name="Rectangle 74"/>
            <p:cNvSpPr>
              <a:spLocks noChangeArrowheads="1"/>
            </p:cNvSpPr>
            <p:nvPr/>
          </p:nvSpPr>
          <p:spPr bwMode="auto">
            <a:xfrm>
              <a:off x="4065474" y="3511163"/>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65" name="Line 75"/>
            <p:cNvSpPr>
              <a:spLocks noChangeShapeType="1"/>
            </p:cNvSpPr>
            <p:nvPr/>
          </p:nvSpPr>
          <p:spPr bwMode="auto">
            <a:xfrm>
              <a:off x="4065474" y="3703251"/>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66" name="Rectangle 76"/>
            <p:cNvSpPr>
              <a:spLocks noChangeArrowheads="1"/>
            </p:cNvSpPr>
            <p:nvPr/>
          </p:nvSpPr>
          <p:spPr bwMode="auto">
            <a:xfrm>
              <a:off x="4065474" y="3703251"/>
              <a:ext cx="9525" cy="7938"/>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67" name="Line 77"/>
            <p:cNvSpPr>
              <a:spLocks noChangeShapeType="1"/>
            </p:cNvSpPr>
            <p:nvPr/>
          </p:nvSpPr>
          <p:spPr bwMode="auto">
            <a:xfrm>
              <a:off x="4065474" y="39016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68" name="Rectangle 78"/>
            <p:cNvSpPr>
              <a:spLocks noChangeArrowheads="1"/>
            </p:cNvSpPr>
            <p:nvPr/>
          </p:nvSpPr>
          <p:spPr bwMode="auto">
            <a:xfrm>
              <a:off x="4065474" y="3901688"/>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69" name="Line 79"/>
            <p:cNvSpPr>
              <a:spLocks noChangeShapeType="1"/>
            </p:cNvSpPr>
            <p:nvPr/>
          </p:nvSpPr>
          <p:spPr bwMode="auto">
            <a:xfrm>
              <a:off x="4065474" y="4084251"/>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70" name="Rectangle 80"/>
            <p:cNvSpPr>
              <a:spLocks noChangeArrowheads="1"/>
            </p:cNvSpPr>
            <p:nvPr/>
          </p:nvSpPr>
          <p:spPr bwMode="auto">
            <a:xfrm>
              <a:off x="4065474" y="4084251"/>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1" name="Line 81"/>
            <p:cNvSpPr>
              <a:spLocks noChangeShapeType="1"/>
            </p:cNvSpPr>
            <p:nvPr/>
          </p:nvSpPr>
          <p:spPr bwMode="auto">
            <a:xfrm>
              <a:off x="4065474" y="4265226"/>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72" name="Rectangle 82"/>
            <p:cNvSpPr>
              <a:spLocks noChangeArrowheads="1"/>
            </p:cNvSpPr>
            <p:nvPr/>
          </p:nvSpPr>
          <p:spPr bwMode="auto">
            <a:xfrm>
              <a:off x="4065474" y="4265226"/>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3" name="Line 83"/>
            <p:cNvSpPr>
              <a:spLocks noChangeShapeType="1"/>
            </p:cNvSpPr>
            <p:nvPr/>
          </p:nvSpPr>
          <p:spPr bwMode="auto">
            <a:xfrm>
              <a:off x="4065474" y="44477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74" name="Rectangle 84"/>
            <p:cNvSpPr>
              <a:spLocks noChangeArrowheads="1"/>
            </p:cNvSpPr>
            <p:nvPr/>
          </p:nvSpPr>
          <p:spPr bwMode="auto">
            <a:xfrm>
              <a:off x="4065474" y="4447788"/>
              <a:ext cx="9525" cy="7938"/>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5" name="Line 85"/>
            <p:cNvSpPr>
              <a:spLocks noChangeShapeType="1"/>
            </p:cNvSpPr>
            <p:nvPr/>
          </p:nvSpPr>
          <p:spPr bwMode="auto">
            <a:xfrm>
              <a:off x="4065474" y="4628763"/>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76" name="Rectangle 86"/>
            <p:cNvSpPr>
              <a:spLocks noChangeArrowheads="1"/>
            </p:cNvSpPr>
            <p:nvPr/>
          </p:nvSpPr>
          <p:spPr bwMode="auto">
            <a:xfrm>
              <a:off x="4065474" y="4628763"/>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7" name="Line 87"/>
            <p:cNvSpPr>
              <a:spLocks noChangeShapeType="1"/>
            </p:cNvSpPr>
            <p:nvPr/>
          </p:nvSpPr>
          <p:spPr bwMode="auto">
            <a:xfrm>
              <a:off x="4065474" y="480973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78" name="Rectangle 88"/>
            <p:cNvSpPr>
              <a:spLocks noChangeArrowheads="1"/>
            </p:cNvSpPr>
            <p:nvPr/>
          </p:nvSpPr>
          <p:spPr bwMode="auto">
            <a:xfrm>
              <a:off x="4065474" y="4809738"/>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9" name="Line 89"/>
            <p:cNvSpPr>
              <a:spLocks noChangeShapeType="1"/>
            </p:cNvSpPr>
            <p:nvPr/>
          </p:nvSpPr>
          <p:spPr bwMode="auto">
            <a:xfrm>
              <a:off x="4065474" y="4992301"/>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80" name="Rectangle 90"/>
            <p:cNvSpPr>
              <a:spLocks noChangeArrowheads="1"/>
            </p:cNvSpPr>
            <p:nvPr/>
          </p:nvSpPr>
          <p:spPr bwMode="auto">
            <a:xfrm>
              <a:off x="4065474" y="4992301"/>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1" name="Line 91"/>
            <p:cNvSpPr>
              <a:spLocks noChangeShapeType="1"/>
            </p:cNvSpPr>
            <p:nvPr/>
          </p:nvSpPr>
          <p:spPr bwMode="auto">
            <a:xfrm>
              <a:off x="4065474" y="5173276"/>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82" name="Rectangle 92"/>
            <p:cNvSpPr>
              <a:spLocks noChangeArrowheads="1"/>
            </p:cNvSpPr>
            <p:nvPr/>
          </p:nvSpPr>
          <p:spPr bwMode="auto">
            <a:xfrm>
              <a:off x="4065474" y="5173276"/>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3" name="Line 93"/>
            <p:cNvSpPr>
              <a:spLocks noChangeShapeType="1"/>
            </p:cNvSpPr>
            <p:nvPr/>
          </p:nvSpPr>
          <p:spPr bwMode="auto">
            <a:xfrm>
              <a:off x="4065474" y="535583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84" name="Rectangle 94"/>
            <p:cNvSpPr>
              <a:spLocks noChangeArrowheads="1"/>
            </p:cNvSpPr>
            <p:nvPr/>
          </p:nvSpPr>
          <p:spPr bwMode="auto">
            <a:xfrm>
              <a:off x="4065474" y="5355838"/>
              <a:ext cx="9525" cy="7938"/>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5" name="Line 95"/>
            <p:cNvSpPr>
              <a:spLocks noChangeShapeType="1"/>
            </p:cNvSpPr>
            <p:nvPr/>
          </p:nvSpPr>
          <p:spPr bwMode="auto">
            <a:xfrm>
              <a:off x="4065474" y="5536813"/>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86" name="Rectangle 96"/>
            <p:cNvSpPr>
              <a:spLocks noChangeArrowheads="1"/>
            </p:cNvSpPr>
            <p:nvPr/>
          </p:nvSpPr>
          <p:spPr bwMode="auto">
            <a:xfrm>
              <a:off x="4065474" y="5536813"/>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7" name="Line 97"/>
            <p:cNvSpPr>
              <a:spLocks noChangeShapeType="1"/>
            </p:cNvSpPr>
            <p:nvPr/>
          </p:nvSpPr>
          <p:spPr bwMode="auto">
            <a:xfrm>
              <a:off x="4065474" y="57177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88" name="Rectangle 98"/>
            <p:cNvSpPr>
              <a:spLocks noChangeArrowheads="1"/>
            </p:cNvSpPr>
            <p:nvPr/>
          </p:nvSpPr>
          <p:spPr bwMode="auto">
            <a:xfrm>
              <a:off x="4065474" y="5717788"/>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9" name="Line 99"/>
            <p:cNvSpPr>
              <a:spLocks noChangeShapeType="1"/>
            </p:cNvSpPr>
            <p:nvPr/>
          </p:nvSpPr>
          <p:spPr bwMode="auto">
            <a:xfrm>
              <a:off x="4065474" y="5900351"/>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90" name="Rectangle 100"/>
            <p:cNvSpPr>
              <a:spLocks noChangeArrowheads="1"/>
            </p:cNvSpPr>
            <p:nvPr/>
          </p:nvSpPr>
          <p:spPr bwMode="auto">
            <a:xfrm>
              <a:off x="4065474" y="5900351"/>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91" name="Line 101"/>
            <p:cNvSpPr>
              <a:spLocks noChangeShapeType="1"/>
            </p:cNvSpPr>
            <p:nvPr/>
          </p:nvSpPr>
          <p:spPr bwMode="auto">
            <a:xfrm>
              <a:off x="4065474" y="6090851"/>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92" name="Rectangle 102"/>
            <p:cNvSpPr>
              <a:spLocks noChangeArrowheads="1"/>
            </p:cNvSpPr>
            <p:nvPr/>
          </p:nvSpPr>
          <p:spPr bwMode="auto">
            <a:xfrm>
              <a:off x="4065474" y="6090851"/>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93" name="Line 103"/>
            <p:cNvSpPr>
              <a:spLocks noChangeShapeType="1"/>
            </p:cNvSpPr>
            <p:nvPr/>
          </p:nvSpPr>
          <p:spPr bwMode="auto">
            <a:xfrm>
              <a:off x="4065474" y="6508363"/>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94" name="Rectangle 104"/>
            <p:cNvSpPr>
              <a:spLocks noChangeArrowheads="1"/>
            </p:cNvSpPr>
            <p:nvPr/>
          </p:nvSpPr>
          <p:spPr bwMode="auto">
            <a:xfrm>
              <a:off x="4065474" y="6508363"/>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95" name="Line 105"/>
            <p:cNvSpPr>
              <a:spLocks noChangeShapeType="1"/>
            </p:cNvSpPr>
            <p:nvPr/>
          </p:nvSpPr>
          <p:spPr bwMode="auto">
            <a:xfrm>
              <a:off x="4065474" y="6698863"/>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96" name="Rectangle 106"/>
            <p:cNvSpPr>
              <a:spLocks noChangeArrowheads="1"/>
            </p:cNvSpPr>
            <p:nvPr/>
          </p:nvSpPr>
          <p:spPr bwMode="auto">
            <a:xfrm>
              <a:off x="4065474" y="6698863"/>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97" name="Line 107"/>
            <p:cNvSpPr>
              <a:spLocks noChangeShapeType="1"/>
            </p:cNvSpPr>
            <p:nvPr/>
          </p:nvSpPr>
          <p:spPr bwMode="auto">
            <a:xfrm>
              <a:off x="4065474" y="68988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98" name="Rectangle 108"/>
            <p:cNvSpPr>
              <a:spLocks noChangeArrowheads="1"/>
            </p:cNvSpPr>
            <p:nvPr/>
          </p:nvSpPr>
          <p:spPr bwMode="auto">
            <a:xfrm>
              <a:off x="4065474" y="6898888"/>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99" name="Line 109"/>
            <p:cNvSpPr>
              <a:spLocks noChangeShapeType="1"/>
            </p:cNvSpPr>
            <p:nvPr/>
          </p:nvSpPr>
          <p:spPr bwMode="auto">
            <a:xfrm>
              <a:off x="4065474" y="70893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100" name="Rectangle 110"/>
            <p:cNvSpPr>
              <a:spLocks noChangeArrowheads="1"/>
            </p:cNvSpPr>
            <p:nvPr/>
          </p:nvSpPr>
          <p:spPr bwMode="auto">
            <a:xfrm>
              <a:off x="4065474" y="7089388"/>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01" name="Freeform 123"/>
            <p:cNvSpPr>
              <a:spLocks/>
            </p:cNvSpPr>
            <p:nvPr/>
          </p:nvSpPr>
          <p:spPr bwMode="auto">
            <a:xfrm>
              <a:off x="260236" y="5678101"/>
              <a:ext cx="1711325" cy="196850"/>
            </a:xfrm>
            <a:custGeom>
              <a:avLst/>
              <a:gdLst>
                <a:gd name="T0" fmla="*/ 282 w 3016"/>
                <a:gd name="T1" fmla="*/ 3 h 347"/>
                <a:gd name="T2" fmla="*/ 687 w 3016"/>
                <a:gd name="T3" fmla="*/ 16 h 347"/>
                <a:gd name="T4" fmla="*/ 930 w 3016"/>
                <a:gd name="T5" fmla="*/ 30 h 347"/>
                <a:gd name="T6" fmla="*/ 1143 w 3016"/>
                <a:gd name="T7" fmla="*/ 47 h 347"/>
                <a:gd name="T8" fmla="*/ 1317 w 3016"/>
                <a:gd name="T9" fmla="*/ 65 h 347"/>
                <a:gd name="T10" fmla="*/ 1443 w 3016"/>
                <a:gd name="T11" fmla="*/ 86 h 347"/>
                <a:gd name="T12" fmla="*/ 1497 w 3016"/>
                <a:gd name="T13" fmla="*/ 101 h 347"/>
                <a:gd name="T14" fmla="*/ 1543 w 3016"/>
                <a:gd name="T15" fmla="*/ 128 h 347"/>
                <a:gd name="T16" fmla="*/ 1561 w 3016"/>
                <a:gd name="T17" fmla="*/ 150 h 347"/>
                <a:gd name="T18" fmla="*/ 1565 w 3016"/>
                <a:gd name="T19" fmla="*/ 145 h 347"/>
                <a:gd name="T20" fmla="*/ 1597 w 3016"/>
                <a:gd name="T21" fmla="*/ 152 h 347"/>
                <a:gd name="T22" fmla="*/ 1715 w 3016"/>
                <a:gd name="T23" fmla="*/ 172 h 347"/>
                <a:gd name="T24" fmla="*/ 1884 w 3016"/>
                <a:gd name="T25" fmla="*/ 191 h 347"/>
                <a:gd name="T26" fmla="*/ 2094 w 3016"/>
                <a:gd name="T27" fmla="*/ 207 h 347"/>
                <a:gd name="T28" fmla="*/ 2336 w 3016"/>
                <a:gd name="T29" fmla="*/ 221 h 347"/>
                <a:gd name="T30" fmla="*/ 2736 w 3016"/>
                <a:gd name="T31" fmla="*/ 232 h 347"/>
                <a:gd name="T32" fmla="*/ 3015 w 3016"/>
                <a:gd name="T33" fmla="*/ 347 h 347"/>
                <a:gd name="T34" fmla="*/ 2460 w 3016"/>
                <a:gd name="T35" fmla="*/ 337 h 347"/>
                <a:gd name="T36" fmla="*/ 2204 w 3016"/>
                <a:gd name="T37" fmla="*/ 325 h 347"/>
                <a:gd name="T38" fmla="*/ 1975 w 3016"/>
                <a:gd name="T39" fmla="*/ 310 h 347"/>
                <a:gd name="T40" fmla="*/ 1780 w 3016"/>
                <a:gd name="T41" fmla="*/ 293 h 347"/>
                <a:gd name="T42" fmla="*/ 1627 w 3016"/>
                <a:gd name="T43" fmla="*/ 272 h 347"/>
                <a:gd name="T44" fmla="*/ 1529 w 3016"/>
                <a:gd name="T45" fmla="*/ 251 h 347"/>
                <a:gd name="T46" fmla="*/ 1495 w 3016"/>
                <a:gd name="T47" fmla="*/ 237 h 347"/>
                <a:gd name="T48" fmla="*/ 1465 w 3016"/>
                <a:gd name="T49" fmla="*/ 210 h 347"/>
                <a:gd name="T50" fmla="*/ 1477 w 3016"/>
                <a:gd name="T51" fmla="*/ 215 h 347"/>
                <a:gd name="T52" fmla="*/ 1460 w 3016"/>
                <a:gd name="T53" fmla="*/ 207 h 347"/>
                <a:gd name="T54" fmla="*/ 1370 w 3016"/>
                <a:gd name="T55" fmla="*/ 187 h 347"/>
                <a:gd name="T56" fmla="*/ 1225 w 3016"/>
                <a:gd name="T57" fmla="*/ 167 h 347"/>
                <a:gd name="T58" fmla="*/ 1033 w 3016"/>
                <a:gd name="T59" fmla="*/ 149 h 347"/>
                <a:gd name="T60" fmla="*/ 805 w 3016"/>
                <a:gd name="T61" fmla="*/ 134 h 347"/>
                <a:gd name="T62" fmla="*/ 553 w 3016"/>
                <a:gd name="T63" fmla="*/ 122 h 347"/>
                <a:gd name="T64" fmla="*/ 0 w 3016"/>
                <a:gd name="T65" fmla="*/ 112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16" h="347">
                  <a:moveTo>
                    <a:pt x="1" y="0"/>
                  </a:moveTo>
                  <a:lnTo>
                    <a:pt x="282" y="3"/>
                  </a:lnTo>
                  <a:lnTo>
                    <a:pt x="556" y="10"/>
                  </a:lnTo>
                  <a:lnTo>
                    <a:pt x="687" y="16"/>
                  </a:lnTo>
                  <a:lnTo>
                    <a:pt x="812" y="23"/>
                  </a:lnTo>
                  <a:lnTo>
                    <a:pt x="930" y="30"/>
                  </a:lnTo>
                  <a:lnTo>
                    <a:pt x="1041" y="38"/>
                  </a:lnTo>
                  <a:lnTo>
                    <a:pt x="1143" y="47"/>
                  </a:lnTo>
                  <a:lnTo>
                    <a:pt x="1236" y="56"/>
                  </a:lnTo>
                  <a:lnTo>
                    <a:pt x="1317" y="65"/>
                  </a:lnTo>
                  <a:lnTo>
                    <a:pt x="1387" y="76"/>
                  </a:lnTo>
                  <a:lnTo>
                    <a:pt x="1443" y="86"/>
                  </a:lnTo>
                  <a:lnTo>
                    <a:pt x="1489" y="98"/>
                  </a:lnTo>
                  <a:cubicBezTo>
                    <a:pt x="1492" y="99"/>
                    <a:pt x="1494" y="100"/>
                    <a:pt x="1497" y="101"/>
                  </a:cubicBezTo>
                  <a:lnTo>
                    <a:pt x="1522" y="112"/>
                  </a:lnTo>
                  <a:cubicBezTo>
                    <a:pt x="1530" y="116"/>
                    <a:pt x="1537" y="121"/>
                    <a:pt x="1543" y="128"/>
                  </a:cubicBezTo>
                  <a:lnTo>
                    <a:pt x="1552" y="139"/>
                  </a:lnTo>
                  <a:lnTo>
                    <a:pt x="1561" y="150"/>
                  </a:lnTo>
                  <a:lnTo>
                    <a:pt x="1540" y="134"/>
                  </a:lnTo>
                  <a:lnTo>
                    <a:pt x="1565" y="145"/>
                  </a:lnTo>
                  <a:lnTo>
                    <a:pt x="1556" y="142"/>
                  </a:lnTo>
                  <a:lnTo>
                    <a:pt x="1597" y="152"/>
                  </a:lnTo>
                  <a:lnTo>
                    <a:pt x="1649" y="163"/>
                  </a:lnTo>
                  <a:lnTo>
                    <a:pt x="1715" y="172"/>
                  </a:lnTo>
                  <a:lnTo>
                    <a:pt x="1793" y="182"/>
                  </a:lnTo>
                  <a:lnTo>
                    <a:pt x="1884" y="191"/>
                  </a:lnTo>
                  <a:lnTo>
                    <a:pt x="1984" y="199"/>
                  </a:lnTo>
                  <a:lnTo>
                    <a:pt x="2094" y="207"/>
                  </a:lnTo>
                  <a:lnTo>
                    <a:pt x="2211" y="214"/>
                  </a:lnTo>
                  <a:lnTo>
                    <a:pt x="2336" y="221"/>
                  </a:lnTo>
                  <a:lnTo>
                    <a:pt x="2465" y="226"/>
                  </a:lnTo>
                  <a:lnTo>
                    <a:pt x="2736" y="232"/>
                  </a:lnTo>
                  <a:lnTo>
                    <a:pt x="3016" y="235"/>
                  </a:lnTo>
                  <a:lnTo>
                    <a:pt x="3015" y="347"/>
                  </a:lnTo>
                  <a:lnTo>
                    <a:pt x="2733" y="344"/>
                  </a:lnTo>
                  <a:lnTo>
                    <a:pt x="2460" y="337"/>
                  </a:lnTo>
                  <a:lnTo>
                    <a:pt x="2329" y="332"/>
                  </a:lnTo>
                  <a:lnTo>
                    <a:pt x="2204" y="325"/>
                  </a:lnTo>
                  <a:lnTo>
                    <a:pt x="2085" y="318"/>
                  </a:lnTo>
                  <a:lnTo>
                    <a:pt x="1975" y="310"/>
                  </a:lnTo>
                  <a:lnTo>
                    <a:pt x="1873" y="302"/>
                  </a:lnTo>
                  <a:lnTo>
                    <a:pt x="1780" y="293"/>
                  </a:lnTo>
                  <a:lnTo>
                    <a:pt x="1698" y="283"/>
                  </a:lnTo>
                  <a:lnTo>
                    <a:pt x="1627" y="272"/>
                  </a:lnTo>
                  <a:lnTo>
                    <a:pt x="1570" y="261"/>
                  </a:lnTo>
                  <a:lnTo>
                    <a:pt x="1529" y="251"/>
                  </a:lnTo>
                  <a:cubicBezTo>
                    <a:pt x="1526" y="250"/>
                    <a:pt x="1523" y="249"/>
                    <a:pt x="1520" y="248"/>
                  </a:cubicBezTo>
                  <a:lnTo>
                    <a:pt x="1495" y="237"/>
                  </a:lnTo>
                  <a:cubicBezTo>
                    <a:pt x="1487" y="233"/>
                    <a:pt x="1480" y="228"/>
                    <a:pt x="1474" y="221"/>
                  </a:cubicBezTo>
                  <a:lnTo>
                    <a:pt x="1465" y="210"/>
                  </a:lnTo>
                  <a:lnTo>
                    <a:pt x="1456" y="199"/>
                  </a:lnTo>
                  <a:lnTo>
                    <a:pt x="1477" y="215"/>
                  </a:lnTo>
                  <a:lnTo>
                    <a:pt x="1452" y="204"/>
                  </a:lnTo>
                  <a:lnTo>
                    <a:pt x="1460" y="207"/>
                  </a:lnTo>
                  <a:lnTo>
                    <a:pt x="1423" y="197"/>
                  </a:lnTo>
                  <a:lnTo>
                    <a:pt x="1370" y="187"/>
                  </a:lnTo>
                  <a:lnTo>
                    <a:pt x="1304" y="176"/>
                  </a:lnTo>
                  <a:lnTo>
                    <a:pt x="1225" y="167"/>
                  </a:lnTo>
                  <a:lnTo>
                    <a:pt x="1133" y="158"/>
                  </a:lnTo>
                  <a:lnTo>
                    <a:pt x="1033" y="149"/>
                  </a:lnTo>
                  <a:lnTo>
                    <a:pt x="923" y="141"/>
                  </a:lnTo>
                  <a:lnTo>
                    <a:pt x="805" y="134"/>
                  </a:lnTo>
                  <a:lnTo>
                    <a:pt x="682" y="127"/>
                  </a:lnTo>
                  <a:lnTo>
                    <a:pt x="553" y="122"/>
                  </a:lnTo>
                  <a:lnTo>
                    <a:pt x="281" y="115"/>
                  </a:lnTo>
                  <a:lnTo>
                    <a:pt x="0" y="112"/>
                  </a:lnTo>
                  <a:lnTo>
                    <a:pt x="1" y="0"/>
                  </a:lnTo>
                  <a:close/>
                </a:path>
              </a:pathLst>
            </a:custGeom>
            <a:solidFill>
              <a:srgbClr val="0070C0"/>
            </a:solidFill>
            <a:ln w="0" cap="flat">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s-CO" dirty="0"/>
            </a:p>
          </p:txBody>
        </p:sp>
        <p:sp>
          <p:nvSpPr>
            <p:cNvPr id="102" name="Freeform 124"/>
            <p:cNvSpPr>
              <a:spLocks/>
            </p:cNvSpPr>
            <p:nvPr/>
          </p:nvSpPr>
          <p:spPr bwMode="auto">
            <a:xfrm>
              <a:off x="1912824" y="5695563"/>
              <a:ext cx="1984375" cy="174625"/>
            </a:xfrm>
            <a:custGeom>
              <a:avLst/>
              <a:gdLst>
                <a:gd name="T0" fmla="*/ 0 w 3496"/>
                <a:gd name="T1" fmla="*/ 196 h 308"/>
                <a:gd name="T2" fmla="*/ 326 w 3496"/>
                <a:gd name="T3" fmla="*/ 194 h 308"/>
                <a:gd name="T4" fmla="*/ 641 w 3496"/>
                <a:gd name="T5" fmla="*/ 188 h 308"/>
                <a:gd name="T6" fmla="*/ 792 w 3496"/>
                <a:gd name="T7" fmla="*/ 183 h 308"/>
                <a:gd name="T8" fmla="*/ 936 w 3496"/>
                <a:gd name="T9" fmla="*/ 178 h 308"/>
                <a:gd name="T10" fmla="*/ 1072 w 3496"/>
                <a:gd name="T11" fmla="*/ 173 h 308"/>
                <a:gd name="T12" fmla="*/ 1199 w 3496"/>
                <a:gd name="T13" fmla="*/ 166 h 308"/>
                <a:gd name="T14" fmla="*/ 1316 w 3496"/>
                <a:gd name="T15" fmla="*/ 159 h 308"/>
                <a:gd name="T16" fmla="*/ 1422 w 3496"/>
                <a:gd name="T17" fmla="*/ 152 h 308"/>
                <a:gd name="T18" fmla="*/ 1514 w 3496"/>
                <a:gd name="T19" fmla="*/ 143 h 308"/>
                <a:gd name="T20" fmla="*/ 1593 w 3496"/>
                <a:gd name="T21" fmla="*/ 135 h 308"/>
                <a:gd name="T22" fmla="*/ 1655 w 3496"/>
                <a:gd name="T23" fmla="*/ 126 h 308"/>
                <a:gd name="T24" fmla="*/ 1699 w 3496"/>
                <a:gd name="T25" fmla="*/ 117 h 308"/>
                <a:gd name="T26" fmla="*/ 1722 w 3496"/>
                <a:gd name="T27" fmla="*/ 110 h 308"/>
                <a:gd name="T28" fmla="*/ 1701 w 3496"/>
                <a:gd name="T29" fmla="*/ 122 h 308"/>
                <a:gd name="T30" fmla="*/ 1711 w 3496"/>
                <a:gd name="T31" fmla="*/ 113 h 308"/>
                <a:gd name="T32" fmla="*/ 1721 w 3496"/>
                <a:gd name="T33" fmla="*/ 104 h 308"/>
                <a:gd name="T34" fmla="*/ 1742 w 3496"/>
                <a:gd name="T35" fmla="*/ 92 h 308"/>
                <a:gd name="T36" fmla="*/ 1771 w 3496"/>
                <a:gd name="T37" fmla="*/ 83 h 308"/>
                <a:gd name="T38" fmla="*/ 1824 w 3496"/>
                <a:gd name="T39" fmla="*/ 72 h 308"/>
                <a:gd name="T40" fmla="*/ 1891 w 3496"/>
                <a:gd name="T41" fmla="*/ 63 h 308"/>
                <a:gd name="T42" fmla="*/ 1972 w 3496"/>
                <a:gd name="T43" fmla="*/ 55 h 308"/>
                <a:gd name="T44" fmla="*/ 2065 w 3496"/>
                <a:gd name="T45" fmla="*/ 46 h 308"/>
                <a:gd name="T46" fmla="*/ 2173 w 3496"/>
                <a:gd name="T47" fmla="*/ 39 h 308"/>
                <a:gd name="T48" fmla="*/ 2291 w 3496"/>
                <a:gd name="T49" fmla="*/ 32 h 308"/>
                <a:gd name="T50" fmla="*/ 2418 w 3496"/>
                <a:gd name="T51" fmla="*/ 25 h 308"/>
                <a:gd name="T52" fmla="*/ 2556 w 3496"/>
                <a:gd name="T53" fmla="*/ 19 h 308"/>
                <a:gd name="T54" fmla="*/ 2702 w 3496"/>
                <a:gd name="T55" fmla="*/ 13 h 308"/>
                <a:gd name="T56" fmla="*/ 2852 w 3496"/>
                <a:gd name="T57" fmla="*/ 8 h 308"/>
                <a:gd name="T58" fmla="*/ 3168 w 3496"/>
                <a:gd name="T59" fmla="*/ 2 h 308"/>
                <a:gd name="T60" fmla="*/ 3495 w 3496"/>
                <a:gd name="T61" fmla="*/ 0 h 308"/>
                <a:gd name="T62" fmla="*/ 3496 w 3496"/>
                <a:gd name="T63" fmla="*/ 112 h 308"/>
                <a:gd name="T64" fmla="*/ 3171 w 3496"/>
                <a:gd name="T65" fmla="*/ 114 h 308"/>
                <a:gd name="T66" fmla="*/ 2855 w 3496"/>
                <a:gd name="T67" fmla="*/ 120 h 308"/>
                <a:gd name="T68" fmla="*/ 2705 w 3496"/>
                <a:gd name="T69" fmla="*/ 125 h 308"/>
                <a:gd name="T70" fmla="*/ 2561 w 3496"/>
                <a:gd name="T71" fmla="*/ 130 h 308"/>
                <a:gd name="T72" fmla="*/ 2425 w 3496"/>
                <a:gd name="T73" fmla="*/ 136 h 308"/>
                <a:gd name="T74" fmla="*/ 2298 w 3496"/>
                <a:gd name="T75" fmla="*/ 143 h 308"/>
                <a:gd name="T76" fmla="*/ 2180 w 3496"/>
                <a:gd name="T77" fmla="*/ 150 h 308"/>
                <a:gd name="T78" fmla="*/ 2076 w 3496"/>
                <a:gd name="T79" fmla="*/ 157 h 308"/>
                <a:gd name="T80" fmla="*/ 1983 w 3496"/>
                <a:gd name="T81" fmla="*/ 166 h 308"/>
                <a:gd name="T82" fmla="*/ 1906 w 3496"/>
                <a:gd name="T83" fmla="*/ 174 h 308"/>
                <a:gd name="T84" fmla="*/ 1845 w 3496"/>
                <a:gd name="T85" fmla="*/ 182 h 308"/>
                <a:gd name="T86" fmla="*/ 1804 w 3496"/>
                <a:gd name="T87" fmla="*/ 190 h 308"/>
                <a:gd name="T88" fmla="*/ 1775 w 3496"/>
                <a:gd name="T89" fmla="*/ 199 h 308"/>
                <a:gd name="T90" fmla="*/ 1796 w 3496"/>
                <a:gd name="T91" fmla="*/ 187 h 308"/>
                <a:gd name="T92" fmla="*/ 1786 w 3496"/>
                <a:gd name="T93" fmla="*/ 196 h 308"/>
                <a:gd name="T94" fmla="*/ 1776 w 3496"/>
                <a:gd name="T95" fmla="*/ 205 h 308"/>
                <a:gd name="T96" fmla="*/ 1755 w 3496"/>
                <a:gd name="T97" fmla="*/ 217 h 308"/>
                <a:gd name="T98" fmla="*/ 1720 w 3496"/>
                <a:gd name="T99" fmla="*/ 227 h 308"/>
                <a:gd name="T100" fmla="*/ 1670 w 3496"/>
                <a:gd name="T101" fmla="*/ 237 h 308"/>
                <a:gd name="T102" fmla="*/ 1604 w 3496"/>
                <a:gd name="T103" fmla="*/ 246 h 308"/>
                <a:gd name="T104" fmla="*/ 1525 w 3496"/>
                <a:gd name="T105" fmla="*/ 254 h 308"/>
                <a:gd name="T106" fmla="*/ 1429 w 3496"/>
                <a:gd name="T107" fmla="*/ 263 h 308"/>
                <a:gd name="T108" fmla="*/ 1323 w 3496"/>
                <a:gd name="T109" fmla="*/ 270 h 308"/>
                <a:gd name="T110" fmla="*/ 1206 w 3496"/>
                <a:gd name="T111" fmla="*/ 277 h 308"/>
                <a:gd name="T112" fmla="*/ 1077 w 3496"/>
                <a:gd name="T113" fmla="*/ 284 h 308"/>
                <a:gd name="T114" fmla="*/ 939 w 3496"/>
                <a:gd name="T115" fmla="*/ 290 h 308"/>
                <a:gd name="T116" fmla="*/ 795 w 3496"/>
                <a:gd name="T117" fmla="*/ 295 h 308"/>
                <a:gd name="T118" fmla="*/ 644 w 3496"/>
                <a:gd name="T119" fmla="*/ 300 h 308"/>
                <a:gd name="T120" fmla="*/ 327 w 3496"/>
                <a:gd name="T121" fmla="*/ 306 h 308"/>
                <a:gd name="T122" fmla="*/ 1 w 3496"/>
                <a:gd name="T123" fmla="*/ 308 h 308"/>
                <a:gd name="T124" fmla="*/ 0 w 3496"/>
                <a:gd name="T125" fmla="*/ 196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96" h="308">
                  <a:moveTo>
                    <a:pt x="0" y="196"/>
                  </a:moveTo>
                  <a:lnTo>
                    <a:pt x="326" y="194"/>
                  </a:lnTo>
                  <a:lnTo>
                    <a:pt x="641" y="188"/>
                  </a:lnTo>
                  <a:lnTo>
                    <a:pt x="792" y="183"/>
                  </a:lnTo>
                  <a:lnTo>
                    <a:pt x="936" y="178"/>
                  </a:lnTo>
                  <a:lnTo>
                    <a:pt x="1072" y="173"/>
                  </a:lnTo>
                  <a:lnTo>
                    <a:pt x="1199" y="166"/>
                  </a:lnTo>
                  <a:lnTo>
                    <a:pt x="1316" y="159"/>
                  </a:lnTo>
                  <a:lnTo>
                    <a:pt x="1422" y="152"/>
                  </a:lnTo>
                  <a:lnTo>
                    <a:pt x="1514" y="143"/>
                  </a:lnTo>
                  <a:lnTo>
                    <a:pt x="1593" y="135"/>
                  </a:lnTo>
                  <a:lnTo>
                    <a:pt x="1655" y="126"/>
                  </a:lnTo>
                  <a:lnTo>
                    <a:pt x="1699" y="117"/>
                  </a:lnTo>
                  <a:lnTo>
                    <a:pt x="1722" y="110"/>
                  </a:lnTo>
                  <a:lnTo>
                    <a:pt x="1701" y="122"/>
                  </a:lnTo>
                  <a:lnTo>
                    <a:pt x="1711" y="113"/>
                  </a:lnTo>
                  <a:lnTo>
                    <a:pt x="1721" y="104"/>
                  </a:lnTo>
                  <a:cubicBezTo>
                    <a:pt x="1727" y="98"/>
                    <a:pt x="1734" y="94"/>
                    <a:pt x="1742" y="92"/>
                  </a:cubicBezTo>
                  <a:lnTo>
                    <a:pt x="1771" y="83"/>
                  </a:lnTo>
                  <a:lnTo>
                    <a:pt x="1824" y="72"/>
                  </a:lnTo>
                  <a:lnTo>
                    <a:pt x="1891" y="63"/>
                  </a:lnTo>
                  <a:lnTo>
                    <a:pt x="1972" y="55"/>
                  </a:lnTo>
                  <a:lnTo>
                    <a:pt x="2065" y="46"/>
                  </a:lnTo>
                  <a:lnTo>
                    <a:pt x="2173" y="39"/>
                  </a:lnTo>
                  <a:lnTo>
                    <a:pt x="2291" y="32"/>
                  </a:lnTo>
                  <a:lnTo>
                    <a:pt x="2418" y="25"/>
                  </a:lnTo>
                  <a:lnTo>
                    <a:pt x="2556" y="19"/>
                  </a:lnTo>
                  <a:lnTo>
                    <a:pt x="2702" y="13"/>
                  </a:lnTo>
                  <a:lnTo>
                    <a:pt x="2852" y="8"/>
                  </a:lnTo>
                  <a:lnTo>
                    <a:pt x="3168" y="2"/>
                  </a:lnTo>
                  <a:lnTo>
                    <a:pt x="3495" y="0"/>
                  </a:lnTo>
                  <a:lnTo>
                    <a:pt x="3496" y="112"/>
                  </a:lnTo>
                  <a:lnTo>
                    <a:pt x="3171" y="114"/>
                  </a:lnTo>
                  <a:lnTo>
                    <a:pt x="2855" y="120"/>
                  </a:lnTo>
                  <a:lnTo>
                    <a:pt x="2705" y="125"/>
                  </a:lnTo>
                  <a:lnTo>
                    <a:pt x="2561" y="130"/>
                  </a:lnTo>
                  <a:lnTo>
                    <a:pt x="2425" y="136"/>
                  </a:lnTo>
                  <a:lnTo>
                    <a:pt x="2298" y="143"/>
                  </a:lnTo>
                  <a:lnTo>
                    <a:pt x="2180" y="150"/>
                  </a:lnTo>
                  <a:lnTo>
                    <a:pt x="2076" y="157"/>
                  </a:lnTo>
                  <a:lnTo>
                    <a:pt x="1983" y="166"/>
                  </a:lnTo>
                  <a:lnTo>
                    <a:pt x="1906" y="174"/>
                  </a:lnTo>
                  <a:lnTo>
                    <a:pt x="1845" y="182"/>
                  </a:lnTo>
                  <a:lnTo>
                    <a:pt x="1804" y="190"/>
                  </a:lnTo>
                  <a:lnTo>
                    <a:pt x="1775" y="199"/>
                  </a:lnTo>
                  <a:lnTo>
                    <a:pt x="1796" y="187"/>
                  </a:lnTo>
                  <a:lnTo>
                    <a:pt x="1786" y="196"/>
                  </a:lnTo>
                  <a:lnTo>
                    <a:pt x="1776" y="205"/>
                  </a:lnTo>
                  <a:cubicBezTo>
                    <a:pt x="1770" y="211"/>
                    <a:pt x="1763" y="215"/>
                    <a:pt x="1755" y="217"/>
                  </a:cubicBezTo>
                  <a:lnTo>
                    <a:pt x="1720" y="227"/>
                  </a:lnTo>
                  <a:lnTo>
                    <a:pt x="1670" y="237"/>
                  </a:lnTo>
                  <a:lnTo>
                    <a:pt x="1604" y="246"/>
                  </a:lnTo>
                  <a:lnTo>
                    <a:pt x="1525" y="254"/>
                  </a:lnTo>
                  <a:lnTo>
                    <a:pt x="1429" y="263"/>
                  </a:lnTo>
                  <a:lnTo>
                    <a:pt x="1323" y="270"/>
                  </a:lnTo>
                  <a:lnTo>
                    <a:pt x="1206" y="277"/>
                  </a:lnTo>
                  <a:lnTo>
                    <a:pt x="1077" y="284"/>
                  </a:lnTo>
                  <a:lnTo>
                    <a:pt x="939" y="290"/>
                  </a:lnTo>
                  <a:lnTo>
                    <a:pt x="795" y="295"/>
                  </a:lnTo>
                  <a:lnTo>
                    <a:pt x="644" y="300"/>
                  </a:lnTo>
                  <a:lnTo>
                    <a:pt x="327" y="306"/>
                  </a:lnTo>
                  <a:lnTo>
                    <a:pt x="1" y="308"/>
                  </a:lnTo>
                  <a:lnTo>
                    <a:pt x="0" y="196"/>
                  </a:lnTo>
                  <a:close/>
                </a:path>
              </a:pathLst>
            </a:custGeom>
            <a:solidFill>
              <a:srgbClr val="0070C0"/>
            </a:solidFill>
            <a:ln w="0" cap="flat">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s-CO" dirty="0"/>
            </a:p>
          </p:txBody>
        </p:sp>
        <p:sp>
          <p:nvSpPr>
            <p:cNvPr id="103" name="Freeform 125"/>
            <p:cNvSpPr>
              <a:spLocks/>
            </p:cNvSpPr>
            <p:nvPr/>
          </p:nvSpPr>
          <p:spPr bwMode="auto">
            <a:xfrm>
              <a:off x="2708161" y="3538151"/>
              <a:ext cx="801688" cy="2233613"/>
            </a:xfrm>
            <a:custGeom>
              <a:avLst/>
              <a:gdLst>
                <a:gd name="T0" fmla="*/ 1298 w 1414"/>
                <a:gd name="T1" fmla="*/ 3750 h 3934"/>
                <a:gd name="T2" fmla="*/ 1271 w 1414"/>
                <a:gd name="T3" fmla="*/ 3392 h 3934"/>
                <a:gd name="T4" fmla="*/ 1217 w 1414"/>
                <a:gd name="T5" fmla="*/ 3051 h 3934"/>
                <a:gd name="T6" fmla="*/ 1144 w 1414"/>
                <a:gd name="T7" fmla="*/ 2740 h 3934"/>
                <a:gd name="T8" fmla="*/ 1055 w 1414"/>
                <a:gd name="T9" fmla="*/ 2468 h 3934"/>
                <a:gd name="T10" fmla="*/ 953 w 1414"/>
                <a:gd name="T11" fmla="*/ 2251 h 3934"/>
                <a:gd name="T12" fmla="*/ 845 w 1414"/>
                <a:gd name="T13" fmla="*/ 2100 h 3934"/>
                <a:gd name="T14" fmla="*/ 791 w 1414"/>
                <a:gd name="T15" fmla="*/ 2053 h 3934"/>
                <a:gd name="T16" fmla="*/ 741 w 1414"/>
                <a:gd name="T17" fmla="*/ 2028 h 3934"/>
                <a:gd name="T18" fmla="*/ 698 w 1414"/>
                <a:gd name="T19" fmla="*/ 2023 h 3934"/>
                <a:gd name="T20" fmla="*/ 619 w 1414"/>
                <a:gd name="T21" fmla="*/ 2006 h 3934"/>
                <a:gd name="T22" fmla="*/ 549 w 1414"/>
                <a:gd name="T23" fmla="*/ 1965 h 3934"/>
                <a:gd name="T24" fmla="*/ 483 w 1414"/>
                <a:gd name="T25" fmla="*/ 1906 h 3934"/>
                <a:gd name="T26" fmla="*/ 365 w 1414"/>
                <a:gd name="T27" fmla="*/ 1739 h 3934"/>
                <a:gd name="T28" fmla="*/ 256 w 1414"/>
                <a:gd name="T29" fmla="*/ 1508 h 3934"/>
                <a:gd name="T30" fmla="*/ 163 w 1414"/>
                <a:gd name="T31" fmla="*/ 1226 h 3934"/>
                <a:gd name="T32" fmla="*/ 88 w 1414"/>
                <a:gd name="T33" fmla="*/ 905 h 3934"/>
                <a:gd name="T34" fmla="*/ 33 w 1414"/>
                <a:gd name="T35" fmla="*/ 555 h 3934"/>
                <a:gd name="T36" fmla="*/ 5 w 1414"/>
                <a:gd name="T37" fmla="*/ 189 h 3934"/>
                <a:gd name="T38" fmla="*/ 112 w 1414"/>
                <a:gd name="T39" fmla="*/ 0 h 3934"/>
                <a:gd name="T40" fmla="*/ 127 w 1414"/>
                <a:gd name="T41" fmla="*/ 363 h 3934"/>
                <a:gd name="T42" fmla="*/ 168 w 1414"/>
                <a:gd name="T43" fmla="*/ 714 h 3934"/>
                <a:gd name="T44" fmla="*/ 231 w 1414"/>
                <a:gd name="T45" fmla="*/ 1041 h 3934"/>
                <a:gd name="T46" fmla="*/ 313 w 1414"/>
                <a:gd name="T47" fmla="*/ 1335 h 3934"/>
                <a:gd name="T48" fmla="*/ 408 w 1414"/>
                <a:gd name="T49" fmla="*/ 1579 h 3934"/>
                <a:gd name="T50" fmla="*/ 512 w 1414"/>
                <a:gd name="T51" fmla="*/ 1763 h 3934"/>
                <a:gd name="T52" fmla="*/ 564 w 1414"/>
                <a:gd name="T53" fmla="*/ 1828 h 3934"/>
                <a:gd name="T54" fmla="*/ 613 w 1414"/>
                <a:gd name="T55" fmla="*/ 1874 h 3934"/>
                <a:gd name="T56" fmla="*/ 656 w 1414"/>
                <a:gd name="T57" fmla="*/ 1901 h 3934"/>
                <a:gd name="T58" fmla="*/ 778 w 1414"/>
                <a:gd name="T59" fmla="*/ 1923 h 3934"/>
                <a:gd name="T60" fmla="*/ 855 w 1414"/>
                <a:gd name="T61" fmla="*/ 1962 h 3934"/>
                <a:gd name="T62" fmla="*/ 926 w 1414"/>
                <a:gd name="T63" fmla="*/ 2022 h 3934"/>
                <a:gd name="T64" fmla="*/ 994 w 1414"/>
                <a:gd name="T65" fmla="*/ 2107 h 3934"/>
                <a:gd name="T66" fmla="*/ 1108 w 1414"/>
                <a:gd name="T67" fmla="*/ 2308 h 3934"/>
                <a:gd name="T68" fmla="*/ 1208 w 1414"/>
                <a:gd name="T69" fmla="*/ 2565 h 3934"/>
                <a:gd name="T70" fmla="*/ 1293 w 1414"/>
                <a:gd name="T71" fmla="*/ 2867 h 3934"/>
                <a:gd name="T72" fmla="*/ 1358 w 1414"/>
                <a:gd name="T73" fmla="*/ 3203 h 3934"/>
                <a:gd name="T74" fmla="*/ 1399 w 1414"/>
                <a:gd name="T75" fmla="*/ 3562 h 3934"/>
                <a:gd name="T76" fmla="*/ 1414 w 1414"/>
                <a:gd name="T77" fmla="*/ 3931 h 3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14" h="3934">
                  <a:moveTo>
                    <a:pt x="1302" y="3934"/>
                  </a:moveTo>
                  <a:lnTo>
                    <a:pt x="1298" y="3750"/>
                  </a:lnTo>
                  <a:lnTo>
                    <a:pt x="1288" y="3569"/>
                  </a:lnTo>
                  <a:lnTo>
                    <a:pt x="1271" y="3392"/>
                  </a:lnTo>
                  <a:lnTo>
                    <a:pt x="1247" y="3218"/>
                  </a:lnTo>
                  <a:lnTo>
                    <a:pt x="1217" y="3051"/>
                  </a:lnTo>
                  <a:lnTo>
                    <a:pt x="1184" y="2890"/>
                  </a:lnTo>
                  <a:lnTo>
                    <a:pt x="1144" y="2740"/>
                  </a:lnTo>
                  <a:lnTo>
                    <a:pt x="1101" y="2598"/>
                  </a:lnTo>
                  <a:lnTo>
                    <a:pt x="1055" y="2468"/>
                  </a:lnTo>
                  <a:lnTo>
                    <a:pt x="1005" y="2353"/>
                  </a:lnTo>
                  <a:lnTo>
                    <a:pt x="953" y="2251"/>
                  </a:lnTo>
                  <a:lnTo>
                    <a:pt x="899" y="2166"/>
                  </a:lnTo>
                  <a:lnTo>
                    <a:pt x="845" y="2100"/>
                  </a:lnTo>
                  <a:lnTo>
                    <a:pt x="851" y="2106"/>
                  </a:lnTo>
                  <a:lnTo>
                    <a:pt x="791" y="2053"/>
                  </a:lnTo>
                  <a:lnTo>
                    <a:pt x="801" y="2061"/>
                  </a:lnTo>
                  <a:lnTo>
                    <a:pt x="741" y="2028"/>
                  </a:lnTo>
                  <a:lnTo>
                    <a:pt x="759" y="2034"/>
                  </a:lnTo>
                  <a:lnTo>
                    <a:pt x="698" y="2023"/>
                  </a:lnTo>
                  <a:lnTo>
                    <a:pt x="637" y="2012"/>
                  </a:lnTo>
                  <a:cubicBezTo>
                    <a:pt x="631" y="2010"/>
                    <a:pt x="625" y="2008"/>
                    <a:pt x="619" y="2006"/>
                  </a:cubicBezTo>
                  <a:lnTo>
                    <a:pt x="559" y="1973"/>
                  </a:lnTo>
                  <a:cubicBezTo>
                    <a:pt x="556" y="1971"/>
                    <a:pt x="552" y="1968"/>
                    <a:pt x="549" y="1965"/>
                  </a:cubicBezTo>
                  <a:lnTo>
                    <a:pt x="489" y="1912"/>
                  </a:lnTo>
                  <a:cubicBezTo>
                    <a:pt x="487" y="1910"/>
                    <a:pt x="485" y="1908"/>
                    <a:pt x="483" y="1906"/>
                  </a:cubicBezTo>
                  <a:lnTo>
                    <a:pt x="425" y="1834"/>
                  </a:lnTo>
                  <a:lnTo>
                    <a:pt x="365" y="1739"/>
                  </a:lnTo>
                  <a:lnTo>
                    <a:pt x="309" y="1630"/>
                  </a:lnTo>
                  <a:lnTo>
                    <a:pt x="256" y="1508"/>
                  </a:lnTo>
                  <a:lnTo>
                    <a:pt x="208" y="1372"/>
                  </a:lnTo>
                  <a:lnTo>
                    <a:pt x="163" y="1226"/>
                  </a:lnTo>
                  <a:lnTo>
                    <a:pt x="122" y="1070"/>
                  </a:lnTo>
                  <a:lnTo>
                    <a:pt x="88" y="905"/>
                  </a:lnTo>
                  <a:lnTo>
                    <a:pt x="57" y="733"/>
                  </a:lnTo>
                  <a:lnTo>
                    <a:pt x="33" y="555"/>
                  </a:lnTo>
                  <a:lnTo>
                    <a:pt x="16" y="374"/>
                  </a:lnTo>
                  <a:lnTo>
                    <a:pt x="5" y="189"/>
                  </a:lnTo>
                  <a:lnTo>
                    <a:pt x="0" y="3"/>
                  </a:lnTo>
                  <a:lnTo>
                    <a:pt x="112" y="0"/>
                  </a:lnTo>
                  <a:lnTo>
                    <a:pt x="116" y="182"/>
                  </a:lnTo>
                  <a:lnTo>
                    <a:pt x="127" y="363"/>
                  </a:lnTo>
                  <a:lnTo>
                    <a:pt x="144" y="540"/>
                  </a:lnTo>
                  <a:lnTo>
                    <a:pt x="168" y="714"/>
                  </a:lnTo>
                  <a:lnTo>
                    <a:pt x="197" y="882"/>
                  </a:lnTo>
                  <a:lnTo>
                    <a:pt x="231" y="1041"/>
                  </a:lnTo>
                  <a:lnTo>
                    <a:pt x="270" y="1193"/>
                  </a:lnTo>
                  <a:lnTo>
                    <a:pt x="313" y="1335"/>
                  </a:lnTo>
                  <a:lnTo>
                    <a:pt x="359" y="1463"/>
                  </a:lnTo>
                  <a:lnTo>
                    <a:pt x="408" y="1579"/>
                  </a:lnTo>
                  <a:lnTo>
                    <a:pt x="460" y="1680"/>
                  </a:lnTo>
                  <a:lnTo>
                    <a:pt x="512" y="1763"/>
                  </a:lnTo>
                  <a:lnTo>
                    <a:pt x="570" y="1835"/>
                  </a:lnTo>
                  <a:lnTo>
                    <a:pt x="564" y="1828"/>
                  </a:lnTo>
                  <a:lnTo>
                    <a:pt x="624" y="1881"/>
                  </a:lnTo>
                  <a:lnTo>
                    <a:pt x="613" y="1874"/>
                  </a:lnTo>
                  <a:lnTo>
                    <a:pt x="673" y="1907"/>
                  </a:lnTo>
                  <a:lnTo>
                    <a:pt x="656" y="1901"/>
                  </a:lnTo>
                  <a:lnTo>
                    <a:pt x="717" y="1912"/>
                  </a:lnTo>
                  <a:lnTo>
                    <a:pt x="778" y="1923"/>
                  </a:lnTo>
                  <a:cubicBezTo>
                    <a:pt x="784" y="1924"/>
                    <a:pt x="790" y="1926"/>
                    <a:pt x="795" y="1929"/>
                  </a:cubicBezTo>
                  <a:lnTo>
                    <a:pt x="855" y="1962"/>
                  </a:lnTo>
                  <a:cubicBezTo>
                    <a:pt x="859" y="1964"/>
                    <a:pt x="862" y="1967"/>
                    <a:pt x="866" y="1969"/>
                  </a:cubicBezTo>
                  <a:lnTo>
                    <a:pt x="926" y="2022"/>
                  </a:lnTo>
                  <a:cubicBezTo>
                    <a:pt x="928" y="2025"/>
                    <a:pt x="930" y="2027"/>
                    <a:pt x="932" y="2029"/>
                  </a:cubicBezTo>
                  <a:lnTo>
                    <a:pt x="994" y="2107"/>
                  </a:lnTo>
                  <a:lnTo>
                    <a:pt x="1052" y="2200"/>
                  </a:lnTo>
                  <a:lnTo>
                    <a:pt x="1108" y="2308"/>
                  </a:lnTo>
                  <a:lnTo>
                    <a:pt x="1160" y="2431"/>
                  </a:lnTo>
                  <a:lnTo>
                    <a:pt x="1208" y="2565"/>
                  </a:lnTo>
                  <a:lnTo>
                    <a:pt x="1253" y="2711"/>
                  </a:lnTo>
                  <a:lnTo>
                    <a:pt x="1293" y="2867"/>
                  </a:lnTo>
                  <a:lnTo>
                    <a:pt x="1328" y="3032"/>
                  </a:lnTo>
                  <a:lnTo>
                    <a:pt x="1358" y="3203"/>
                  </a:lnTo>
                  <a:lnTo>
                    <a:pt x="1382" y="3381"/>
                  </a:lnTo>
                  <a:lnTo>
                    <a:pt x="1399" y="3562"/>
                  </a:lnTo>
                  <a:lnTo>
                    <a:pt x="1410" y="3747"/>
                  </a:lnTo>
                  <a:lnTo>
                    <a:pt x="1414" y="3931"/>
                  </a:lnTo>
                  <a:lnTo>
                    <a:pt x="1302" y="3934"/>
                  </a:lnTo>
                  <a:close/>
                </a:path>
              </a:pathLst>
            </a:custGeom>
            <a:solidFill>
              <a:srgbClr val="0070C0"/>
            </a:solidFill>
            <a:ln w="0" cap="flat">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s-CO" dirty="0"/>
            </a:p>
          </p:txBody>
        </p:sp>
        <p:grpSp>
          <p:nvGrpSpPr>
            <p:cNvPr id="104" name="Group 221"/>
            <p:cNvGrpSpPr>
              <a:grpSpLocks/>
            </p:cNvGrpSpPr>
            <p:nvPr/>
          </p:nvGrpSpPr>
          <p:grpSpPr bwMode="auto">
            <a:xfrm>
              <a:off x="1195274" y="3963601"/>
              <a:ext cx="666750" cy="665163"/>
              <a:chOff x="2783" y="1561"/>
              <a:chExt cx="420" cy="419"/>
            </a:xfrm>
          </p:grpSpPr>
          <p:sp>
            <p:nvSpPr>
              <p:cNvPr id="111" name="Freeform 174"/>
              <p:cNvSpPr>
                <a:spLocks/>
              </p:cNvSpPr>
              <p:nvPr/>
            </p:nvSpPr>
            <p:spPr bwMode="auto">
              <a:xfrm>
                <a:off x="2803" y="1579"/>
                <a:ext cx="389" cy="390"/>
              </a:xfrm>
              <a:custGeom>
                <a:avLst/>
                <a:gdLst>
                  <a:gd name="T0" fmla="*/ 350 w 389"/>
                  <a:gd name="T1" fmla="*/ 390 h 390"/>
                  <a:gd name="T2" fmla="*/ 357 w 389"/>
                  <a:gd name="T3" fmla="*/ 389 h 390"/>
                  <a:gd name="T4" fmla="*/ 365 w 389"/>
                  <a:gd name="T5" fmla="*/ 387 h 390"/>
                  <a:gd name="T6" fmla="*/ 372 w 389"/>
                  <a:gd name="T7" fmla="*/ 384 h 390"/>
                  <a:gd name="T8" fmla="*/ 378 w 389"/>
                  <a:gd name="T9" fmla="*/ 379 h 390"/>
                  <a:gd name="T10" fmla="*/ 383 w 389"/>
                  <a:gd name="T11" fmla="*/ 373 h 390"/>
                  <a:gd name="T12" fmla="*/ 386 w 389"/>
                  <a:gd name="T13" fmla="*/ 366 h 390"/>
                  <a:gd name="T14" fmla="*/ 388 w 389"/>
                  <a:gd name="T15" fmla="*/ 359 h 390"/>
                  <a:gd name="T16" fmla="*/ 389 w 389"/>
                  <a:gd name="T17" fmla="*/ 351 h 390"/>
                  <a:gd name="T18" fmla="*/ 389 w 389"/>
                  <a:gd name="T19" fmla="*/ 39 h 390"/>
                  <a:gd name="T20" fmla="*/ 388 w 389"/>
                  <a:gd name="T21" fmla="*/ 31 h 390"/>
                  <a:gd name="T22" fmla="*/ 386 w 389"/>
                  <a:gd name="T23" fmla="*/ 24 h 390"/>
                  <a:gd name="T24" fmla="*/ 383 w 389"/>
                  <a:gd name="T25" fmla="*/ 17 h 390"/>
                  <a:gd name="T26" fmla="*/ 378 w 389"/>
                  <a:gd name="T27" fmla="*/ 11 h 390"/>
                  <a:gd name="T28" fmla="*/ 372 w 389"/>
                  <a:gd name="T29" fmla="*/ 6 h 390"/>
                  <a:gd name="T30" fmla="*/ 365 w 389"/>
                  <a:gd name="T31" fmla="*/ 3 h 390"/>
                  <a:gd name="T32" fmla="*/ 357 w 389"/>
                  <a:gd name="T33" fmla="*/ 1 h 390"/>
                  <a:gd name="T34" fmla="*/ 350 w 389"/>
                  <a:gd name="T35" fmla="*/ 0 h 390"/>
                  <a:gd name="T36" fmla="*/ 39 w 389"/>
                  <a:gd name="T37" fmla="*/ 0 h 390"/>
                  <a:gd name="T38" fmla="*/ 31 w 389"/>
                  <a:gd name="T39" fmla="*/ 1 h 390"/>
                  <a:gd name="T40" fmla="*/ 24 w 389"/>
                  <a:gd name="T41" fmla="*/ 3 h 390"/>
                  <a:gd name="T42" fmla="*/ 17 w 389"/>
                  <a:gd name="T43" fmla="*/ 6 h 390"/>
                  <a:gd name="T44" fmla="*/ 11 w 389"/>
                  <a:gd name="T45" fmla="*/ 11 h 390"/>
                  <a:gd name="T46" fmla="*/ 6 w 389"/>
                  <a:gd name="T47" fmla="*/ 17 h 390"/>
                  <a:gd name="T48" fmla="*/ 3 w 389"/>
                  <a:gd name="T49" fmla="*/ 24 h 390"/>
                  <a:gd name="T50" fmla="*/ 0 w 389"/>
                  <a:gd name="T51" fmla="*/ 31 h 390"/>
                  <a:gd name="T52" fmla="*/ 0 w 389"/>
                  <a:gd name="T53" fmla="*/ 39 h 390"/>
                  <a:gd name="T54" fmla="*/ 0 w 389"/>
                  <a:gd name="T55" fmla="*/ 351 h 390"/>
                  <a:gd name="T56" fmla="*/ 0 w 389"/>
                  <a:gd name="T57" fmla="*/ 359 h 390"/>
                  <a:gd name="T58" fmla="*/ 3 w 389"/>
                  <a:gd name="T59" fmla="*/ 366 h 390"/>
                  <a:gd name="T60" fmla="*/ 6 w 389"/>
                  <a:gd name="T61" fmla="*/ 373 h 390"/>
                  <a:gd name="T62" fmla="*/ 11 w 389"/>
                  <a:gd name="T63" fmla="*/ 379 h 390"/>
                  <a:gd name="T64" fmla="*/ 17 w 389"/>
                  <a:gd name="T65" fmla="*/ 384 h 390"/>
                  <a:gd name="T66" fmla="*/ 24 w 389"/>
                  <a:gd name="T67" fmla="*/ 387 h 390"/>
                  <a:gd name="T68" fmla="*/ 31 w 389"/>
                  <a:gd name="T69" fmla="*/ 389 h 390"/>
                  <a:gd name="T70" fmla="*/ 39 w 389"/>
                  <a:gd name="T71" fmla="*/ 390 h 390"/>
                  <a:gd name="T72" fmla="*/ 350 w 389"/>
                  <a:gd name="T73" fmla="*/ 39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9" h="390">
                    <a:moveTo>
                      <a:pt x="350" y="390"/>
                    </a:moveTo>
                    <a:lnTo>
                      <a:pt x="357" y="389"/>
                    </a:lnTo>
                    <a:lnTo>
                      <a:pt x="365" y="387"/>
                    </a:lnTo>
                    <a:lnTo>
                      <a:pt x="372" y="384"/>
                    </a:lnTo>
                    <a:lnTo>
                      <a:pt x="378" y="379"/>
                    </a:lnTo>
                    <a:lnTo>
                      <a:pt x="383" y="373"/>
                    </a:lnTo>
                    <a:lnTo>
                      <a:pt x="386" y="366"/>
                    </a:lnTo>
                    <a:lnTo>
                      <a:pt x="388" y="359"/>
                    </a:lnTo>
                    <a:lnTo>
                      <a:pt x="389" y="351"/>
                    </a:lnTo>
                    <a:lnTo>
                      <a:pt x="389" y="39"/>
                    </a:lnTo>
                    <a:lnTo>
                      <a:pt x="388" y="31"/>
                    </a:lnTo>
                    <a:lnTo>
                      <a:pt x="386" y="24"/>
                    </a:lnTo>
                    <a:lnTo>
                      <a:pt x="383" y="17"/>
                    </a:lnTo>
                    <a:lnTo>
                      <a:pt x="378" y="11"/>
                    </a:lnTo>
                    <a:lnTo>
                      <a:pt x="372" y="6"/>
                    </a:lnTo>
                    <a:lnTo>
                      <a:pt x="365" y="3"/>
                    </a:lnTo>
                    <a:lnTo>
                      <a:pt x="357" y="1"/>
                    </a:lnTo>
                    <a:lnTo>
                      <a:pt x="350" y="0"/>
                    </a:lnTo>
                    <a:lnTo>
                      <a:pt x="39" y="0"/>
                    </a:lnTo>
                    <a:lnTo>
                      <a:pt x="31" y="1"/>
                    </a:lnTo>
                    <a:lnTo>
                      <a:pt x="24" y="3"/>
                    </a:lnTo>
                    <a:lnTo>
                      <a:pt x="17" y="6"/>
                    </a:lnTo>
                    <a:lnTo>
                      <a:pt x="11" y="11"/>
                    </a:lnTo>
                    <a:lnTo>
                      <a:pt x="6" y="17"/>
                    </a:lnTo>
                    <a:lnTo>
                      <a:pt x="3" y="24"/>
                    </a:lnTo>
                    <a:lnTo>
                      <a:pt x="0" y="31"/>
                    </a:lnTo>
                    <a:lnTo>
                      <a:pt x="0" y="39"/>
                    </a:lnTo>
                    <a:lnTo>
                      <a:pt x="0" y="351"/>
                    </a:lnTo>
                    <a:lnTo>
                      <a:pt x="0" y="359"/>
                    </a:lnTo>
                    <a:lnTo>
                      <a:pt x="3" y="366"/>
                    </a:lnTo>
                    <a:lnTo>
                      <a:pt x="6" y="373"/>
                    </a:lnTo>
                    <a:lnTo>
                      <a:pt x="11" y="379"/>
                    </a:lnTo>
                    <a:lnTo>
                      <a:pt x="17" y="384"/>
                    </a:lnTo>
                    <a:lnTo>
                      <a:pt x="24" y="387"/>
                    </a:lnTo>
                    <a:lnTo>
                      <a:pt x="31" y="389"/>
                    </a:lnTo>
                    <a:lnTo>
                      <a:pt x="39" y="390"/>
                    </a:lnTo>
                    <a:lnTo>
                      <a:pt x="350" y="3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12" name="Freeform 175"/>
              <p:cNvSpPr>
                <a:spLocks/>
              </p:cNvSpPr>
              <p:nvPr/>
            </p:nvSpPr>
            <p:spPr bwMode="auto">
              <a:xfrm>
                <a:off x="2838" y="1620"/>
                <a:ext cx="313" cy="260"/>
              </a:xfrm>
              <a:custGeom>
                <a:avLst/>
                <a:gdLst>
                  <a:gd name="T0" fmla="*/ 255 w 313"/>
                  <a:gd name="T1" fmla="*/ 0 h 260"/>
                  <a:gd name="T2" fmla="*/ 53 w 313"/>
                  <a:gd name="T3" fmla="*/ 0 h 260"/>
                  <a:gd name="T4" fmla="*/ 0 w 313"/>
                  <a:gd name="T5" fmla="*/ 108 h 260"/>
                  <a:gd name="T6" fmla="*/ 36 w 313"/>
                  <a:gd name="T7" fmla="*/ 108 h 260"/>
                  <a:gd name="T8" fmla="*/ 36 w 313"/>
                  <a:gd name="T9" fmla="*/ 258 h 260"/>
                  <a:gd name="T10" fmla="*/ 273 w 313"/>
                  <a:gd name="T11" fmla="*/ 260 h 260"/>
                  <a:gd name="T12" fmla="*/ 273 w 313"/>
                  <a:gd name="T13" fmla="*/ 108 h 260"/>
                  <a:gd name="T14" fmla="*/ 313 w 313"/>
                  <a:gd name="T15" fmla="*/ 108 h 260"/>
                  <a:gd name="T16" fmla="*/ 255 w 313"/>
                  <a:gd name="T17"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3" h="260">
                    <a:moveTo>
                      <a:pt x="255" y="0"/>
                    </a:moveTo>
                    <a:lnTo>
                      <a:pt x="53" y="0"/>
                    </a:lnTo>
                    <a:lnTo>
                      <a:pt x="0" y="108"/>
                    </a:lnTo>
                    <a:lnTo>
                      <a:pt x="36" y="108"/>
                    </a:lnTo>
                    <a:lnTo>
                      <a:pt x="36" y="258"/>
                    </a:lnTo>
                    <a:lnTo>
                      <a:pt x="273" y="260"/>
                    </a:lnTo>
                    <a:lnTo>
                      <a:pt x="273" y="108"/>
                    </a:lnTo>
                    <a:lnTo>
                      <a:pt x="313" y="108"/>
                    </a:lnTo>
                    <a:lnTo>
                      <a:pt x="25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13" name="Rectangle 176"/>
              <p:cNvSpPr>
                <a:spLocks noChangeArrowheads="1"/>
              </p:cNvSpPr>
              <p:nvPr/>
            </p:nvSpPr>
            <p:spPr bwMode="auto">
              <a:xfrm>
                <a:off x="2803" y="1877"/>
                <a:ext cx="385" cy="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14" name="Rectangle 177"/>
              <p:cNvSpPr>
                <a:spLocks noChangeArrowheads="1"/>
              </p:cNvSpPr>
              <p:nvPr/>
            </p:nvSpPr>
            <p:spPr bwMode="auto">
              <a:xfrm>
                <a:off x="2802" y="1896"/>
                <a:ext cx="395" cy="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15" name="Rectangle 178"/>
              <p:cNvSpPr>
                <a:spLocks noChangeArrowheads="1"/>
              </p:cNvSpPr>
              <p:nvPr/>
            </p:nvSpPr>
            <p:spPr bwMode="auto">
              <a:xfrm>
                <a:off x="2924" y="1790"/>
                <a:ext cx="14"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16" name="Rectangle 179"/>
              <p:cNvSpPr>
                <a:spLocks noChangeArrowheads="1"/>
              </p:cNvSpPr>
              <p:nvPr/>
            </p:nvSpPr>
            <p:spPr bwMode="auto">
              <a:xfrm>
                <a:off x="2924" y="1817"/>
                <a:ext cx="14"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17" name="Rectangle 180"/>
              <p:cNvSpPr>
                <a:spLocks noChangeArrowheads="1"/>
              </p:cNvSpPr>
              <p:nvPr/>
            </p:nvSpPr>
            <p:spPr bwMode="auto">
              <a:xfrm>
                <a:off x="2904" y="1790"/>
                <a:ext cx="14"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18" name="Rectangle 181"/>
              <p:cNvSpPr>
                <a:spLocks noChangeArrowheads="1"/>
              </p:cNvSpPr>
              <p:nvPr/>
            </p:nvSpPr>
            <p:spPr bwMode="auto">
              <a:xfrm>
                <a:off x="2904" y="1817"/>
                <a:ext cx="14"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19" name="Rectangle 182"/>
              <p:cNvSpPr>
                <a:spLocks noChangeArrowheads="1"/>
              </p:cNvSpPr>
              <p:nvPr/>
            </p:nvSpPr>
            <p:spPr bwMode="auto">
              <a:xfrm>
                <a:off x="3066" y="1790"/>
                <a:ext cx="15"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20" name="Rectangle 183"/>
              <p:cNvSpPr>
                <a:spLocks noChangeArrowheads="1"/>
              </p:cNvSpPr>
              <p:nvPr/>
            </p:nvSpPr>
            <p:spPr bwMode="auto">
              <a:xfrm>
                <a:off x="3066" y="1817"/>
                <a:ext cx="15"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21" name="Rectangle 184"/>
              <p:cNvSpPr>
                <a:spLocks noChangeArrowheads="1"/>
              </p:cNvSpPr>
              <p:nvPr/>
            </p:nvSpPr>
            <p:spPr bwMode="auto">
              <a:xfrm>
                <a:off x="3045" y="1790"/>
                <a:ext cx="15"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22" name="Rectangle 185"/>
              <p:cNvSpPr>
                <a:spLocks noChangeArrowheads="1"/>
              </p:cNvSpPr>
              <p:nvPr/>
            </p:nvSpPr>
            <p:spPr bwMode="auto">
              <a:xfrm>
                <a:off x="3045" y="1817"/>
                <a:ext cx="15"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23" name="Rectangle 186"/>
              <p:cNvSpPr>
                <a:spLocks noChangeArrowheads="1"/>
              </p:cNvSpPr>
              <p:nvPr/>
            </p:nvSpPr>
            <p:spPr bwMode="auto">
              <a:xfrm>
                <a:off x="2908" y="1602"/>
                <a:ext cx="28" cy="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24" name="Rectangle 187"/>
              <p:cNvSpPr>
                <a:spLocks noChangeArrowheads="1"/>
              </p:cNvSpPr>
              <p:nvPr/>
            </p:nvSpPr>
            <p:spPr bwMode="auto">
              <a:xfrm>
                <a:off x="2902" y="1596"/>
                <a:ext cx="38"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25" name="Rectangle 188"/>
              <p:cNvSpPr>
                <a:spLocks noChangeArrowheads="1"/>
              </p:cNvSpPr>
              <p:nvPr/>
            </p:nvSpPr>
            <p:spPr bwMode="auto">
              <a:xfrm>
                <a:off x="2966" y="1796"/>
                <a:ext cx="51" cy="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26" name="Rectangle 189"/>
              <p:cNvSpPr>
                <a:spLocks noChangeArrowheads="1"/>
              </p:cNvSpPr>
              <p:nvPr/>
            </p:nvSpPr>
            <p:spPr bwMode="auto">
              <a:xfrm>
                <a:off x="2976" y="1806"/>
                <a:ext cx="30" cy="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27" name="Freeform 190"/>
              <p:cNvSpPr>
                <a:spLocks/>
              </p:cNvSpPr>
              <p:nvPr/>
            </p:nvSpPr>
            <p:spPr bwMode="auto">
              <a:xfrm>
                <a:off x="2998" y="1846"/>
                <a:ext cx="11" cy="11"/>
              </a:xfrm>
              <a:custGeom>
                <a:avLst/>
                <a:gdLst>
                  <a:gd name="T0" fmla="*/ 5 w 11"/>
                  <a:gd name="T1" fmla="*/ 11 h 11"/>
                  <a:gd name="T2" fmla="*/ 8 w 11"/>
                  <a:gd name="T3" fmla="*/ 11 h 11"/>
                  <a:gd name="T4" fmla="*/ 9 w 11"/>
                  <a:gd name="T5" fmla="*/ 10 h 11"/>
                  <a:gd name="T6" fmla="*/ 10 w 11"/>
                  <a:gd name="T7" fmla="*/ 8 h 11"/>
                  <a:gd name="T8" fmla="*/ 11 w 11"/>
                  <a:gd name="T9" fmla="*/ 6 h 11"/>
                  <a:gd name="T10" fmla="*/ 10 w 11"/>
                  <a:gd name="T11" fmla="*/ 3 h 11"/>
                  <a:gd name="T12" fmla="*/ 9 w 11"/>
                  <a:gd name="T13" fmla="*/ 2 h 11"/>
                  <a:gd name="T14" fmla="*/ 8 w 11"/>
                  <a:gd name="T15" fmla="*/ 0 h 11"/>
                  <a:gd name="T16" fmla="*/ 5 w 11"/>
                  <a:gd name="T17" fmla="*/ 0 h 11"/>
                  <a:gd name="T18" fmla="*/ 3 w 11"/>
                  <a:gd name="T19" fmla="*/ 0 h 11"/>
                  <a:gd name="T20" fmla="*/ 1 w 11"/>
                  <a:gd name="T21" fmla="*/ 2 h 11"/>
                  <a:gd name="T22" fmla="*/ 0 w 11"/>
                  <a:gd name="T23" fmla="*/ 3 h 11"/>
                  <a:gd name="T24" fmla="*/ 0 w 11"/>
                  <a:gd name="T25" fmla="*/ 6 h 11"/>
                  <a:gd name="T26" fmla="*/ 0 w 11"/>
                  <a:gd name="T27" fmla="*/ 8 h 11"/>
                  <a:gd name="T28" fmla="*/ 1 w 11"/>
                  <a:gd name="T29" fmla="*/ 10 h 11"/>
                  <a:gd name="T30" fmla="*/ 3 w 11"/>
                  <a:gd name="T31" fmla="*/ 11 h 11"/>
                  <a:gd name="T32" fmla="*/ 5 w 11"/>
                  <a:gd name="T33"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1">
                    <a:moveTo>
                      <a:pt x="5" y="11"/>
                    </a:moveTo>
                    <a:lnTo>
                      <a:pt x="8" y="11"/>
                    </a:lnTo>
                    <a:lnTo>
                      <a:pt x="9" y="10"/>
                    </a:lnTo>
                    <a:lnTo>
                      <a:pt x="10" y="8"/>
                    </a:lnTo>
                    <a:lnTo>
                      <a:pt x="11" y="6"/>
                    </a:lnTo>
                    <a:lnTo>
                      <a:pt x="10" y="3"/>
                    </a:lnTo>
                    <a:lnTo>
                      <a:pt x="9" y="2"/>
                    </a:lnTo>
                    <a:lnTo>
                      <a:pt x="8" y="0"/>
                    </a:lnTo>
                    <a:lnTo>
                      <a:pt x="5" y="0"/>
                    </a:lnTo>
                    <a:lnTo>
                      <a:pt x="3" y="0"/>
                    </a:lnTo>
                    <a:lnTo>
                      <a:pt x="1" y="2"/>
                    </a:lnTo>
                    <a:lnTo>
                      <a:pt x="0" y="3"/>
                    </a:lnTo>
                    <a:lnTo>
                      <a:pt x="0" y="6"/>
                    </a:lnTo>
                    <a:lnTo>
                      <a:pt x="0" y="8"/>
                    </a:lnTo>
                    <a:lnTo>
                      <a:pt x="1" y="10"/>
                    </a:lnTo>
                    <a:lnTo>
                      <a:pt x="3" y="11"/>
                    </a:lnTo>
                    <a:lnTo>
                      <a:pt x="5"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28" name="Freeform 191"/>
              <p:cNvSpPr>
                <a:spLocks/>
              </p:cNvSpPr>
              <p:nvPr/>
            </p:nvSpPr>
            <p:spPr bwMode="auto">
              <a:xfrm>
                <a:off x="3121" y="1800"/>
                <a:ext cx="49" cy="83"/>
              </a:xfrm>
              <a:custGeom>
                <a:avLst/>
                <a:gdLst>
                  <a:gd name="T0" fmla="*/ 49 w 49"/>
                  <a:gd name="T1" fmla="*/ 25 h 83"/>
                  <a:gd name="T2" fmla="*/ 49 w 49"/>
                  <a:gd name="T3" fmla="*/ 20 h 83"/>
                  <a:gd name="T4" fmla="*/ 47 w 49"/>
                  <a:gd name="T5" fmla="*/ 15 h 83"/>
                  <a:gd name="T6" fmla="*/ 45 w 49"/>
                  <a:gd name="T7" fmla="*/ 11 h 83"/>
                  <a:gd name="T8" fmla="*/ 42 w 49"/>
                  <a:gd name="T9" fmla="*/ 7 h 83"/>
                  <a:gd name="T10" fmla="*/ 38 w 49"/>
                  <a:gd name="T11" fmla="*/ 4 h 83"/>
                  <a:gd name="T12" fmla="*/ 34 w 49"/>
                  <a:gd name="T13" fmla="*/ 3 h 83"/>
                  <a:gd name="T14" fmla="*/ 30 w 49"/>
                  <a:gd name="T15" fmla="*/ 1 h 83"/>
                  <a:gd name="T16" fmla="*/ 25 w 49"/>
                  <a:gd name="T17" fmla="*/ 0 h 83"/>
                  <a:gd name="T18" fmla="*/ 20 w 49"/>
                  <a:gd name="T19" fmla="*/ 1 h 83"/>
                  <a:gd name="T20" fmla="*/ 15 w 49"/>
                  <a:gd name="T21" fmla="*/ 3 h 83"/>
                  <a:gd name="T22" fmla="*/ 11 w 49"/>
                  <a:gd name="T23" fmla="*/ 4 h 83"/>
                  <a:gd name="T24" fmla="*/ 7 w 49"/>
                  <a:gd name="T25" fmla="*/ 7 h 83"/>
                  <a:gd name="T26" fmla="*/ 4 w 49"/>
                  <a:gd name="T27" fmla="*/ 11 h 83"/>
                  <a:gd name="T28" fmla="*/ 2 w 49"/>
                  <a:gd name="T29" fmla="*/ 15 h 83"/>
                  <a:gd name="T30" fmla="*/ 1 w 49"/>
                  <a:gd name="T31" fmla="*/ 20 h 83"/>
                  <a:gd name="T32" fmla="*/ 0 w 49"/>
                  <a:gd name="T33" fmla="*/ 25 h 83"/>
                  <a:gd name="T34" fmla="*/ 1 w 49"/>
                  <a:gd name="T35" fmla="*/ 29 h 83"/>
                  <a:gd name="T36" fmla="*/ 1 w 49"/>
                  <a:gd name="T37" fmla="*/ 33 h 83"/>
                  <a:gd name="T38" fmla="*/ 3 w 49"/>
                  <a:gd name="T39" fmla="*/ 37 h 83"/>
                  <a:gd name="T40" fmla="*/ 5 w 49"/>
                  <a:gd name="T41" fmla="*/ 40 h 83"/>
                  <a:gd name="T42" fmla="*/ 8 w 49"/>
                  <a:gd name="T43" fmla="*/ 43 h 83"/>
                  <a:gd name="T44" fmla="*/ 11 w 49"/>
                  <a:gd name="T45" fmla="*/ 45 h 83"/>
                  <a:gd name="T46" fmla="*/ 15 w 49"/>
                  <a:gd name="T47" fmla="*/ 47 h 83"/>
                  <a:gd name="T48" fmla="*/ 19 w 49"/>
                  <a:gd name="T49" fmla="*/ 49 h 83"/>
                  <a:gd name="T50" fmla="*/ 19 w 49"/>
                  <a:gd name="T51" fmla="*/ 83 h 83"/>
                  <a:gd name="T52" fmla="*/ 30 w 49"/>
                  <a:gd name="T53" fmla="*/ 83 h 83"/>
                  <a:gd name="T54" fmla="*/ 30 w 49"/>
                  <a:gd name="T55" fmla="*/ 49 h 83"/>
                  <a:gd name="T56" fmla="*/ 34 w 49"/>
                  <a:gd name="T57" fmla="*/ 47 h 83"/>
                  <a:gd name="T58" fmla="*/ 38 w 49"/>
                  <a:gd name="T59" fmla="*/ 45 h 83"/>
                  <a:gd name="T60" fmla="*/ 41 w 49"/>
                  <a:gd name="T61" fmla="*/ 43 h 83"/>
                  <a:gd name="T62" fmla="*/ 44 w 49"/>
                  <a:gd name="T63" fmla="*/ 40 h 83"/>
                  <a:gd name="T64" fmla="*/ 46 w 49"/>
                  <a:gd name="T65" fmla="*/ 37 h 83"/>
                  <a:gd name="T66" fmla="*/ 47 w 49"/>
                  <a:gd name="T67" fmla="*/ 33 h 83"/>
                  <a:gd name="T68" fmla="*/ 49 w 49"/>
                  <a:gd name="T69" fmla="*/ 29 h 83"/>
                  <a:gd name="T70" fmla="*/ 49 w 49"/>
                  <a:gd name="T71" fmla="*/ 25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83">
                    <a:moveTo>
                      <a:pt x="49" y="25"/>
                    </a:moveTo>
                    <a:lnTo>
                      <a:pt x="49" y="20"/>
                    </a:lnTo>
                    <a:lnTo>
                      <a:pt x="47" y="15"/>
                    </a:lnTo>
                    <a:lnTo>
                      <a:pt x="45" y="11"/>
                    </a:lnTo>
                    <a:lnTo>
                      <a:pt x="42" y="7"/>
                    </a:lnTo>
                    <a:lnTo>
                      <a:pt x="38" y="4"/>
                    </a:lnTo>
                    <a:lnTo>
                      <a:pt x="34" y="3"/>
                    </a:lnTo>
                    <a:lnTo>
                      <a:pt x="30" y="1"/>
                    </a:lnTo>
                    <a:lnTo>
                      <a:pt x="25" y="0"/>
                    </a:lnTo>
                    <a:lnTo>
                      <a:pt x="20" y="1"/>
                    </a:lnTo>
                    <a:lnTo>
                      <a:pt x="15" y="3"/>
                    </a:lnTo>
                    <a:lnTo>
                      <a:pt x="11" y="4"/>
                    </a:lnTo>
                    <a:lnTo>
                      <a:pt x="7" y="7"/>
                    </a:lnTo>
                    <a:lnTo>
                      <a:pt x="4" y="11"/>
                    </a:lnTo>
                    <a:lnTo>
                      <a:pt x="2" y="15"/>
                    </a:lnTo>
                    <a:lnTo>
                      <a:pt x="1" y="20"/>
                    </a:lnTo>
                    <a:lnTo>
                      <a:pt x="0" y="25"/>
                    </a:lnTo>
                    <a:lnTo>
                      <a:pt x="1" y="29"/>
                    </a:lnTo>
                    <a:lnTo>
                      <a:pt x="1" y="33"/>
                    </a:lnTo>
                    <a:lnTo>
                      <a:pt x="3" y="37"/>
                    </a:lnTo>
                    <a:lnTo>
                      <a:pt x="5" y="40"/>
                    </a:lnTo>
                    <a:lnTo>
                      <a:pt x="8" y="43"/>
                    </a:lnTo>
                    <a:lnTo>
                      <a:pt x="11" y="45"/>
                    </a:lnTo>
                    <a:lnTo>
                      <a:pt x="15" y="47"/>
                    </a:lnTo>
                    <a:lnTo>
                      <a:pt x="19" y="49"/>
                    </a:lnTo>
                    <a:lnTo>
                      <a:pt x="19" y="83"/>
                    </a:lnTo>
                    <a:lnTo>
                      <a:pt x="30" y="83"/>
                    </a:lnTo>
                    <a:lnTo>
                      <a:pt x="30" y="49"/>
                    </a:lnTo>
                    <a:lnTo>
                      <a:pt x="34" y="47"/>
                    </a:lnTo>
                    <a:lnTo>
                      <a:pt x="38" y="45"/>
                    </a:lnTo>
                    <a:lnTo>
                      <a:pt x="41" y="43"/>
                    </a:lnTo>
                    <a:lnTo>
                      <a:pt x="44" y="40"/>
                    </a:lnTo>
                    <a:lnTo>
                      <a:pt x="46" y="37"/>
                    </a:lnTo>
                    <a:lnTo>
                      <a:pt x="47" y="33"/>
                    </a:lnTo>
                    <a:lnTo>
                      <a:pt x="49" y="29"/>
                    </a:lnTo>
                    <a:lnTo>
                      <a:pt x="49"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29" name="Rectangle 192"/>
              <p:cNvSpPr>
                <a:spLocks noChangeArrowheads="1"/>
              </p:cNvSpPr>
              <p:nvPr/>
            </p:nvSpPr>
            <p:spPr bwMode="auto">
              <a:xfrm>
                <a:off x="2801" y="1888"/>
                <a:ext cx="381"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30" name="Freeform 193"/>
              <p:cNvSpPr>
                <a:spLocks/>
              </p:cNvSpPr>
              <p:nvPr/>
            </p:nvSpPr>
            <p:spPr bwMode="auto">
              <a:xfrm>
                <a:off x="2919" y="1903"/>
                <a:ext cx="8" cy="9"/>
              </a:xfrm>
              <a:custGeom>
                <a:avLst/>
                <a:gdLst>
                  <a:gd name="T0" fmla="*/ 0 w 8"/>
                  <a:gd name="T1" fmla="*/ 4 h 9"/>
                  <a:gd name="T2" fmla="*/ 0 w 8"/>
                  <a:gd name="T3" fmla="*/ 6 h 9"/>
                  <a:gd name="T4" fmla="*/ 1 w 8"/>
                  <a:gd name="T5" fmla="*/ 7 h 9"/>
                  <a:gd name="T6" fmla="*/ 2 w 8"/>
                  <a:gd name="T7" fmla="*/ 8 h 9"/>
                  <a:gd name="T8" fmla="*/ 4 w 8"/>
                  <a:gd name="T9" fmla="*/ 9 h 9"/>
                  <a:gd name="T10" fmla="*/ 6 w 8"/>
                  <a:gd name="T11" fmla="*/ 8 h 9"/>
                  <a:gd name="T12" fmla="*/ 7 w 8"/>
                  <a:gd name="T13" fmla="*/ 7 h 9"/>
                  <a:gd name="T14" fmla="*/ 8 w 8"/>
                  <a:gd name="T15" fmla="*/ 6 h 9"/>
                  <a:gd name="T16" fmla="*/ 8 w 8"/>
                  <a:gd name="T17" fmla="*/ 4 h 9"/>
                  <a:gd name="T18" fmla="*/ 8 w 8"/>
                  <a:gd name="T19" fmla="*/ 2 h 9"/>
                  <a:gd name="T20" fmla="*/ 7 w 8"/>
                  <a:gd name="T21" fmla="*/ 1 h 9"/>
                  <a:gd name="T22" fmla="*/ 6 w 8"/>
                  <a:gd name="T23" fmla="*/ 0 h 9"/>
                  <a:gd name="T24" fmla="*/ 4 w 8"/>
                  <a:gd name="T25" fmla="*/ 0 h 9"/>
                  <a:gd name="T26" fmla="*/ 2 w 8"/>
                  <a:gd name="T27" fmla="*/ 0 h 9"/>
                  <a:gd name="T28" fmla="*/ 1 w 8"/>
                  <a:gd name="T29" fmla="*/ 1 h 9"/>
                  <a:gd name="T30" fmla="*/ 0 w 8"/>
                  <a:gd name="T31" fmla="*/ 2 h 9"/>
                  <a:gd name="T32" fmla="*/ 0 w 8"/>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4"/>
                    </a:moveTo>
                    <a:lnTo>
                      <a:pt x="0" y="6"/>
                    </a:lnTo>
                    <a:lnTo>
                      <a:pt x="1" y="7"/>
                    </a:lnTo>
                    <a:lnTo>
                      <a:pt x="2" y="8"/>
                    </a:lnTo>
                    <a:lnTo>
                      <a:pt x="4" y="9"/>
                    </a:lnTo>
                    <a:lnTo>
                      <a:pt x="6" y="8"/>
                    </a:lnTo>
                    <a:lnTo>
                      <a:pt x="7" y="7"/>
                    </a:lnTo>
                    <a:lnTo>
                      <a:pt x="8" y="6"/>
                    </a:lnTo>
                    <a:lnTo>
                      <a:pt x="8" y="4"/>
                    </a:lnTo>
                    <a:lnTo>
                      <a:pt x="8" y="2"/>
                    </a:lnTo>
                    <a:lnTo>
                      <a:pt x="7" y="1"/>
                    </a:lnTo>
                    <a:lnTo>
                      <a:pt x="6" y="0"/>
                    </a:lnTo>
                    <a:lnTo>
                      <a:pt x="4" y="0"/>
                    </a:lnTo>
                    <a:lnTo>
                      <a:pt x="2" y="0"/>
                    </a:lnTo>
                    <a:lnTo>
                      <a:pt x="1" y="1"/>
                    </a:lnTo>
                    <a:lnTo>
                      <a:pt x="0" y="2"/>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31" name="Freeform 194"/>
              <p:cNvSpPr>
                <a:spLocks/>
              </p:cNvSpPr>
              <p:nvPr/>
            </p:nvSpPr>
            <p:spPr bwMode="auto">
              <a:xfrm>
                <a:off x="2940" y="1916"/>
                <a:ext cx="9" cy="9"/>
              </a:xfrm>
              <a:custGeom>
                <a:avLst/>
                <a:gdLst>
                  <a:gd name="T0" fmla="*/ 0 w 9"/>
                  <a:gd name="T1" fmla="*/ 4 h 9"/>
                  <a:gd name="T2" fmla="*/ 1 w 9"/>
                  <a:gd name="T3" fmla="*/ 6 h 9"/>
                  <a:gd name="T4" fmla="*/ 2 w 9"/>
                  <a:gd name="T5" fmla="*/ 7 h 9"/>
                  <a:gd name="T6" fmla="*/ 3 w 9"/>
                  <a:gd name="T7" fmla="*/ 8 h 9"/>
                  <a:gd name="T8" fmla="*/ 5 w 9"/>
                  <a:gd name="T9" fmla="*/ 9 h 9"/>
                  <a:gd name="T10" fmla="*/ 6 w 9"/>
                  <a:gd name="T11" fmla="*/ 8 h 9"/>
                  <a:gd name="T12" fmla="*/ 8 w 9"/>
                  <a:gd name="T13" fmla="*/ 7 h 9"/>
                  <a:gd name="T14" fmla="*/ 8 w 9"/>
                  <a:gd name="T15" fmla="*/ 6 h 9"/>
                  <a:gd name="T16" fmla="*/ 9 w 9"/>
                  <a:gd name="T17" fmla="*/ 4 h 9"/>
                  <a:gd name="T18" fmla="*/ 8 w 9"/>
                  <a:gd name="T19" fmla="*/ 3 h 9"/>
                  <a:gd name="T20" fmla="*/ 8 w 9"/>
                  <a:gd name="T21" fmla="*/ 1 h 9"/>
                  <a:gd name="T22" fmla="*/ 6 w 9"/>
                  <a:gd name="T23" fmla="*/ 0 h 9"/>
                  <a:gd name="T24" fmla="*/ 5 w 9"/>
                  <a:gd name="T25" fmla="*/ 0 h 9"/>
                  <a:gd name="T26" fmla="*/ 3 w 9"/>
                  <a:gd name="T27" fmla="*/ 0 h 9"/>
                  <a:gd name="T28" fmla="*/ 2 w 9"/>
                  <a:gd name="T29" fmla="*/ 1 h 9"/>
                  <a:gd name="T30" fmla="*/ 1 w 9"/>
                  <a:gd name="T31" fmla="*/ 3 h 9"/>
                  <a:gd name="T32" fmla="*/ 0 w 9"/>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4"/>
                    </a:moveTo>
                    <a:lnTo>
                      <a:pt x="1" y="6"/>
                    </a:lnTo>
                    <a:lnTo>
                      <a:pt x="2" y="7"/>
                    </a:lnTo>
                    <a:lnTo>
                      <a:pt x="3" y="8"/>
                    </a:lnTo>
                    <a:lnTo>
                      <a:pt x="5" y="9"/>
                    </a:lnTo>
                    <a:lnTo>
                      <a:pt x="6" y="8"/>
                    </a:lnTo>
                    <a:lnTo>
                      <a:pt x="8" y="7"/>
                    </a:lnTo>
                    <a:lnTo>
                      <a:pt x="8" y="6"/>
                    </a:lnTo>
                    <a:lnTo>
                      <a:pt x="9" y="4"/>
                    </a:lnTo>
                    <a:lnTo>
                      <a:pt x="8" y="3"/>
                    </a:lnTo>
                    <a:lnTo>
                      <a:pt x="8" y="1"/>
                    </a:lnTo>
                    <a:lnTo>
                      <a:pt x="6" y="0"/>
                    </a:lnTo>
                    <a:lnTo>
                      <a:pt x="5" y="0"/>
                    </a:lnTo>
                    <a:lnTo>
                      <a:pt x="3" y="0"/>
                    </a:lnTo>
                    <a:lnTo>
                      <a:pt x="2" y="1"/>
                    </a:lnTo>
                    <a:lnTo>
                      <a:pt x="1" y="3"/>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32" name="Freeform 195"/>
              <p:cNvSpPr>
                <a:spLocks/>
              </p:cNvSpPr>
              <p:nvPr/>
            </p:nvSpPr>
            <p:spPr bwMode="auto">
              <a:xfrm>
                <a:off x="2966" y="1903"/>
                <a:ext cx="9" cy="9"/>
              </a:xfrm>
              <a:custGeom>
                <a:avLst/>
                <a:gdLst>
                  <a:gd name="T0" fmla="*/ 0 w 9"/>
                  <a:gd name="T1" fmla="*/ 4 h 9"/>
                  <a:gd name="T2" fmla="*/ 1 w 9"/>
                  <a:gd name="T3" fmla="*/ 6 h 9"/>
                  <a:gd name="T4" fmla="*/ 1 w 9"/>
                  <a:gd name="T5" fmla="*/ 7 h 9"/>
                  <a:gd name="T6" fmla="*/ 3 w 9"/>
                  <a:gd name="T7" fmla="*/ 8 h 9"/>
                  <a:gd name="T8" fmla="*/ 4 w 9"/>
                  <a:gd name="T9" fmla="*/ 9 h 9"/>
                  <a:gd name="T10" fmla="*/ 6 w 9"/>
                  <a:gd name="T11" fmla="*/ 8 h 9"/>
                  <a:gd name="T12" fmla="*/ 8 w 9"/>
                  <a:gd name="T13" fmla="*/ 7 h 9"/>
                  <a:gd name="T14" fmla="*/ 9 w 9"/>
                  <a:gd name="T15" fmla="*/ 6 h 9"/>
                  <a:gd name="T16" fmla="*/ 9 w 9"/>
                  <a:gd name="T17" fmla="*/ 4 h 9"/>
                  <a:gd name="T18" fmla="*/ 9 w 9"/>
                  <a:gd name="T19" fmla="*/ 2 h 9"/>
                  <a:gd name="T20" fmla="*/ 8 w 9"/>
                  <a:gd name="T21" fmla="*/ 1 h 9"/>
                  <a:gd name="T22" fmla="*/ 6 w 9"/>
                  <a:gd name="T23" fmla="*/ 0 h 9"/>
                  <a:gd name="T24" fmla="*/ 4 w 9"/>
                  <a:gd name="T25" fmla="*/ 0 h 9"/>
                  <a:gd name="T26" fmla="*/ 3 w 9"/>
                  <a:gd name="T27" fmla="*/ 0 h 9"/>
                  <a:gd name="T28" fmla="*/ 1 w 9"/>
                  <a:gd name="T29" fmla="*/ 1 h 9"/>
                  <a:gd name="T30" fmla="*/ 1 w 9"/>
                  <a:gd name="T31" fmla="*/ 2 h 9"/>
                  <a:gd name="T32" fmla="*/ 0 w 9"/>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4"/>
                    </a:moveTo>
                    <a:lnTo>
                      <a:pt x="1" y="6"/>
                    </a:lnTo>
                    <a:lnTo>
                      <a:pt x="1" y="7"/>
                    </a:lnTo>
                    <a:lnTo>
                      <a:pt x="3" y="8"/>
                    </a:lnTo>
                    <a:lnTo>
                      <a:pt x="4" y="9"/>
                    </a:lnTo>
                    <a:lnTo>
                      <a:pt x="6" y="8"/>
                    </a:lnTo>
                    <a:lnTo>
                      <a:pt x="8" y="7"/>
                    </a:lnTo>
                    <a:lnTo>
                      <a:pt x="9" y="6"/>
                    </a:lnTo>
                    <a:lnTo>
                      <a:pt x="9" y="4"/>
                    </a:lnTo>
                    <a:lnTo>
                      <a:pt x="9" y="2"/>
                    </a:lnTo>
                    <a:lnTo>
                      <a:pt x="8" y="1"/>
                    </a:lnTo>
                    <a:lnTo>
                      <a:pt x="6" y="0"/>
                    </a:lnTo>
                    <a:lnTo>
                      <a:pt x="4" y="0"/>
                    </a:lnTo>
                    <a:lnTo>
                      <a:pt x="3" y="0"/>
                    </a:lnTo>
                    <a:lnTo>
                      <a:pt x="1" y="1"/>
                    </a:lnTo>
                    <a:lnTo>
                      <a:pt x="1" y="2"/>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33" name="Freeform 196"/>
              <p:cNvSpPr>
                <a:spLocks/>
              </p:cNvSpPr>
              <p:nvPr/>
            </p:nvSpPr>
            <p:spPr bwMode="auto">
              <a:xfrm>
                <a:off x="2988" y="1916"/>
                <a:ext cx="9" cy="9"/>
              </a:xfrm>
              <a:custGeom>
                <a:avLst/>
                <a:gdLst>
                  <a:gd name="T0" fmla="*/ 0 w 9"/>
                  <a:gd name="T1" fmla="*/ 4 h 9"/>
                  <a:gd name="T2" fmla="*/ 0 w 9"/>
                  <a:gd name="T3" fmla="*/ 6 h 9"/>
                  <a:gd name="T4" fmla="*/ 1 w 9"/>
                  <a:gd name="T5" fmla="*/ 7 h 9"/>
                  <a:gd name="T6" fmla="*/ 3 w 9"/>
                  <a:gd name="T7" fmla="*/ 8 h 9"/>
                  <a:gd name="T8" fmla="*/ 5 w 9"/>
                  <a:gd name="T9" fmla="*/ 9 h 9"/>
                  <a:gd name="T10" fmla="*/ 6 w 9"/>
                  <a:gd name="T11" fmla="*/ 8 h 9"/>
                  <a:gd name="T12" fmla="*/ 7 w 9"/>
                  <a:gd name="T13" fmla="*/ 7 h 9"/>
                  <a:gd name="T14" fmla="*/ 8 w 9"/>
                  <a:gd name="T15" fmla="*/ 6 h 9"/>
                  <a:gd name="T16" fmla="*/ 9 w 9"/>
                  <a:gd name="T17" fmla="*/ 4 h 9"/>
                  <a:gd name="T18" fmla="*/ 8 w 9"/>
                  <a:gd name="T19" fmla="*/ 3 h 9"/>
                  <a:gd name="T20" fmla="*/ 7 w 9"/>
                  <a:gd name="T21" fmla="*/ 1 h 9"/>
                  <a:gd name="T22" fmla="*/ 6 w 9"/>
                  <a:gd name="T23" fmla="*/ 0 h 9"/>
                  <a:gd name="T24" fmla="*/ 5 w 9"/>
                  <a:gd name="T25" fmla="*/ 0 h 9"/>
                  <a:gd name="T26" fmla="*/ 3 w 9"/>
                  <a:gd name="T27" fmla="*/ 0 h 9"/>
                  <a:gd name="T28" fmla="*/ 1 w 9"/>
                  <a:gd name="T29" fmla="*/ 1 h 9"/>
                  <a:gd name="T30" fmla="*/ 0 w 9"/>
                  <a:gd name="T31" fmla="*/ 3 h 9"/>
                  <a:gd name="T32" fmla="*/ 0 w 9"/>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4"/>
                    </a:moveTo>
                    <a:lnTo>
                      <a:pt x="0" y="6"/>
                    </a:lnTo>
                    <a:lnTo>
                      <a:pt x="1" y="7"/>
                    </a:lnTo>
                    <a:lnTo>
                      <a:pt x="3" y="8"/>
                    </a:lnTo>
                    <a:lnTo>
                      <a:pt x="5" y="9"/>
                    </a:lnTo>
                    <a:lnTo>
                      <a:pt x="6" y="8"/>
                    </a:lnTo>
                    <a:lnTo>
                      <a:pt x="7" y="7"/>
                    </a:lnTo>
                    <a:lnTo>
                      <a:pt x="8" y="6"/>
                    </a:lnTo>
                    <a:lnTo>
                      <a:pt x="9" y="4"/>
                    </a:lnTo>
                    <a:lnTo>
                      <a:pt x="8" y="3"/>
                    </a:lnTo>
                    <a:lnTo>
                      <a:pt x="7" y="1"/>
                    </a:lnTo>
                    <a:lnTo>
                      <a:pt x="6" y="0"/>
                    </a:lnTo>
                    <a:lnTo>
                      <a:pt x="5" y="0"/>
                    </a:lnTo>
                    <a:lnTo>
                      <a:pt x="3" y="0"/>
                    </a:lnTo>
                    <a:lnTo>
                      <a:pt x="1" y="1"/>
                    </a:lnTo>
                    <a:lnTo>
                      <a:pt x="0" y="3"/>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34" name="Freeform 197"/>
              <p:cNvSpPr>
                <a:spLocks/>
              </p:cNvSpPr>
              <p:nvPr/>
            </p:nvSpPr>
            <p:spPr bwMode="auto">
              <a:xfrm>
                <a:off x="3012" y="1903"/>
                <a:ext cx="9" cy="9"/>
              </a:xfrm>
              <a:custGeom>
                <a:avLst/>
                <a:gdLst>
                  <a:gd name="T0" fmla="*/ 0 w 9"/>
                  <a:gd name="T1" fmla="*/ 4 h 9"/>
                  <a:gd name="T2" fmla="*/ 1 w 9"/>
                  <a:gd name="T3" fmla="*/ 6 h 9"/>
                  <a:gd name="T4" fmla="*/ 2 w 9"/>
                  <a:gd name="T5" fmla="*/ 7 h 9"/>
                  <a:gd name="T6" fmla="*/ 3 w 9"/>
                  <a:gd name="T7" fmla="*/ 8 h 9"/>
                  <a:gd name="T8" fmla="*/ 5 w 9"/>
                  <a:gd name="T9" fmla="*/ 9 h 9"/>
                  <a:gd name="T10" fmla="*/ 7 w 9"/>
                  <a:gd name="T11" fmla="*/ 8 h 9"/>
                  <a:gd name="T12" fmla="*/ 8 w 9"/>
                  <a:gd name="T13" fmla="*/ 7 h 9"/>
                  <a:gd name="T14" fmla="*/ 9 w 9"/>
                  <a:gd name="T15" fmla="*/ 6 h 9"/>
                  <a:gd name="T16" fmla="*/ 9 w 9"/>
                  <a:gd name="T17" fmla="*/ 4 h 9"/>
                  <a:gd name="T18" fmla="*/ 9 w 9"/>
                  <a:gd name="T19" fmla="*/ 2 h 9"/>
                  <a:gd name="T20" fmla="*/ 8 w 9"/>
                  <a:gd name="T21" fmla="*/ 1 h 9"/>
                  <a:gd name="T22" fmla="*/ 7 w 9"/>
                  <a:gd name="T23" fmla="*/ 0 h 9"/>
                  <a:gd name="T24" fmla="*/ 5 w 9"/>
                  <a:gd name="T25" fmla="*/ 0 h 9"/>
                  <a:gd name="T26" fmla="*/ 3 w 9"/>
                  <a:gd name="T27" fmla="*/ 0 h 9"/>
                  <a:gd name="T28" fmla="*/ 2 w 9"/>
                  <a:gd name="T29" fmla="*/ 1 h 9"/>
                  <a:gd name="T30" fmla="*/ 1 w 9"/>
                  <a:gd name="T31" fmla="*/ 2 h 9"/>
                  <a:gd name="T32" fmla="*/ 0 w 9"/>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4"/>
                    </a:moveTo>
                    <a:lnTo>
                      <a:pt x="1" y="6"/>
                    </a:lnTo>
                    <a:lnTo>
                      <a:pt x="2" y="7"/>
                    </a:lnTo>
                    <a:lnTo>
                      <a:pt x="3" y="8"/>
                    </a:lnTo>
                    <a:lnTo>
                      <a:pt x="5" y="9"/>
                    </a:lnTo>
                    <a:lnTo>
                      <a:pt x="7" y="8"/>
                    </a:lnTo>
                    <a:lnTo>
                      <a:pt x="8" y="7"/>
                    </a:lnTo>
                    <a:lnTo>
                      <a:pt x="9" y="6"/>
                    </a:lnTo>
                    <a:lnTo>
                      <a:pt x="9" y="4"/>
                    </a:lnTo>
                    <a:lnTo>
                      <a:pt x="9" y="2"/>
                    </a:lnTo>
                    <a:lnTo>
                      <a:pt x="8" y="1"/>
                    </a:lnTo>
                    <a:lnTo>
                      <a:pt x="7" y="0"/>
                    </a:lnTo>
                    <a:lnTo>
                      <a:pt x="5" y="0"/>
                    </a:lnTo>
                    <a:lnTo>
                      <a:pt x="3" y="0"/>
                    </a:lnTo>
                    <a:lnTo>
                      <a:pt x="2" y="1"/>
                    </a:lnTo>
                    <a:lnTo>
                      <a:pt x="1" y="2"/>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35" name="Freeform 198"/>
              <p:cNvSpPr>
                <a:spLocks/>
              </p:cNvSpPr>
              <p:nvPr/>
            </p:nvSpPr>
            <p:spPr bwMode="auto">
              <a:xfrm>
                <a:off x="3034" y="1916"/>
                <a:ext cx="9" cy="9"/>
              </a:xfrm>
              <a:custGeom>
                <a:avLst/>
                <a:gdLst>
                  <a:gd name="T0" fmla="*/ 0 w 9"/>
                  <a:gd name="T1" fmla="*/ 4 h 9"/>
                  <a:gd name="T2" fmla="*/ 1 w 9"/>
                  <a:gd name="T3" fmla="*/ 6 h 9"/>
                  <a:gd name="T4" fmla="*/ 1 w 9"/>
                  <a:gd name="T5" fmla="*/ 7 h 9"/>
                  <a:gd name="T6" fmla="*/ 3 w 9"/>
                  <a:gd name="T7" fmla="*/ 8 h 9"/>
                  <a:gd name="T8" fmla="*/ 5 w 9"/>
                  <a:gd name="T9" fmla="*/ 9 h 9"/>
                  <a:gd name="T10" fmla="*/ 6 w 9"/>
                  <a:gd name="T11" fmla="*/ 8 h 9"/>
                  <a:gd name="T12" fmla="*/ 7 w 9"/>
                  <a:gd name="T13" fmla="*/ 7 h 9"/>
                  <a:gd name="T14" fmla="*/ 9 w 9"/>
                  <a:gd name="T15" fmla="*/ 6 h 9"/>
                  <a:gd name="T16" fmla="*/ 9 w 9"/>
                  <a:gd name="T17" fmla="*/ 4 h 9"/>
                  <a:gd name="T18" fmla="*/ 9 w 9"/>
                  <a:gd name="T19" fmla="*/ 3 h 9"/>
                  <a:gd name="T20" fmla="*/ 7 w 9"/>
                  <a:gd name="T21" fmla="*/ 1 h 9"/>
                  <a:gd name="T22" fmla="*/ 6 w 9"/>
                  <a:gd name="T23" fmla="*/ 0 h 9"/>
                  <a:gd name="T24" fmla="*/ 5 w 9"/>
                  <a:gd name="T25" fmla="*/ 0 h 9"/>
                  <a:gd name="T26" fmla="*/ 3 w 9"/>
                  <a:gd name="T27" fmla="*/ 0 h 9"/>
                  <a:gd name="T28" fmla="*/ 1 w 9"/>
                  <a:gd name="T29" fmla="*/ 1 h 9"/>
                  <a:gd name="T30" fmla="*/ 1 w 9"/>
                  <a:gd name="T31" fmla="*/ 3 h 9"/>
                  <a:gd name="T32" fmla="*/ 0 w 9"/>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4"/>
                    </a:moveTo>
                    <a:lnTo>
                      <a:pt x="1" y="6"/>
                    </a:lnTo>
                    <a:lnTo>
                      <a:pt x="1" y="7"/>
                    </a:lnTo>
                    <a:lnTo>
                      <a:pt x="3" y="8"/>
                    </a:lnTo>
                    <a:lnTo>
                      <a:pt x="5" y="9"/>
                    </a:lnTo>
                    <a:lnTo>
                      <a:pt x="6" y="8"/>
                    </a:lnTo>
                    <a:lnTo>
                      <a:pt x="7" y="7"/>
                    </a:lnTo>
                    <a:lnTo>
                      <a:pt x="9" y="6"/>
                    </a:lnTo>
                    <a:lnTo>
                      <a:pt x="9" y="4"/>
                    </a:lnTo>
                    <a:lnTo>
                      <a:pt x="9" y="3"/>
                    </a:lnTo>
                    <a:lnTo>
                      <a:pt x="7" y="1"/>
                    </a:lnTo>
                    <a:lnTo>
                      <a:pt x="6" y="0"/>
                    </a:lnTo>
                    <a:lnTo>
                      <a:pt x="5" y="0"/>
                    </a:lnTo>
                    <a:lnTo>
                      <a:pt x="3" y="0"/>
                    </a:lnTo>
                    <a:lnTo>
                      <a:pt x="1" y="1"/>
                    </a:lnTo>
                    <a:lnTo>
                      <a:pt x="1" y="3"/>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36" name="Freeform 199"/>
              <p:cNvSpPr>
                <a:spLocks/>
              </p:cNvSpPr>
              <p:nvPr/>
            </p:nvSpPr>
            <p:spPr bwMode="auto">
              <a:xfrm>
                <a:off x="3060" y="1903"/>
                <a:ext cx="9" cy="9"/>
              </a:xfrm>
              <a:custGeom>
                <a:avLst/>
                <a:gdLst>
                  <a:gd name="T0" fmla="*/ 0 w 9"/>
                  <a:gd name="T1" fmla="*/ 4 h 9"/>
                  <a:gd name="T2" fmla="*/ 1 w 9"/>
                  <a:gd name="T3" fmla="*/ 6 h 9"/>
                  <a:gd name="T4" fmla="*/ 2 w 9"/>
                  <a:gd name="T5" fmla="*/ 7 h 9"/>
                  <a:gd name="T6" fmla="*/ 3 w 9"/>
                  <a:gd name="T7" fmla="*/ 8 h 9"/>
                  <a:gd name="T8" fmla="*/ 4 w 9"/>
                  <a:gd name="T9" fmla="*/ 9 h 9"/>
                  <a:gd name="T10" fmla="*/ 6 w 9"/>
                  <a:gd name="T11" fmla="*/ 8 h 9"/>
                  <a:gd name="T12" fmla="*/ 8 w 9"/>
                  <a:gd name="T13" fmla="*/ 7 h 9"/>
                  <a:gd name="T14" fmla="*/ 9 w 9"/>
                  <a:gd name="T15" fmla="*/ 6 h 9"/>
                  <a:gd name="T16" fmla="*/ 9 w 9"/>
                  <a:gd name="T17" fmla="*/ 4 h 9"/>
                  <a:gd name="T18" fmla="*/ 9 w 9"/>
                  <a:gd name="T19" fmla="*/ 2 h 9"/>
                  <a:gd name="T20" fmla="*/ 8 w 9"/>
                  <a:gd name="T21" fmla="*/ 1 h 9"/>
                  <a:gd name="T22" fmla="*/ 6 w 9"/>
                  <a:gd name="T23" fmla="*/ 0 h 9"/>
                  <a:gd name="T24" fmla="*/ 4 w 9"/>
                  <a:gd name="T25" fmla="*/ 0 h 9"/>
                  <a:gd name="T26" fmla="*/ 3 w 9"/>
                  <a:gd name="T27" fmla="*/ 0 h 9"/>
                  <a:gd name="T28" fmla="*/ 2 w 9"/>
                  <a:gd name="T29" fmla="*/ 1 h 9"/>
                  <a:gd name="T30" fmla="*/ 1 w 9"/>
                  <a:gd name="T31" fmla="*/ 2 h 9"/>
                  <a:gd name="T32" fmla="*/ 0 w 9"/>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4"/>
                    </a:moveTo>
                    <a:lnTo>
                      <a:pt x="1" y="6"/>
                    </a:lnTo>
                    <a:lnTo>
                      <a:pt x="2" y="7"/>
                    </a:lnTo>
                    <a:lnTo>
                      <a:pt x="3" y="8"/>
                    </a:lnTo>
                    <a:lnTo>
                      <a:pt x="4" y="9"/>
                    </a:lnTo>
                    <a:lnTo>
                      <a:pt x="6" y="8"/>
                    </a:lnTo>
                    <a:lnTo>
                      <a:pt x="8" y="7"/>
                    </a:lnTo>
                    <a:lnTo>
                      <a:pt x="9" y="6"/>
                    </a:lnTo>
                    <a:lnTo>
                      <a:pt x="9" y="4"/>
                    </a:lnTo>
                    <a:lnTo>
                      <a:pt x="9" y="2"/>
                    </a:lnTo>
                    <a:lnTo>
                      <a:pt x="8" y="1"/>
                    </a:lnTo>
                    <a:lnTo>
                      <a:pt x="6" y="0"/>
                    </a:lnTo>
                    <a:lnTo>
                      <a:pt x="4" y="0"/>
                    </a:lnTo>
                    <a:lnTo>
                      <a:pt x="3" y="0"/>
                    </a:lnTo>
                    <a:lnTo>
                      <a:pt x="2" y="1"/>
                    </a:lnTo>
                    <a:lnTo>
                      <a:pt x="1" y="2"/>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37" name="Freeform 200"/>
              <p:cNvSpPr>
                <a:spLocks/>
              </p:cNvSpPr>
              <p:nvPr/>
            </p:nvSpPr>
            <p:spPr bwMode="auto">
              <a:xfrm>
                <a:off x="3082" y="1916"/>
                <a:ext cx="9" cy="9"/>
              </a:xfrm>
              <a:custGeom>
                <a:avLst/>
                <a:gdLst>
                  <a:gd name="T0" fmla="*/ 0 w 9"/>
                  <a:gd name="T1" fmla="*/ 4 h 9"/>
                  <a:gd name="T2" fmla="*/ 0 w 9"/>
                  <a:gd name="T3" fmla="*/ 6 h 9"/>
                  <a:gd name="T4" fmla="*/ 1 w 9"/>
                  <a:gd name="T5" fmla="*/ 7 h 9"/>
                  <a:gd name="T6" fmla="*/ 3 w 9"/>
                  <a:gd name="T7" fmla="*/ 8 h 9"/>
                  <a:gd name="T8" fmla="*/ 4 w 9"/>
                  <a:gd name="T9" fmla="*/ 9 h 9"/>
                  <a:gd name="T10" fmla="*/ 6 w 9"/>
                  <a:gd name="T11" fmla="*/ 8 h 9"/>
                  <a:gd name="T12" fmla="*/ 7 w 9"/>
                  <a:gd name="T13" fmla="*/ 7 h 9"/>
                  <a:gd name="T14" fmla="*/ 8 w 9"/>
                  <a:gd name="T15" fmla="*/ 6 h 9"/>
                  <a:gd name="T16" fmla="*/ 9 w 9"/>
                  <a:gd name="T17" fmla="*/ 4 h 9"/>
                  <a:gd name="T18" fmla="*/ 8 w 9"/>
                  <a:gd name="T19" fmla="*/ 3 h 9"/>
                  <a:gd name="T20" fmla="*/ 7 w 9"/>
                  <a:gd name="T21" fmla="*/ 1 h 9"/>
                  <a:gd name="T22" fmla="*/ 6 w 9"/>
                  <a:gd name="T23" fmla="*/ 0 h 9"/>
                  <a:gd name="T24" fmla="*/ 4 w 9"/>
                  <a:gd name="T25" fmla="*/ 0 h 9"/>
                  <a:gd name="T26" fmla="*/ 3 w 9"/>
                  <a:gd name="T27" fmla="*/ 0 h 9"/>
                  <a:gd name="T28" fmla="*/ 1 w 9"/>
                  <a:gd name="T29" fmla="*/ 1 h 9"/>
                  <a:gd name="T30" fmla="*/ 0 w 9"/>
                  <a:gd name="T31" fmla="*/ 3 h 9"/>
                  <a:gd name="T32" fmla="*/ 0 w 9"/>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4"/>
                    </a:moveTo>
                    <a:lnTo>
                      <a:pt x="0" y="6"/>
                    </a:lnTo>
                    <a:lnTo>
                      <a:pt x="1" y="7"/>
                    </a:lnTo>
                    <a:lnTo>
                      <a:pt x="3" y="8"/>
                    </a:lnTo>
                    <a:lnTo>
                      <a:pt x="4" y="9"/>
                    </a:lnTo>
                    <a:lnTo>
                      <a:pt x="6" y="8"/>
                    </a:lnTo>
                    <a:lnTo>
                      <a:pt x="7" y="7"/>
                    </a:lnTo>
                    <a:lnTo>
                      <a:pt x="8" y="6"/>
                    </a:lnTo>
                    <a:lnTo>
                      <a:pt x="9" y="4"/>
                    </a:lnTo>
                    <a:lnTo>
                      <a:pt x="8" y="3"/>
                    </a:lnTo>
                    <a:lnTo>
                      <a:pt x="7" y="1"/>
                    </a:lnTo>
                    <a:lnTo>
                      <a:pt x="6" y="0"/>
                    </a:lnTo>
                    <a:lnTo>
                      <a:pt x="4" y="0"/>
                    </a:lnTo>
                    <a:lnTo>
                      <a:pt x="3" y="0"/>
                    </a:lnTo>
                    <a:lnTo>
                      <a:pt x="1" y="1"/>
                    </a:lnTo>
                    <a:lnTo>
                      <a:pt x="0" y="3"/>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38" name="Freeform 201"/>
              <p:cNvSpPr>
                <a:spLocks/>
              </p:cNvSpPr>
              <p:nvPr/>
            </p:nvSpPr>
            <p:spPr bwMode="auto">
              <a:xfrm>
                <a:off x="3108" y="1903"/>
                <a:ext cx="9" cy="9"/>
              </a:xfrm>
              <a:custGeom>
                <a:avLst/>
                <a:gdLst>
                  <a:gd name="T0" fmla="*/ 0 w 9"/>
                  <a:gd name="T1" fmla="*/ 4 h 9"/>
                  <a:gd name="T2" fmla="*/ 0 w 9"/>
                  <a:gd name="T3" fmla="*/ 6 h 9"/>
                  <a:gd name="T4" fmla="*/ 1 w 9"/>
                  <a:gd name="T5" fmla="*/ 7 h 9"/>
                  <a:gd name="T6" fmla="*/ 2 w 9"/>
                  <a:gd name="T7" fmla="*/ 8 h 9"/>
                  <a:gd name="T8" fmla="*/ 4 w 9"/>
                  <a:gd name="T9" fmla="*/ 9 h 9"/>
                  <a:gd name="T10" fmla="*/ 6 w 9"/>
                  <a:gd name="T11" fmla="*/ 8 h 9"/>
                  <a:gd name="T12" fmla="*/ 7 w 9"/>
                  <a:gd name="T13" fmla="*/ 7 h 9"/>
                  <a:gd name="T14" fmla="*/ 8 w 9"/>
                  <a:gd name="T15" fmla="*/ 6 h 9"/>
                  <a:gd name="T16" fmla="*/ 9 w 9"/>
                  <a:gd name="T17" fmla="*/ 4 h 9"/>
                  <a:gd name="T18" fmla="*/ 8 w 9"/>
                  <a:gd name="T19" fmla="*/ 2 h 9"/>
                  <a:gd name="T20" fmla="*/ 7 w 9"/>
                  <a:gd name="T21" fmla="*/ 1 h 9"/>
                  <a:gd name="T22" fmla="*/ 6 w 9"/>
                  <a:gd name="T23" fmla="*/ 0 h 9"/>
                  <a:gd name="T24" fmla="*/ 4 w 9"/>
                  <a:gd name="T25" fmla="*/ 0 h 9"/>
                  <a:gd name="T26" fmla="*/ 2 w 9"/>
                  <a:gd name="T27" fmla="*/ 0 h 9"/>
                  <a:gd name="T28" fmla="*/ 1 w 9"/>
                  <a:gd name="T29" fmla="*/ 1 h 9"/>
                  <a:gd name="T30" fmla="*/ 0 w 9"/>
                  <a:gd name="T31" fmla="*/ 2 h 9"/>
                  <a:gd name="T32" fmla="*/ 0 w 9"/>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4"/>
                    </a:moveTo>
                    <a:lnTo>
                      <a:pt x="0" y="6"/>
                    </a:lnTo>
                    <a:lnTo>
                      <a:pt x="1" y="7"/>
                    </a:lnTo>
                    <a:lnTo>
                      <a:pt x="2" y="8"/>
                    </a:lnTo>
                    <a:lnTo>
                      <a:pt x="4" y="9"/>
                    </a:lnTo>
                    <a:lnTo>
                      <a:pt x="6" y="8"/>
                    </a:lnTo>
                    <a:lnTo>
                      <a:pt x="7" y="7"/>
                    </a:lnTo>
                    <a:lnTo>
                      <a:pt x="8" y="6"/>
                    </a:lnTo>
                    <a:lnTo>
                      <a:pt x="9" y="4"/>
                    </a:lnTo>
                    <a:lnTo>
                      <a:pt x="8" y="2"/>
                    </a:lnTo>
                    <a:lnTo>
                      <a:pt x="7" y="1"/>
                    </a:lnTo>
                    <a:lnTo>
                      <a:pt x="6" y="0"/>
                    </a:lnTo>
                    <a:lnTo>
                      <a:pt x="4" y="0"/>
                    </a:lnTo>
                    <a:lnTo>
                      <a:pt x="2" y="0"/>
                    </a:lnTo>
                    <a:lnTo>
                      <a:pt x="1" y="1"/>
                    </a:lnTo>
                    <a:lnTo>
                      <a:pt x="0" y="2"/>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39" name="Freeform 202"/>
              <p:cNvSpPr>
                <a:spLocks/>
              </p:cNvSpPr>
              <p:nvPr/>
            </p:nvSpPr>
            <p:spPr bwMode="auto">
              <a:xfrm>
                <a:off x="3130" y="1916"/>
                <a:ext cx="8" cy="9"/>
              </a:xfrm>
              <a:custGeom>
                <a:avLst/>
                <a:gdLst>
                  <a:gd name="T0" fmla="*/ 0 w 8"/>
                  <a:gd name="T1" fmla="*/ 4 h 9"/>
                  <a:gd name="T2" fmla="*/ 0 w 8"/>
                  <a:gd name="T3" fmla="*/ 6 h 9"/>
                  <a:gd name="T4" fmla="*/ 1 w 8"/>
                  <a:gd name="T5" fmla="*/ 7 h 9"/>
                  <a:gd name="T6" fmla="*/ 2 w 8"/>
                  <a:gd name="T7" fmla="*/ 8 h 9"/>
                  <a:gd name="T8" fmla="*/ 4 w 8"/>
                  <a:gd name="T9" fmla="*/ 9 h 9"/>
                  <a:gd name="T10" fmla="*/ 6 w 8"/>
                  <a:gd name="T11" fmla="*/ 8 h 9"/>
                  <a:gd name="T12" fmla="*/ 7 w 8"/>
                  <a:gd name="T13" fmla="*/ 7 h 9"/>
                  <a:gd name="T14" fmla="*/ 8 w 8"/>
                  <a:gd name="T15" fmla="*/ 6 h 9"/>
                  <a:gd name="T16" fmla="*/ 8 w 8"/>
                  <a:gd name="T17" fmla="*/ 4 h 9"/>
                  <a:gd name="T18" fmla="*/ 8 w 8"/>
                  <a:gd name="T19" fmla="*/ 3 h 9"/>
                  <a:gd name="T20" fmla="*/ 7 w 8"/>
                  <a:gd name="T21" fmla="*/ 1 h 9"/>
                  <a:gd name="T22" fmla="*/ 6 w 8"/>
                  <a:gd name="T23" fmla="*/ 0 h 9"/>
                  <a:gd name="T24" fmla="*/ 4 w 8"/>
                  <a:gd name="T25" fmla="*/ 0 h 9"/>
                  <a:gd name="T26" fmla="*/ 2 w 8"/>
                  <a:gd name="T27" fmla="*/ 0 h 9"/>
                  <a:gd name="T28" fmla="*/ 1 w 8"/>
                  <a:gd name="T29" fmla="*/ 1 h 9"/>
                  <a:gd name="T30" fmla="*/ 0 w 8"/>
                  <a:gd name="T31" fmla="*/ 3 h 9"/>
                  <a:gd name="T32" fmla="*/ 0 w 8"/>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4"/>
                    </a:moveTo>
                    <a:lnTo>
                      <a:pt x="0" y="6"/>
                    </a:lnTo>
                    <a:lnTo>
                      <a:pt x="1" y="7"/>
                    </a:lnTo>
                    <a:lnTo>
                      <a:pt x="2" y="8"/>
                    </a:lnTo>
                    <a:lnTo>
                      <a:pt x="4" y="9"/>
                    </a:lnTo>
                    <a:lnTo>
                      <a:pt x="6" y="8"/>
                    </a:lnTo>
                    <a:lnTo>
                      <a:pt x="7" y="7"/>
                    </a:lnTo>
                    <a:lnTo>
                      <a:pt x="8" y="6"/>
                    </a:lnTo>
                    <a:lnTo>
                      <a:pt x="8" y="4"/>
                    </a:lnTo>
                    <a:lnTo>
                      <a:pt x="8" y="3"/>
                    </a:lnTo>
                    <a:lnTo>
                      <a:pt x="7" y="1"/>
                    </a:lnTo>
                    <a:lnTo>
                      <a:pt x="6" y="0"/>
                    </a:lnTo>
                    <a:lnTo>
                      <a:pt x="4" y="0"/>
                    </a:lnTo>
                    <a:lnTo>
                      <a:pt x="2" y="0"/>
                    </a:lnTo>
                    <a:lnTo>
                      <a:pt x="1" y="1"/>
                    </a:lnTo>
                    <a:lnTo>
                      <a:pt x="0" y="3"/>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0" name="Freeform 203"/>
              <p:cNvSpPr>
                <a:spLocks/>
              </p:cNvSpPr>
              <p:nvPr/>
            </p:nvSpPr>
            <p:spPr bwMode="auto">
              <a:xfrm>
                <a:off x="3156" y="1903"/>
                <a:ext cx="8" cy="9"/>
              </a:xfrm>
              <a:custGeom>
                <a:avLst/>
                <a:gdLst>
                  <a:gd name="T0" fmla="*/ 0 w 8"/>
                  <a:gd name="T1" fmla="*/ 4 h 9"/>
                  <a:gd name="T2" fmla="*/ 0 w 8"/>
                  <a:gd name="T3" fmla="*/ 6 h 9"/>
                  <a:gd name="T4" fmla="*/ 1 w 8"/>
                  <a:gd name="T5" fmla="*/ 7 h 9"/>
                  <a:gd name="T6" fmla="*/ 2 w 8"/>
                  <a:gd name="T7" fmla="*/ 8 h 9"/>
                  <a:gd name="T8" fmla="*/ 4 w 8"/>
                  <a:gd name="T9" fmla="*/ 9 h 9"/>
                  <a:gd name="T10" fmla="*/ 6 w 8"/>
                  <a:gd name="T11" fmla="*/ 8 h 9"/>
                  <a:gd name="T12" fmla="*/ 7 w 8"/>
                  <a:gd name="T13" fmla="*/ 7 h 9"/>
                  <a:gd name="T14" fmla="*/ 8 w 8"/>
                  <a:gd name="T15" fmla="*/ 6 h 9"/>
                  <a:gd name="T16" fmla="*/ 8 w 8"/>
                  <a:gd name="T17" fmla="*/ 4 h 9"/>
                  <a:gd name="T18" fmla="*/ 8 w 8"/>
                  <a:gd name="T19" fmla="*/ 2 h 9"/>
                  <a:gd name="T20" fmla="*/ 7 w 8"/>
                  <a:gd name="T21" fmla="*/ 1 h 9"/>
                  <a:gd name="T22" fmla="*/ 6 w 8"/>
                  <a:gd name="T23" fmla="*/ 0 h 9"/>
                  <a:gd name="T24" fmla="*/ 4 w 8"/>
                  <a:gd name="T25" fmla="*/ 0 h 9"/>
                  <a:gd name="T26" fmla="*/ 2 w 8"/>
                  <a:gd name="T27" fmla="*/ 0 h 9"/>
                  <a:gd name="T28" fmla="*/ 1 w 8"/>
                  <a:gd name="T29" fmla="*/ 1 h 9"/>
                  <a:gd name="T30" fmla="*/ 0 w 8"/>
                  <a:gd name="T31" fmla="*/ 2 h 9"/>
                  <a:gd name="T32" fmla="*/ 0 w 8"/>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4"/>
                    </a:moveTo>
                    <a:lnTo>
                      <a:pt x="0" y="6"/>
                    </a:lnTo>
                    <a:lnTo>
                      <a:pt x="1" y="7"/>
                    </a:lnTo>
                    <a:lnTo>
                      <a:pt x="2" y="8"/>
                    </a:lnTo>
                    <a:lnTo>
                      <a:pt x="4" y="9"/>
                    </a:lnTo>
                    <a:lnTo>
                      <a:pt x="6" y="8"/>
                    </a:lnTo>
                    <a:lnTo>
                      <a:pt x="7" y="7"/>
                    </a:lnTo>
                    <a:lnTo>
                      <a:pt x="8" y="6"/>
                    </a:lnTo>
                    <a:lnTo>
                      <a:pt x="8" y="4"/>
                    </a:lnTo>
                    <a:lnTo>
                      <a:pt x="8" y="2"/>
                    </a:lnTo>
                    <a:lnTo>
                      <a:pt x="7" y="1"/>
                    </a:lnTo>
                    <a:lnTo>
                      <a:pt x="6" y="0"/>
                    </a:lnTo>
                    <a:lnTo>
                      <a:pt x="4" y="0"/>
                    </a:lnTo>
                    <a:lnTo>
                      <a:pt x="2" y="0"/>
                    </a:lnTo>
                    <a:lnTo>
                      <a:pt x="1" y="1"/>
                    </a:lnTo>
                    <a:lnTo>
                      <a:pt x="0" y="2"/>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1" name="Freeform 204"/>
              <p:cNvSpPr>
                <a:spLocks/>
              </p:cNvSpPr>
              <p:nvPr/>
            </p:nvSpPr>
            <p:spPr bwMode="auto">
              <a:xfrm>
                <a:off x="2919" y="1934"/>
                <a:ext cx="8" cy="9"/>
              </a:xfrm>
              <a:custGeom>
                <a:avLst/>
                <a:gdLst>
                  <a:gd name="T0" fmla="*/ 0 w 8"/>
                  <a:gd name="T1" fmla="*/ 5 h 9"/>
                  <a:gd name="T2" fmla="*/ 0 w 8"/>
                  <a:gd name="T3" fmla="*/ 7 h 9"/>
                  <a:gd name="T4" fmla="*/ 1 w 8"/>
                  <a:gd name="T5" fmla="*/ 8 h 9"/>
                  <a:gd name="T6" fmla="*/ 2 w 8"/>
                  <a:gd name="T7" fmla="*/ 9 h 9"/>
                  <a:gd name="T8" fmla="*/ 4 w 8"/>
                  <a:gd name="T9" fmla="*/ 9 h 9"/>
                  <a:gd name="T10" fmla="*/ 6 w 8"/>
                  <a:gd name="T11" fmla="*/ 9 h 9"/>
                  <a:gd name="T12" fmla="*/ 7 w 8"/>
                  <a:gd name="T13" fmla="*/ 8 h 9"/>
                  <a:gd name="T14" fmla="*/ 8 w 8"/>
                  <a:gd name="T15" fmla="*/ 7 h 9"/>
                  <a:gd name="T16" fmla="*/ 8 w 8"/>
                  <a:gd name="T17" fmla="*/ 5 h 9"/>
                  <a:gd name="T18" fmla="*/ 8 w 8"/>
                  <a:gd name="T19" fmla="*/ 3 h 9"/>
                  <a:gd name="T20" fmla="*/ 7 w 8"/>
                  <a:gd name="T21" fmla="*/ 2 h 9"/>
                  <a:gd name="T22" fmla="*/ 6 w 8"/>
                  <a:gd name="T23" fmla="*/ 1 h 9"/>
                  <a:gd name="T24" fmla="*/ 4 w 8"/>
                  <a:gd name="T25" fmla="*/ 0 h 9"/>
                  <a:gd name="T26" fmla="*/ 2 w 8"/>
                  <a:gd name="T27" fmla="*/ 1 h 9"/>
                  <a:gd name="T28" fmla="*/ 1 w 8"/>
                  <a:gd name="T29" fmla="*/ 2 h 9"/>
                  <a:gd name="T30" fmla="*/ 0 w 8"/>
                  <a:gd name="T31" fmla="*/ 3 h 9"/>
                  <a:gd name="T32" fmla="*/ 0 w 8"/>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5"/>
                    </a:moveTo>
                    <a:lnTo>
                      <a:pt x="0" y="7"/>
                    </a:lnTo>
                    <a:lnTo>
                      <a:pt x="1" y="8"/>
                    </a:lnTo>
                    <a:lnTo>
                      <a:pt x="2" y="9"/>
                    </a:lnTo>
                    <a:lnTo>
                      <a:pt x="4" y="9"/>
                    </a:lnTo>
                    <a:lnTo>
                      <a:pt x="6" y="9"/>
                    </a:lnTo>
                    <a:lnTo>
                      <a:pt x="7" y="8"/>
                    </a:lnTo>
                    <a:lnTo>
                      <a:pt x="8" y="7"/>
                    </a:lnTo>
                    <a:lnTo>
                      <a:pt x="8" y="5"/>
                    </a:lnTo>
                    <a:lnTo>
                      <a:pt x="8" y="3"/>
                    </a:lnTo>
                    <a:lnTo>
                      <a:pt x="7" y="2"/>
                    </a:lnTo>
                    <a:lnTo>
                      <a:pt x="6" y="1"/>
                    </a:lnTo>
                    <a:lnTo>
                      <a:pt x="4" y="0"/>
                    </a:lnTo>
                    <a:lnTo>
                      <a:pt x="2"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2" name="Freeform 205"/>
              <p:cNvSpPr>
                <a:spLocks/>
              </p:cNvSpPr>
              <p:nvPr/>
            </p:nvSpPr>
            <p:spPr bwMode="auto">
              <a:xfrm>
                <a:off x="2966" y="1934"/>
                <a:ext cx="9" cy="9"/>
              </a:xfrm>
              <a:custGeom>
                <a:avLst/>
                <a:gdLst>
                  <a:gd name="T0" fmla="*/ 0 w 9"/>
                  <a:gd name="T1" fmla="*/ 5 h 9"/>
                  <a:gd name="T2" fmla="*/ 1 w 9"/>
                  <a:gd name="T3" fmla="*/ 7 h 9"/>
                  <a:gd name="T4" fmla="*/ 1 w 9"/>
                  <a:gd name="T5" fmla="*/ 8 h 9"/>
                  <a:gd name="T6" fmla="*/ 3 w 9"/>
                  <a:gd name="T7" fmla="*/ 9 h 9"/>
                  <a:gd name="T8" fmla="*/ 4 w 9"/>
                  <a:gd name="T9" fmla="*/ 9 h 9"/>
                  <a:gd name="T10" fmla="*/ 6 w 9"/>
                  <a:gd name="T11" fmla="*/ 9 h 9"/>
                  <a:gd name="T12" fmla="*/ 8 w 9"/>
                  <a:gd name="T13" fmla="*/ 8 h 9"/>
                  <a:gd name="T14" fmla="*/ 9 w 9"/>
                  <a:gd name="T15" fmla="*/ 7 h 9"/>
                  <a:gd name="T16" fmla="*/ 9 w 9"/>
                  <a:gd name="T17" fmla="*/ 5 h 9"/>
                  <a:gd name="T18" fmla="*/ 9 w 9"/>
                  <a:gd name="T19" fmla="*/ 3 h 9"/>
                  <a:gd name="T20" fmla="*/ 8 w 9"/>
                  <a:gd name="T21" fmla="*/ 2 h 9"/>
                  <a:gd name="T22" fmla="*/ 6 w 9"/>
                  <a:gd name="T23" fmla="*/ 1 h 9"/>
                  <a:gd name="T24" fmla="*/ 4 w 9"/>
                  <a:gd name="T25" fmla="*/ 0 h 9"/>
                  <a:gd name="T26" fmla="*/ 3 w 9"/>
                  <a:gd name="T27" fmla="*/ 1 h 9"/>
                  <a:gd name="T28" fmla="*/ 1 w 9"/>
                  <a:gd name="T29" fmla="*/ 2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7"/>
                    </a:lnTo>
                    <a:lnTo>
                      <a:pt x="1" y="8"/>
                    </a:lnTo>
                    <a:lnTo>
                      <a:pt x="3" y="9"/>
                    </a:lnTo>
                    <a:lnTo>
                      <a:pt x="4" y="9"/>
                    </a:lnTo>
                    <a:lnTo>
                      <a:pt x="6" y="9"/>
                    </a:lnTo>
                    <a:lnTo>
                      <a:pt x="8" y="8"/>
                    </a:lnTo>
                    <a:lnTo>
                      <a:pt x="9" y="7"/>
                    </a:lnTo>
                    <a:lnTo>
                      <a:pt x="9" y="5"/>
                    </a:lnTo>
                    <a:lnTo>
                      <a:pt x="9" y="3"/>
                    </a:lnTo>
                    <a:lnTo>
                      <a:pt x="8" y="2"/>
                    </a:lnTo>
                    <a:lnTo>
                      <a:pt x="6" y="1"/>
                    </a:lnTo>
                    <a:lnTo>
                      <a:pt x="4" y="0"/>
                    </a:lnTo>
                    <a:lnTo>
                      <a:pt x="3" y="1"/>
                    </a:lnTo>
                    <a:lnTo>
                      <a:pt x="1" y="2"/>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3" name="Freeform 206"/>
              <p:cNvSpPr>
                <a:spLocks/>
              </p:cNvSpPr>
              <p:nvPr/>
            </p:nvSpPr>
            <p:spPr bwMode="auto">
              <a:xfrm>
                <a:off x="3012" y="1934"/>
                <a:ext cx="9" cy="9"/>
              </a:xfrm>
              <a:custGeom>
                <a:avLst/>
                <a:gdLst>
                  <a:gd name="T0" fmla="*/ 0 w 9"/>
                  <a:gd name="T1" fmla="*/ 5 h 9"/>
                  <a:gd name="T2" fmla="*/ 1 w 9"/>
                  <a:gd name="T3" fmla="*/ 7 h 9"/>
                  <a:gd name="T4" fmla="*/ 2 w 9"/>
                  <a:gd name="T5" fmla="*/ 8 h 9"/>
                  <a:gd name="T6" fmla="*/ 3 w 9"/>
                  <a:gd name="T7" fmla="*/ 9 h 9"/>
                  <a:gd name="T8" fmla="*/ 5 w 9"/>
                  <a:gd name="T9" fmla="*/ 9 h 9"/>
                  <a:gd name="T10" fmla="*/ 7 w 9"/>
                  <a:gd name="T11" fmla="*/ 9 h 9"/>
                  <a:gd name="T12" fmla="*/ 8 w 9"/>
                  <a:gd name="T13" fmla="*/ 8 h 9"/>
                  <a:gd name="T14" fmla="*/ 9 w 9"/>
                  <a:gd name="T15" fmla="*/ 7 h 9"/>
                  <a:gd name="T16" fmla="*/ 9 w 9"/>
                  <a:gd name="T17" fmla="*/ 5 h 9"/>
                  <a:gd name="T18" fmla="*/ 9 w 9"/>
                  <a:gd name="T19" fmla="*/ 3 h 9"/>
                  <a:gd name="T20" fmla="*/ 8 w 9"/>
                  <a:gd name="T21" fmla="*/ 2 h 9"/>
                  <a:gd name="T22" fmla="*/ 7 w 9"/>
                  <a:gd name="T23" fmla="*/ 1 h 9"/>
                  <a:gd name="T24" fmla="*/ 5 w 9"/>
                  <a:gd name="T25" fmla="*/ 0 h 9"/>
                  <a:gd name="T26" fmla="*/ 3 w 9"/>
                  <a:gd name="T27" fmla="*/ 1 h 9"/>
                  <a:gd name="T28" fmla="*/ 2 w 9"/>
                  <a:gd name="T29" fmla="*/ 2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7"/>
                    </a:lnTo>
                    <a:lnTo>
                      <a:pt x="2" y="8"/>
                    </a:lnTo>
                    <a:lnTo>
                      <a:pt x="3" y="9"/>
                    </a:lnTo>
                    <a:lnTo>
                      <a:pt x="5" y="9"/>
                    </a:lnTo>
                    <a:lnTo>
                      <a:pt x="7" y="9"/>
                    </a:lnTo>
                    <a:lnTo>
                      <a:pt x="8" y="8"/>
                    </a:lnTo>
                    <a:lnTo>
                      <a:pt x="9" y="7"/>
                    </a:lnTo>
                    <a:lnTo>
                      <a:pt x="9" y="5"/>
                    </a:lnTo>
                    <a:lnTo>
                      <a:pt x="9" y="3"/>
                    </a:lnTo>
                    <a:lnTo>
                      <a:pt x="8" y="2"/>
                    </a:lnTo>
                    <a:lnTo>
                      <a:pt x="7" y="1"/>
                    </a:lnTo>
                    <a:lnTo>
                      <a:pt x="5" y="0"/>
                    </a:lnTo>
                    <a:lnTo>
                      <a:pt x="3" y="1"/>
                    </a:lnTo>
                    <a:lnTo>
                      <a:pt x="2" y="2"/>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4" name="Freeform 207"/>
              <p:cNvSpPr>
                <a:spLocks/>
              </p:cNvSpPr>
              <p:nvPr/>
            </p:nvSpPr>
            <p:spPr bwMode="auto">
              <a:xfrm>
                <a:off x="3060" y="1934"/>
                <a:ext cx="9" cy="9"/>
              </a:xfrm>
              <a:custGeom>
                <a:avLst/>
                <a:gdLst>
                  <a:gd name="T0" fmla="*/ 0 w 9"/>
                  <a:gd name="T1" fmla="*/ 5 h 9"/>
                  <a:gd name="T2" fmla="*/ 1 w 9"/>
                  <a:gd name="T3" fmla="*/ 7 h 9"/>
                  <a:gd name="T4" fmla="*/ 2 w 9"/>
                  <a:gd name="T5" fmla="*/ 8 h 9"/>
                  <a:gd name="T6" fmla="*/ 3 w 9"/>
                  <a:gd name="T7" fmla="*/ 9 h 9"/>
                  <a:gd name="T8" fmla="*/ 4 w 9"/>
                  <a:gd name="T9" fmla="*/ 9 h 9"/>
                  <a:gd name="T10" fmla="*/ 6 w 9"/>
                  <a:gd name="T11" fmla="*/ 9 h 9"/>
                  <a:gd name="T12" fmla="*/ 8 w 9"/>
                  <a:gd name="T13" fmla="*/ 8 h 9"/>
                  <a:gd name="T14" fmla="*/ 9 w 9"/>
                  <a:gd name="T15" fmla="*/ 7 h 9"/>
                  <a:gd name="T16" fmla="*/ 9 w 9"/>
                  <a:gd name="T17" fmla="*/ 5 h 9"/>
                  <a:gd name="T18" fmla="*/ 9 w 9"/>
                  <a:gd name="T19" fmla="*/ 3 h 9"/>
                  <a:gd name="T20" fmla="*/ 8 w 9"/>
                  <a:gd name="T21" fmla="*/ 2 h 9"/>
                  <a:gd name="T22" fmla="*/ 6 w 9"/>
                  <a:gd name="T23" fmla="*/ 1 h 9"/>
                  <a:gd name="T24" fmla="*/ 4 w 9"/>
                  <a:gd name="T25" fmla="*/ 0 h 9"/>
                  <a:gd name="T26" fmla="*/ 3 w 9"/>
                  <a:gd name="T27" fmla="*/ 1 h 9"/>
                  <a:gd name="T28" fmla="*/ 2 w 9"/>
                  <a:gd name="T29" fmla="*/ 2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7"/>
                    </a:lnTo>
                    <a:lnTo>
                      <a:pt x="2" y="8"/>
                    </a:lnTo>
                    <a:lnTo>
                      <a:pt x="3" y="9"/>
                    </a:lnTo>
                    <a:lnTo>
                      <a:pt x="4" y="9"/>
                    </a:lnTo>
                    <a:lnTo>
                      <a:pt x="6" y="9"/>
                    </a:lnTo>
                    <a:lnTo>
                      <a:pt x="8" y="8"/>
                    </a:lnTo>
                    <a:lnTo>
                      <a:pt x="9" y="7"/>
                    </a:lnTo>
                    <a:lnTo>
                      <a:pt x="9" y="5"/>
                    </a:lnTo>
                    <a:lnTo>
                      <a:pt x="9" y="3"/>
                    </a:lnTo>
                    <a:lnTo>
                      <a:pt x="8" y="2"/>
                    </a:lnTo>
                    <a:lnTo>
                      <a:pt x="6" y="1"/>
                    </a:lnTo>
                    <a:lnTo>
                      <a:pt x="4" y="0"/>
                    </a:lnTo>
                    <a:lnTo>
                      <a:pt x="3" y="1"/>
                    </a:lnTo>
                    <a:lnTo>
                      <a:pt x="2" y="2"/>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5" name="Freeform 208"/>
              <p:cNvSpPr>
                <a:spLocks/>
              </p:cNvSpPr>
              <p:nvPr/>
            </p:nvSpPr>
            <p:spPr bwMode="auto">
              <a:xfrm>
                <a:off x="3108" y="1934"/>
                <a:ext cx="9" cy="9"/>
              </a:xfrm>
              <a:custGeom>
                <a:avLst/>
                <a:gdLst>
                  <a:gd name="T0" fmla="*/ 0 w 9"/>
                  <a:gd name="T1" fmla="*/ 5 h 9"/>
                  <a:gd name="T2" fmla="*/ 0 w 9"/>
                  <a:gd name="T3" fmla="*/ 7 h 9"/>
                  <a:gd name="T4" fmla="*/ 1 w 9"/>
                  <a:gd name="T5" fmla="*/ 8 h 9"/>
                  <a:gd name="T6" fmla="*/ 2 w 9"/>
                  <a:gd name="T7" fmla="*/ 9 h 9"/>
                  <a:gd name="T8" fmla="*/ 4 w 9"/>
                  <a:gd name="T9" fmla="*/ 9 h 9"/>
                  <a:gd name="T10" fmla="*/ 6 w 9"/>
                  <a:gd name="T11" fmla="*/ 9 h 9"/>
                  <a:gd name="T12" fmla="*/ 7 w 9"/>
                  <a:gd name="T13" fmla="*/ 8 h 9"/>
                  <a:gd name="T14" fmla="*/ 8 w 9"/>
                  <a:gd name="T15" fmla="*/ 7 h 9"/>
                  <a:gd name="T16" fmla="*/ 9 w 9"/>
                  <a:gd name="T17" fmla="*/ 5 h 9"/>
                  <a:gd name="T18" fmla="*/ 8 w 9"/>
                  <a:gd name="T19" fmla="*/ 3 h 9"/>
                  <a:gd name="T20" fmla="*/ 7 w 9"/>
                  <a:gd name="T21" fmla="*/ 2 h 9"/>
                  <a:gd name="T22" fmla="*/ 6 w 9"/>
                  <a:gd name="T23" fmla="*/ 1 h 9"/>
                  <a:gd name="T24" fmla="*/ 4 w 9"/>
                  <a:gd name="T25" fmla="*/ 0 h 9"/>
                  <a:gd name="T26" fmla="*/ 2 w 9"/>
                  <a:gd name="T27" fmla="*/ 1 h 9"/>
                  <a:gd name="T28" fmla="*/ 1 w 9"/>
                  <a:gd name="T29" fmla="*/ 2 h 9"/>
                  <a:gd name="T30" fmla="*/ 0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0" y="7"/>
                    </a:lnTo>
                    <a:lnTo>
                      <a:pt x="1" y="8"/>
                    </a:lnTo>
                    <a:lnTo>
                      <a:pt x="2" y="9"/>
                    </a:lnTo>
                    <a:lnTo>
                      <a:pt x="4" y="9"/>
                    </a:lnTo>
                    <a:lnTo>
                      <a:pt x="6" y="9"/>
                    </a:lnTo>
                    <a:lnTo>
                      <a:pt x="7" y="8"/>
                    </a:lnTo>
                    <a:lnTo>
                      <a:pt x="8" y="7"/>
                    </a:lnTo>
                    <a:lnTo>
                      <a:pt x="9" y="5"/>
                    </a:lnTo>
                    <a:lnTo>
                      <a:pt x="8" y="3"/>
                    </a:lnTo>
                    <a:lnTo>
                      <a:pt x="7" y="2"/>
                    </a:lnTo>
                    <a:lnTo>
                      <a:pt x="6" y="1"/>
                    </a:lnTo>
                    <a:lnTo>
                      <a:pt x="4" y="0"/>
                    </a:lnTo>
                    <a:lnTo>
                      <a:pt x="2"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6" name="Freeform 209"/>
              <p:cNvSpPr>
                <a:spLocks/>
              </p:cNvSpPr>
              <p:nvPr/>
            </p:nvSpPr>
            <p:spPr bwMode="auto">
              <a:xfrm>
                <a:off x="3156" y="1934"/>
                <a:ext cx="8" cy="9"/>
              </a:xfrm>
              <a:custGeom>
                <a:avLst/>
                <a:gdLst>
                  <a:gd name="T0" fmla="*/ 0 w 8"/>
                  <a:gd name="T1" fmla="*/ 5 h 9"/>
                  <a:gd name="T2" fmla="*/ 0 w 8"/>
                  <a:gd name="T3" fmla="*/ 7 h 9"/>
                  <a:gd name="T4" fmla="*/ 1 w 8"/>
                  <a:gd name="T5" fmla="*/ 8 h 9"/>
                  <a:gd name="T6" fmla="*/ 2 w 8"/>
                  <a:gd name="T7" fmla="*/ 9 h 9"/>
                  <a:gd name="T8" fmla="*/ 4 w 8"/>
                  <a:gd name="T9" fmla="*/ 9 h 9"/>
                  <a:gd name="T10" fmla="*/ 6 w 8"/>
                  <a:gd name="T11" fmla="*/ 9 h 9"/>
                  <a:gd name="T12" fmla="*/ 7 w 8"/>
                  <a:gd name="T13" fmla="*/ 8 h 9"/>
                  <a:gd name="T14" fmla="*/ 8 w 8"/>
                  <a:gd name="T15" fmla="*/ 7 h 9"/>
                  <a:gd name="T16" fmla="*/ 8 w 8"/>
                  <a:gd name="T17" fmla="*/ 5 h 9"/>
                  <a:gd name="T18" fmla="*/ 8 w 8"/>
                  <a:gd name="T19" fmla="*/ 3 h 9"/>
                  <a:gd name="T20" fmla="*/ 7 w 8"/>
                  <a:gd name="T21" fmla="*/ 2 h 9"/>
                  <a:gd name="T22" fmla="*/ 6 w 8"/>
                  <a:gd name="T23" fmla="*/ 1 h 9"/>
                  <a:gd name="T24" fmla="*/ 4 w 8"/>
                  <a:gd name="T25" fmla="*/ 0 h 9"/>
                  <a:gd name="T26" fmla="*/ 2 w 8"/>
                  <a:gd name="T27" fmla="*/ 1 h 9"/>
                  <a:gd name="T28" fmla="*/ 1 w 8"/>
                  <a:gd name="T29" fmla="*/ 2 h 9"/>
                  <a:gd name="T30" fmla="*/ 0 w 8"/>
                  <a:gd name="T31" fmla="*/ 3 h 9"/>
                  <a:gd name="T32" fmla="*/ 0 w 8"/>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5"/>
                    </a:moveTo>
                    <a:lnTo>
                      <a:pt x="0" y="7"/>
                    </a:lnTo>
                    <a:lnTo>
                      <a:pt x="1" y="8"/>
                    </a:lnTo>
                    <a:lnTo>
                      <a:pt x="2" y="9"/>
                    </a:lnTo>
                    <a:lnTo>
                      <a:pt x="4" y="9"/>
                    </a:lnTo>
                    <a:lnTo>
                      <a:pt x="6" y="9"/>
                    </a:lnTo>
                    <a:lnTo>
                      <a:pt x="7" y="8"/>
                    </a:lnTo>
                    <a:lnTo>
                      <a:pt x="8" y="7"/>
                    </a:lnTo>
                    <a:lnTo>
                      <a:pt x="8" y="5"/>
                    </a:lnTo>
                    <a:lnTo>
                      <a:pt x="8" y="3"/>
                    </a:lnTo>
                    <a:lnTo>
                      <a:pt x="7" y="2"/>
                    </a:lnTo>
                    <a:lnTo>
                      <a:pt x="6" y="1"/>
                    </a:lnTo>
                    <a:lnTo>
                      <a:pt x="4" y="0"/>
                    </a:lnTo>
                    <a:lnTo>
                      <a:pt x="2"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7" name="Freeform 210"/>
              <p:cNvSpPr>
                <a:spLocks/>
              </p:cNvSpPr>
              <p:nvPr/>
            </p:nvSpPr>
            <p:spPr bwMode="auto">
              <a:xfrm>
                <a:off x="3025" y="1654"/>
                <a:ext cx="47" cy="80"/>
              </a:xfrm>
              <a:custGeom>
                <a:avLst/>
                <a:gdLst>
                  <a:gd name="T0" fmla="*/ 47 w 47"/>
                  <a:gd name="T1" fmla="*/ 80 h 80"/>
                  <a:gd name="T2" fmla="*/ 47 w 47"/>
                  <a:gd name="T3" fmla="*/ 21 h 80"/>
                  <a:gd name="T4" fmla="*/ 24 w 47"/>
                  <a:gd name="T5" fmla="*/ 0 h 80"/>
                  <a:gd name="T6" fmla="*/ 0 w 47"/>
                  <a:gd name="T7" fmla="*/ 21 h 80"/>
                  <a:gd name="T8" fmla="*/ 0 w 47"/>
                  <a:gd name="T9" fmla="*/ 80 h 80"/>
                  <a:gd name="T10" fmla="*/ 47 w 47"/>
                  <a:gd name="T11" fmla="*/ 80 h 80"/>
                </a:gdLst>
                <a:ahLst/>
                <a:cxnLst>
                  <a:cxn ang="0">
                    <a:pos x="T0" y="T1"/>
                  </a:cxn>
                  <a:cxn ang="0">
                    <a:pos x="T2" y="T3"/>
                  </a:cxn>
                  <a:cxn ang="0">
                    <a:pos x="T4" y="T5"/>
                  </a:cxn>
                  <a:cxn ang="0">
                    <a:pos x="T6" y="T7"/>
                  </a:cxn>
                  <a:cxn ang="0">
                    <a:pos x="T8" y="T9"/>
                  </a:cxn>
                  <a:cxn ang="0">
                    <a:pos x="T10" y="T11"/>
                  </a:cxn>
                </a:cxnLst>
                <a:rect l="0" t="0" r="r" b="b"/>
                <a:pathLst>
                  <a:path w="47" h="80">
                    <a:moveTo>
                      <a:pt x="47" y="80"/>
                    </a:moveTo>
                    <a:lnTo>
                      <a:pt x="47" y="21"/>
                    </a:lnTo>
                    <a:lnTo>
                      <a:pt x="24" y="0"/>
                    </a:lnTo>
                    <a:lnTo>
                      <a:pt x="0" y="21"/>
                    </a:lnTo>
                    <a:lnTo>
                      <a:pt x="0" y="80"/>
                    </a:lnTo>
                    <a:lnTo>
                      <a:pt x="47" y="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8" name="Rectangle 211"/>
              <p:cNvSpPr>
                <a:spLocks noChangeArrowheads="1"/>
              </p:cNvSpPr>
              <p:nvPr/>
            </p:nvSpPr>
            <p:spPr bwMode="auto">
              <a:xfrm>
                <a:off x="3052" y="1681"/>
                <a:ext cx="12"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9" name="Rectangle 212"/>
              <p:cNvSpPr>
                <a:spLocks noChangeArrowheads="1"/>
              </p:cNvSpPr>
              <p:nvPr/>
            </p:nvSpPr>
            <p:spPr bwMode="auto">
              <a:xfrm>
                <a:off x="3052" y="1705"/>
                <a:ext cx="12"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0" name="Rectangle 213"/>
              <p:cNvSpPr>
                <a:spLocks noChangeArrowheads="1"/>
              </p:cNvSpPr>
              <p:nvPr/>
            </p:nvSpPr>
            <p:spPr bwMode="auto">
              <a:xfrm>
                <a:off x="3033" y="1681"/>
                <a:ext cx="14"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1" name="Rectangle 214"/>
              <p:cNvSpPr>
                <a:spLocks noChangeArrowheads="1"/>
              </p:cNvSpPr>
              <p:nvPr/>
            </p:nvSpPr>
            <p:spPr bwMode="auto">
              <a:xfrm>
                <a:off x="3033" y="1705"/>
                <a:ext cx="14"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2" name="Freeform 215"/>
              <p:cNvSpPr>
                <a:spLocks/>
              </p:cNvSpPr>
              <p:nvPr/>
            </p:nvSpPr>
            <p:spPr bwMode="auto">
              <a:xfrm>
                <a:off x="2916" y="1655"/>
                <a:ext cx="46" cy="79"/>
              </a:xfrm>
              <a:custGeom>
                <a:avLst/>
                <a:gdLst>
                  <a:gd name="T0" fmla="*/ 46 w 46"/>
                  <a:gd name="T1" fmla="*/ 79 h 79"/>
                  <a:gd name="T2" fmla="*/ 46 w 46"/>
                  <a:gd name="T3" fmla="*/ 20 h 79"/>
                  <a:gd name="T4" fmla="*/ 24 w 46"/>
                  <a:gd name="T5" fmla="*/ 0 h 79"/>
                  <a:gd name="T6" fmla="*/ 0 w 46"/>
                  <a:gd name="T7" fmla="*/ 20 h 79"/>
                  <a:gd name="T8" fmla="*/ 0 w 46"/>
                  <a:gd name="T9" fmla="*/ 79 h 79"/>
                  <a:gd name="T10" fmla="*/ 46 w 46"/>
                  <a:gd name="T11" fmla="*/ 79 h 79"/>
                </a:gdLst>
                <a:ahLst/>
                <a:cxnLst>
                  <a:cxn ang="0">
                    <a:pos x="T0" y="T1"/>
                  </a:cxn>
                  <a:cxn ang="0">
                    <a:pos x="T2" y="T3"/>
                  </a:cxn>
                  <a:cxn ang="0">
                    <a:pos x="T4" y="T5"/>
                  </a:cxn>
                  <a:cxn ang="0">
                    <a:pos x="T6" y="T7"/>
                  </a:cxn>
                  <a:cxn ang="0">
                    <a:pos x="T8" y="T9"/>
                  </a:cxn>
                  <a:cxn ang="0">
                    <a:pos x="T10" y="T11"/>
                  </a:cxn>
                </a:cxnLst>
                <a:rect l="0" t="0" r="r" b="b"/>
                <a:pathLst>
                  <a:path w="46" h="79">
                    <a:moveTo>
                      <a:pt x="46" y="79"/>
                    </a:moveTo>
                    <a:lnTo>
                      <a:pt x="46" y="20"/>
                    </a:lnTo>
                    <a:lnTo>
                      <a:pt x="24" y="0"/>
                    </a:lnTo>
                    <a:lnTo>
                      <a:pt x="0" y="20"/>
                    </a:lnTo>
                    <a:lnTo>
                      <a:pt x="0" y="79"/>
                    </a:lnTo>
                    <a:lnTo>
                      <a:pt x="46" y="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3" name="Rectangle 216"/>
              <p:cNvSpPr>
                <a:spLocks noChangeArrowheads="1"/>
              </p:cNvSpPr>
              <p:nvPr/>
            </p:nvSpPr>
            <p:spPr bwMode="auto">
              <a:xfrm>
                <a:off x="2943" y="1681"/>
                <a:ext cx="12"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4" name="Rectangle 217"/>
              <p:cNvSpPr>
                <a:spLocks noChangeArrowheads="1"/>
              </p:cNvSpPr>
              <p:nvPr/>
            </p:nvSpPr>
            <p:spPr bwMode="auto">
              <a:xfrm>
                <a:off x="2943" y="1705"/>
                <a:ext cx="12"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5" name="Rectangle 218"/>
              <p:cNvSpPr>
                <a:spLocks noChangeArrowheads="1"/>
              </p:cNvSpPr>
              <p:nvPr/>
            </p:nvSpPr>
            <p:spPr bwMode="auto">
              <a:xfrm>
                <a:off x="2924" y="1681"/>
                <a:ext cx="14"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6" name="Rectangle 219"/>
              <p:cNvSpPr>
                <a:spLocks noChangeArrowheads="1"/>
              </p:cNvSpPr>
              <p:nvPr/>
            </p:nvSpPr>
            <p:spPr bwMode="auto">
              <a:xfrm>
                <a:off x="2924" y="1705"/>
                <a:ext cx="14"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7" name="Freeform 220"/>
              <p:cNvSpPr>
                <a:spLocks/>
              </p:cNvSpPr>
              <p:nvPr/>
            </p:nvSpPr>
            <p:spPr bwMode="auto">
              <a:xfrm>
                <a:off x="2783" y="1561"/>
                <a:ext cx="420" cy="419"/>
              </a:xfrm>
              <a:custGeom>
                <a:avLst/>
                <a:gdLst>
                  <a:gd name="T0" fmla="*/ 401 w 420"/>
                  <a:gd name="T1" fmla="*/ 12 h 419"/>
                  <a:gd name="T2" fmla="*/ 393 w 420"/>
                  <a:gd name="T3" fmla="*/ 6 h 419"/>
                  <a:gd name="T4" fmla="*/ 384 w 420"/>
                  <a:gd name="T5" fmla="*/ 2 h 419"/>
                  <a:gd name="T6" fmla="*/ 374 w 420"/>
                  <a:gd name="T7" fmla="*/ 0 h 419"/>
                  <a:gd name="T8" fmla="*/ 52 w 420"/>
                  <a:gd name="T9" fmla="*/ 0 h 419"/>
                  <a:gd name="T10" fmla="*/ 32 w 420"/>
                  <a:gd name="T11" fmla="*/ 4 h 419"/>
                  <a:gd name="T12" fmla="*/ 16 w 420"/>
                  <a:gd name="T13" fmla="*/ 15 h 419"/>
                  <a:gd name="T14" fmla="*/ 4 w 420"/>
                  <a:gd name="T15" fmla="*/ 31 h 419"/>
                  <a:gd name="T16" fmla="*/ 0 w 420"/>
                  <a:gd name="T17" fmla="*/ 52 h 419"/>
                  <a:gd name="T18" fmla="*/ 25 w 420"/>
                  <a:gd name="T19" fmla="*/ 199 h 419"/>
                  <a:gd name="T20" fmla="*/ 26 w 420"/>
                  <a:gd name="T21" fmla="*/ 46 h 419"/>
                  <a:gd name="T22" fmla="*/ 30 w 420"/>
                  <a:gd name="T23" fmla="*/ 37 h 419"/>
                  <a:gd name="T24" fmla="*/ 35 w 420"/>
                  <a:gd name="T25" fmla="*/ 30 h 419"/>
                  <a:gd name="T26" fmla="*/ 39 w 420"/>
                  <a:gd name="T27" fmla="*/ 28 h 419"/>
                  <a:gd name="T28" fmla="*/ 44 w 420"/>
                  <a:gd name="T29" fmla="*/ 26 h 419"/>
                  <a:gd name="T30" fmla="*/ 49 w 420"/>
                  <a:gd name="T31" fmla="*/ 25 h 419"/>
                  <a:gd name="T32" fmla="*/ 368 w 420"/>
                  <a:gd name="T33" fmla="*/ 25 h 419"/>
                  <a:gd name="T34" fmla="*/ 374 w 420"/>
                  <a:gd name="T35" fmla="*/ 25 h 419"/>
                  <a:gd name="T36" fmla="*/ 379 w 420"/>
                  <a:gd name="T37" fmla="*/ 27 h 419"/>
                  <a:gd name="T38" fmla="*/ 384 w 420"/>
                  <a:gd name="T39" fmla="*/ 29 h 419"/>
                  <a:gd name="T40" fmla="*/ 388 w 420"/>
                  <a:gd name="T41" fmla="*/ 33 h 419"/>
                  <a:gd name="T42" fmla="*/ 393 w 420"/>
                  <a:gd name="T43" fmla="*/ 41 h 419"/>
                  <a:gd name="T44" fmla="*/ 395 w 420"/>
                  <a:gd name="T45" fmla="*/ 52 h 419"/>
                  <a:gd name="T46" fmla="*/ 395 w 420"/>
                  <a:gd name="T47" fmla="*/ 373 h 419"/>
                  <a:gd name="T48" fmla="*/ 391 w 420"/>
                  <a:gd name="T49" fmla="*/ 383 h 419"/>
                  <a:gd name="T50" fmla="*/ 384 w 420"/>
                  <a:gd name="T51" fmla="*/ 390 h 419"/>
                  <a:gd name="T52" fmla="*/ 374 w 420"/>
                  <a:gd name="T53" fmla="*/ 394 h 419"/>
                  <a:gd name="T54" fmla="*/ 52 w 420"/>
                  <a:gd name="T55" fmla="*/ 395 h 419"/>
                  <a:gd name="T56" fmla="*/ 47 w 420"/>
                  <a:gd name="T57" fmla="*/ 394 h 419"/>
                  <a:gd name="T58" fmla="*/ 42 w 420"/>
                  <a:gd name="T59" fmla="*/ 392 h 419"/>
                  <a:gd name="T60" fmla="*/ 37 w 420"/>
                  <a:gd name="T61" fmla="*/ 390 h 419"/>
                  <a:gd name="T62" fmla="*/ 33 w 420"/>
                  <a:gd name="T63" fmla="*/ 387 h 419"/>
                  <a:gd name="T64" fmla="*/ 27 w 420"/>
                  <a:gd name="T65" fmla="*/ 378 h 419"/>
                  <a:gd name="T66" fmla="*/ 25 w 420"/>
                  <a:gd name="T67" fmla="*/ 368 h 419"/>
                  <a:gd name="T68" fmla="*/ 0 w 420"/>
                  <a:gd name="T69" fmla="*/ 199 h 419"/>
                  <a:gd name="T70" fmla="*/ 1 w 420"/>
                  <a:gd name="T71" fmla="*/ 373 h 419"/>
                  <a:gd name="T72" fmla="*/ 2 w 420"/>
                  <a:gd name="T73" fmla="*/ 383 h 419"/>
                  <a:gd name="T74" fmla="*/ 7 w 420"/>
                  <a:gd name="T75" fmla="*/ 392 h 419"/>
                  <a:gd name="T76" fmla="*/ 12 w 420"/>
                  <a:gd name="T77" fmla="*/ 400 h 419"/>
                  <a:gd name="T78" fmla="*/ 20 w 420"/>
                  <a:gd name="T79" fmla="*/ 407 h 419"/>
                  <a:gd name="T80" fmla="*/ 28 w 420"/>
                  <a:gd name="T81" fmla="*/ 413 h 419"/>
                  <a:gd name="T82" fmla="*/ 37 w 420"/>
                  <a:gd name="T83" fmla="*/ 417 h 419"/>
                  <a:gd name="T84" fmla="*/ 47 w 420"/>
                  <a:gd name="T85" fmla="*/ 419 h 419"/>
                  <a:gd name="T86" fmla="*/ 368 w 420"/>
                  <a:gd name="T87" fmla="*/ 419 h 419"/>
                  <a:gd name="T88" fmla="*/ 379 w 420"/>
                  <a:gd name="T89" fmla="*/ 418 h 419"/>
                  <a:gd name="T90" fmla="*/ 388 w 420"/>
                  <a:gd name="T91" fmla="*/ 415 h 419"/>
                  <a:gd name="T92" fmla="*/ 397 w 420"/>
                  <a:gd name="T93" fmla="*/ 410 h 419"/>
                  <a:gd name="T94" fmla="*/ 405 w 420"/>
                  <a:gd name="T95" fmla="*/ 404 h 419"/>
                  <a:gd name="T96" fmla="*/ 411 w 420"/>
                  <a:gd name="T97" fmla="*/ 396 h 419"/>
                  <a:gd name="T98" fmla="*/ 416 w 420"/>
                  <a:gd name="T99" fmla="*/ 387 h 419"/>
                  <a:gd name="T100" fmla="*/ 419 w 420"/>
                  <a:gd name="T101" fmla="*/ 378 h 419"/>
                  <a:gd name="T102" fmla="*/ 420 w 420"/>
                  <a:gd name="T103" fmla="*/ 368 h 419"/>
                  <a:gd name="T104" fmla="*/ 420 w 420"/>
                  <a:gd name="T105" fmla="*/ 47 h 419"/>
                  <a:gd name="T106" fmla="*/ 418 w 420"/>
                  <a:gd name="T107" fmla="*/ 37 h 419"/>
                  <a:gd name="T108" fmla="*/ 414 w 420"/>
                  <a:gd name="T109" fmla="*/ 27 h 419"/>
                  <a:gd name="T110" fmla="*/ 408 w 420"/>
                  <a:gd name="T111" fmla="*/ 1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0" h="419">
                    <a:moveTo>
                      <a:pt x="405" y="15"/>
                    </a:moveTo>
                    <a:lnTo>
                      <a:pt x="401" y="12"/>
                    </a:lnTo>
                    <a:lnTo>
                      <a:pt x="397" y="9"/>
                    </a:lnTo>
                    <a:lnTo>
                      <a:pt x="393" y="6"/>
                    </a:lnTo>
                    <a:lnTo>
                      <a:pt x="388" y="4"/>
                    </a:lnTo>
                    <a:lnTo>
                      <a:pt x="384" y="2"/>
                    </a:lnTo>
                    <a:lnTo>
                      <a:pt x="379" y="1"/>
                    </a:lnTo>
                    <a:lnTo>
                      <a:pt x="374" y="0"/>
                    </a:lnTo>
                    <a:lnTo>
                      <a:pt x="368" y="0"/>
                    </a:lnTo>
                    <a:lnTo>
                      <a:pt x="52" y="0"/>
                    </a:lnTo>
                    <a:lnTo>
                      <a:pt x="42" y="1"/>
                    </a:lnTo>
                    <a:lnTo>
                      <a:pt x="32" y="4"/>
                    </a:lnTo>
                    <a:lnTo>
                      <a:pt x="23" y="9"/>
                    </a:lnTo>
                    <a:lnTo>
                      <a:pt x="16" y="15"/>
                    </a:lnTo>
                    <a:lnTo>
                      <a:pt x="9" y="23"/>
                    </a:lnTo>
                    <a:lnTo>
                      <a:pt x="4" y="31"/>
                    </a:lnTo>
                    <a:lnTo>
                      <a:pt x="2" y="41"/>
                    </a:lnTo>
                    <a:lnTo>
                      <a:pt x="0" y="52"/>
                    </a:lnTo>
                    <a:lnTo>
                      <a:pt x="0" y="199"/>
                    </a:lnTo>
                    <a:lnTo>
                      <a:pt x="25" y="199"/>
                    </a:lnTo>
                    <a:lnTo>
                      <a:pt x="25" y="52"/>
                    </a:lnTo>
                    <a:lnTo>
                      <a:pt x="26" y="46"/>
                    </a:lnTo>
                    <a:lnTo>
                      <a:pt x="27" y="41"/>
                    </a:lnTo>
                    <a:lnTo>
                      <a:pt x="30" y="37"/>
                    </a:lnTo>
                    <a:lnTo>
                      <a:pt x="33" y="33"/>
                    </a:lnTo>
                    <a:lnTo>
                      <a:pt x="35" y="30"/>
                    </a:lnTo>
                    <a:lnTo>
                      <a:pt x="37" y="29"/>
                    </a:lnTo>
                    <a:lnTo>
                      <a:pt x="39" y="28"/>
                    </a:lnTo>
                    <a:lnTo>
                      <a:pt x="42" y="27"/>
                    </a:lnTo>
                    <a:lnTo>
                      <a:pt x="44" y="26"/>
                    </a:lnTo>
                    <a:lnTo>
                      <a:pt x="47" y="25"/>
                    </a:lnTo>
                    <a:lnTo>
                      <a:pt x="49" y="25"/>
                    </a:lnTo>
                    <a:lnTo>
                      <a:pt x="52" y="25"/>
                    </a:lnTo>
                    <a:lnTo>
                      <a:pt x="368" y="25"/>
                    </a:lnTo>
                    <a:lnTo>
                      <a:pt x="371" y="25"/>
                    </a:lnTo>
                    <a:lnTo>
                      <a:pt x="374" y="25"/>
                    </a:lnTo>
                    <a:lnTo>
                      <a:pt x="376" y="26"/>
                    </a:lnTo>
                    <a:lnTo>
                      <a:pt x="379" y="27"/>
                    </a:lnTo>
                    <a:lnTo>
                      <a:pt x="381" y="28"/>
                    </a:lnTo>
                    <a:lnTo>
                      <a:pt x="384" y="29"/>
                    </a:lnTo>
                    <a:lnTo>
                      <a:pt x="385" y="30"/>
                    </a:lnTo>
                    <a:lnTo>
                      <a:pt x="388" y="33"/>
                    </a:lnTo>
                    <a:lnTo>
                      <a:pt x="391" y="37"/>
                    </a:lnTo>
                    <a:lnTo>
                      <a:pt x="393" y="41"/>
                    </a:lnTo>
                    <a:lnTo>
                      <a:pt x="395" y="46"/>
                    </a:lnTo>
                    <a:lnTo>
                      <a:pt x="395" y="52"/>
                    </a:lnTo>
                    <a:lnTo>
                      <a:pt x="395" y="368"/>
                    </a:lnTo>
                    <a:lnTo>
                      <a:pt x="395" y="373"/>
                    </a:lnTo>
                    <a:lnTo>
                      <a:pt x="393" y="378"/>
                    </a:lnTo>
                    <a:lnTo>
                      <a:pt x="391" y="383"/>
                    </a:lnTo>
                    <a:lnTo>
                      <a:pt x="388" y="387"/>
                    </a:lnTo>
                    <a:lnTo>
                      <a:pt x="384" y="390"/>
                    </a:lnTo>
                    <a:lnTo>
                      <a:pt x="379" y="392"/>
                    </a:lnTo>
                    <a:lnTo>
                      <a:pt x="374" y="394"/>
                    </a:lnTo>
                    <a:lnTo>
                      <a:pt x="368" y="395"/>
                    </a:lnTo>
                    <a:lnTo>
                      <a:pt x="52" y="395"/>
                    </a:lnTo>
                    <a:lnTo>
                      <a:pt x="49" y="395"/>
                    </a:lnTo>
                    <a:lnTo>
                      <a:pt x="47" y="394"/>
                    </a:lnTo>
                    <a:lnTo>
                      <a:pt x="44" y="393"/>
                    </a:lnTo>
                    <a:lnTo>
                      <a:pt x="42" y="392"/>
                    </a:lnTo>
                    <a:lnTo>
                      <a:pt x="39" y="391"/>
                    </a:lnTo>
                    <a:lnTo>
                      <a:pt x="37" y="390"/>
                    </a:lnTo>
                    <a:lnTo>
                      <a:pt x="35" y="388"/>
                    </a:lnTo>
                    <a:lnTo>
                      <a:pt x="33" y="387"/>
                    </a:lnTo>
                    <a:lnTo>
                      <a:pt x="30" y="383"/>
                    </a:lnTo>
                    <a:lnTo>
                      <a:pt x="27" y="378"/>
                    </a:lnTo>
                    <a:lnTo>
                      <a:pt x="26" y="373"/>
                    </a:lnTo>
                    <a:lnTo>
                      <a:pt x="25" y="368"/>
                    </a:lnTo>
                    <a:lnTo>
                      <a:pt x="25" y="199"/>
                    </a:lnTo>
                    <a:lnTo>
                      <a:pt x="0" y="199"/>
                    </a:lnTo>
                    <a:lnTo>
                      <a:pt x="0" y="368"/>
                    </a:lnTo>
                    <a:lnTo>
                      <a:pt x="1" y="373"/>
                    </a:lnTo>
                    <a:lnTo>
                      <a:pt x="1" y="378"/>
                    </a:lnTo>
                    <a:lnTo>
                      <a:pt x="2" y="383"/>
                    </a:lnTo>
                    <a:lnTo>
                      <a:pt x="4" y="387"/>
                    </a:lnTo>
                    <a:lnTo>
                      <a:pt x="7" y="392"/>
                    </a:lnTo>
                    <a:lnTo>
                      <a:pt x="9" y="396"/>
                    </a:lnTo>
                    <a:lnTo>
                      <a:pt x="12" y="400"/>
                    </a:lnTo>
                    <a:lnTo>
                      <a:pt x="16" y="404"/>
                    </a:lnTo>
                    <a:lnTo>
                      <a:pt x="20" y="407"/>
                    </a:lnTo>
                    <a:lnTo>
                      <a:pt x="23" y="410"/>
                    </a:lnTo>
                    <a:lnTo>
                      <a:pt x="28" y="413"/>
                    </a:lnTo>
                    <a:lnTo>
                      <a:pt x="32" y="415"/>
                    </a:lnTo>
                    <a:lnTo>
                      <a:pt x="37" y="417"/>
                    </a:lnTo>
                    <a:lnTo>
                      <a:pt x="42" y="418"/>
                    </a:lnTo>
                    <a:lnTo>
                      <a:pt x="47" y="419"/>
                    </a:lnTo>
                    <a:lnTo>
                      <a:pt x="52" y="419"/>
                    </a:lnTo>
                    <a:lnTo>
                      <a:pt x="368" y="419"/>
                    </a:lnTo>
                    <a:lnTo>
                      <a:pt x="374" y="419"/>
                    </a:lnTo>
                    <a:lnTo>
                      <a:pt x="379" y="418"/>
                    </a:lnTo>
                    <a:lnTo>
                      <a:pt x="384" y="417"/>
                    </a:lnTo>
                    <a:lnTo>
                      <a:pt x="388" y="415"/>
                    </a:lnTo>
                    <a:lnTo>
                      <a:pt x="393" y="413"/>
                    </a:lnTo>
                    <a:lnTo>
                      <a:pt x="397" y="410"/>
                    </a:lnTo>
                    <a:lnTo>
                      <a:pt x="401" y="407"/>
                    </a:lnTo>
                    <a:lnTo>
                      <a:pt x="405" y="404"/>
                    </a:lnTo>
                    <a:lnTo>
                      <a:pt x="408" y="400"/>
                    </a:lnTo>
                    <a:lnTo>
                      <a:pt x="411" y="396"/>
                    </a:lnTo>
                    <a:lnTo>
                      <a:pt x="414" y="392"/>
                    </a:lnTo>
                    <a:lnTo>
                      <a:pt x="416" y="387"/>
                    </a:lnTo>
                    <a:lnTo>
                      <a:pt x="418" y="383"/>
                    </a:lnTo>
                    <a:lnTo>
                      <a:pt x="419" y="378"/>
                    </a:lnTo>
                    <a:lnTo>
                      <a:pt x="420" y="373"/>
                    </a:lnTo>
                    <a:lnTo>
                      <a:pt x="420" y="368"/>
                    </a:lnTo>
                    <a:lnTo>
                      <a:pt x="420" y="52"/>
                    </a:lnTo>
                    <a:lnTo>
                      <a:pt x="420" y="47"/>
                    </a:lnTo>
                    <a:lnTo>
                      <a:pt x="419" y="42"/>
                    </a:lnTo>
                    <a:lnTo>
                      <a:pt x="418" y="37"/>
                    </a:lnTo>
                    <a:lnTo>
                      <a:pt x="416" y="32"/>
                    </a:lnTo>
                    <a:lnTo>
                      <a:pt x="414" y="27"/>
                    </a:lnTo>
                    <a:lnTo>
                      <a:pt x="411" y="23"/>
                    </a:lnTo>
                    <a:lnTo>
                      <a:pt x="408" y="19"/>
                    </a:lnTo>
                    <a:lnTo>
                      <a:pt x="405"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grpSp>
        <p:sp>
          <p:nvSpPr>
            <p:cNvPr id="105" name="Rectangle 226"/>
            <p:cNvSpPr>
              <a:spLocks noChangeArrowheads="1"/>
            </p:cNvSpPr>
            <p:nvPr/>
          </p:nvSpPr>
          <p:spPr bwMode="auto">
            <a:xfrm>
              <a:off x="1849324" y="4801801"/>
              <a:ext cx="1154113" cy="3079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cxnSp>
          <p:nvCxnSpPr>
            <p:cNvPr id="106" name="Conector recto 105"/>
            <p:cNvCxnSpPr/>
            <p:nvPr/>
          </p:nvCxnSpPr>
          <p:spPr>
            <a:xfrm flipH="1">
              <a:off x="1700018" y="4452614"/>
              <a:ext cx="483623" cy="1425533"/>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107" name="Rectangle 116"/>
            <p:cNvSpPr>
              <a:spLocks noChangeArrowheads="1"/>
            </p:cNvSpPr>
            <p:nvPr/>
          </p:nvSpPr>
          <p:spPr bwMode="auto">
            <a:xfrm>
              <a:off x="406287" y="4633589"/>
              <a:ext cx="1558926" cy="319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s-CO" sz="1200" dirty="0" smtClean="0"/>
                <a:t>Vertimiento indirecto</a:t>
              </a:r>
              <a:endParaRPr lang="es-CO" sz="1200" dirty="0"/>
            </a:p>
          </p:txBody>
        </p:sp>
        <p:cxnSp>
          <p:nvCxnSpPr>
            <p:cNvPr id="108" name="Conector recto de flecha 107"/>
            <p:cNvCxnSpPr/>
            <p:nvPr/>
          </p:nvCxnSpPr>
          <p:spPr>
            <a:xfrm>
              <a:off x="1836625" y="4627177"/>
              <a:ext cx="190417" cy="227806"/>
            </a:xfrm>
            <a:prstGeom prst="straightConnector1">
              <a:avLst/>
            </a:prstGeom>
            <a:ln w="38100">
              <a:solidFill>
                <a:schemeClr val="accent6">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09" name="CuadroTexto 108"/>
            <p:cNvSpPr txBox="1"/>
            <p:nvPr/>
          </p:nvSpPr>
          <p:spPr>
            <a:xfrm>
              <a:off x="778456" y="5940237"/>
              <a:ext cx="1865511" cy="307777"/>
            </a:xfrm>
            <a:prstGeom prst="rect">
              <a:avLst/>
            </a:prstGeom>
            <a:noFill/>
          </p:spPr>
          <p:txBody>
            <a:bodyPr wrap="square" rtlCol="0">
              <a:spAutoFit/>
            </a:bodyPr>
            <a:lstStyle/>
            <a:p>
              <a:r>
                <a:rPr lang="es-CO" sz="1400" b="1" dirty="0" smtClean="0">
                  <a:solidFill>
                    <a:srgbClr val="0070C0"/>
                  </a:solidFill>
                </a:rPr>
                <a:t>Cuerpo de Agua Z</a:t>
              </a:r>
              <a:endParaRPr lang="es-CO" sz="1400" b="1" dirty="0">
                <a:solidFill>
                  <a:srgbClr val="0070C0"/>
                </a:solidFill>
              </a:endParaRPr>
            </a:p>
          </p:txBody>
        </p:sp>
        <p:sp>
          <p:nvSpPr>
            <p:cNvPr id="110" name="CuadroTexto 109"/>
            <p:cNvSpPr txBox="1"/>
            <p:nvPr/>
          </p:nvSpPr>
          <p:spPr>
            <a:xfrm rot="17212267">
              <a:off x="1393712" y="5125817"/>
              <a:ext cx="808037" cy="307777"/>
            </a:xfrm>
            <a:prstGeom prst="rect">
              <a:avLst/>
            </a:prstGeom>
            <a:noFill/>
          </p:spPr>
          <p:txBody>
            <a:bodyPr wrap="square" rtlCol="0">
              <a:spAutoFit/>
            </a:bodyPr>
            <a:lstStyle/>
            <a:p>
              <a:r>
                <a:rPr lang="es-CO" sz="1400" b="1" dirty="0" smtClean="0">
                  <a:solidFill>
                    <a:srgbClr val="0070C0"/>
                  </a:solidFill>
                </a:rPr>
                <a:t>Caño</a:t>
              </a:r>
              <a:endParaRPr lang="es-CO" sz="1400" b="1" dirty="0">
                <a:solidFill>
                  <a:srgbClr val="0070C0"/>
                </a:solidFill>
              </a:endParaRPr>
            </a:p>
          </p:txBody>
        </p:sp>
      </p:grpSp>
    </p:spTree>
    <p:extLst>
      <p:ext uri="{BB962C8B-B14F-4D97-AF65-F5344CB8AC3E}">
        <p14:creationId xmlns:p14="http://schemas.microsoft.com/office/powerpoint/2010/main" val="2695263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0" name="Grupo 239"/>
          <p:cNvGrpSpPr/>
          <p:nvPr/>
        </p:nvGrpSpPr>
        <p:grpSpPr>
          <a:xfrm>
            <a:off x="1393825" y="1835150"/>
            <a:ext cx="5903913" cy="3787775"/>
            <a:chOff x="1393825" y="1835150"/>
            <a:chExt cx="5903913" cy="3787775"/>
          </a:xfrm>
        </p:grpSpPr>
        <p:sp>
          <p:nvSpPr>
            <p:cNvPr id="5" name="Rectangle 6"/>
            <p:cNvSpPr>
              <a:spLocks noChangeArrowheads="1"/>
            </p:cNvSpPr>
            <p:nvPr/>
          </p:nvSpPr>
          <p:spPr bwMode="auto">
            <a:xfrm>
              <a:off x="2938463" y="2235200"/>
              <a:ext cx="690563"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Calibri" panose="020F0502020204030204" pitchFamily="34" charset="0"/>
                </a:rPr>
                <a:t>Usuario 1</a:t>
              </a:r>
              <a:endParaRPr kumimoji="0" lang="es-CO"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7"/>
            <p:cNvSpPr>
              <a:spLocks noChangeArrowheads="1"/>
            </p:cNvSpPr>
            <p:nvPr/>
          </p:nvSpPr>
          <p:spPr bwMode="auto">
            <a:xfrm>
              <a:off x="4418013" y="2235200"/>
              <a:ext cx="690563"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sz="1200" b="1" i="0" u="none" strike="noStrike" cap="none" normalizeH="0" baseline="0" dirty="0" smtClean="0">
                  <a:ln>
                    <a:noFill/>
                  </a:ln>
                  <a:solidFill>
                    <a:srgbClr val="000000"/>
                  </a:solidFill>
                  <a:effectLst/>
                  <a:latin typeface="Calibri" panose="020F0502020204030204" pitchFamily="34" charset="0"/>
                </a:rPr>
                <a:t>Usuario 2</a:t>
              </a:r>
              <a:endParaRPr kumimoji="0" lang="es-CO" sz="1800" b="0" i="0" u="none" strike="noStrike" cap="none" normalizeH="0" baseline="0" dirty="0" smtClean="0">
                <a:ln>
                  <a:noFill/>
                </a:ln>
                <a:solidFill>
                  <a:schemeClr val="tx1"/>
                </a:solidFill>
                <a:effectLst/>
                <a:latin typeface="Arial" panose="020B0604020202020204" pitchFamily="34" charset="0"/>
              </a:endParaRPr>
            </a:p>
          </p:txBody>
        </p:sp>
        <p:sp>
          <p:nvSpPr>
            <p:cNvPr id="19" name="Line 17"/>
            <p:cNvSpPr>
              <a:spLocks noChangeShapeType="1"/>
            </p:cNvSpPr>
            <p:nvPr/>
          </p:nvSpPr>
          <p:spPr bwMode="auto">
            <a:xfrm flipV="1">
              <a:off x="1403350" y="18446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20" name="Rectangle 18"/>
            <p:cNvSpPr>
              <a:spLocks noChangeArrowheads="1"/>
            </p:cNvSpPr>
            <p:nvPr/>
          </p:nvSpPr>
          <p:spPr bwMode="auto">
            <a:xfrm>
              <a:off x="1403350" y="1835150"/>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1" name="Line 19"/>
            <p:cNvSpPr>
              <a:spLocks noChangeShapeType="1"/>
            </p:cNvSpPr>
            <p:nvPr/>
          </p:nvSpPr>
          <p:spPr bwMode="auto">
            <a:xfrm flipV="1">
              <a:off x="2130425" y="18446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22" name="Rectangle 20"/>
            <p:cNvSpPr>
              <a:spLocks noChangeArrowheads="1"/>
            </p:cNvSpPr>
            <p:nvPr/>
          </p:nvSpPr>
          <p:spPr bwMode="auto">
            <a:xfrm>
              <a:off x="2130425" y="1835150"/>
              <a:ext cx="7938"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3" name="Line 21"/>
            <p:cNvSpPr>
              <a:spLocks noChangeShapeType="1"/>
            </p:cNvSpPr>
            <p:nvPr/>
          </p:nvSpPr>
          <p:spPr bwMode="auto">
            <a:xfrm flipV="1">
              <a:off x="2855913" y="18446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24" name="Rectangle 22"/>
            <p:cNvSpPr>
              <a:spLocks noChangeArrowheads="1"/>
            </p:cNvSpPr>
            <p:nvPr/>
          </p:nvSpPr>
          <p:spPr bwMode="auto">
            <a:xfrm>
              <a:off x="2855913" y="1835150"/>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5" name="Line 23"/>
            <p:cNvSpPr>
              <a:spLocks noChangeShapeType="1"/>
            </p:cNvSpPr>
            <p:nvPr/>
          </p:nvSpPr>
          <p:spPr bwMode="auto">
            <a:xfrm flipV="1">
              <a:off x="3582988" y="18446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26" name="Rectangle 24"/>
            <p:cNvSpPr>
              <a:spLocks noChangeArrowheads="1"/>
            </p:cNvSpPr>
            <p:nvPr/>
          </p:nvSpPr>
          <p:spPr bwMode="auto">
            <a:xfrm>
              <a:off x="3582988" y="1835150"/>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7" name="Line 25"/>
            <p:cNvSpPr>
              <a:spLocks noChangeShapeType="1"/>
            </p:cNvSpPr>
            <p:nvPr/>
          </p:nvSpPr>
          <p:spPr bwMode="auto">
            <a:xfrm flipV="1">
              <a:off x="4310063" y="18446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28" name="Rectangle 26"/>
            <p:cNvSpPr>
              <a:spLocks noChangeArrowheads="1"/>
            </p:cNvSpPr>
            <p:nvPr/>
          </p:nvSpPr>
          <p:spPr bwMode="auto">
            <a:xfrm>
              <a:off x="4310063" y="1835150"/>
              <a:ext cx="7938"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9" name="Line 27"/>
            <p:cNvSpPr>
              <a:spLocks noChangeShapeType="1"/>
            </p:cNvSpPr>
            <p:nvPr/>
          </p:nvSpPr>
          <p:spPr bwMode="auto">
            <a:xfrm flipV="1">
              <a:off x="5099050" y="18446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30" name="Rectangle 28"/>
            <p:cNvSpPr>
              <a:spLocks noChangeArrowheads="1"/>
            </p:cNvSpPr>
            <p:nvPr/>
          </p:nvSpPr>
          <p:spPr bwMode="auto">
            <a:xfrm>
              <a:off x="5099050" y="1835150"/>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1" name="Line 29"/>
            <p:cNvSpPr>
              <a:spLocks noChangeShapeType="1"/>
            </p:cNvSpPr>
            <p:nvPr/>
          </p:nvSpPr>
          <p:spPr bwMode="auto">
            <a:xfrm flipV="1">
              <a:off x="5826125" y="18446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32" name="Rectangle 30"/>
            <p:cNvSpPr>
              <a:spLocks noChangeArrowheads="1"/>
            </p:cNvSpPr>
            <p:nvPr/>
          </p:nvSpPr>
          <p:spPr bwMode="auto">
            <a:xfrm>
              <a:off x="5826125" y="1835150"/>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3" name="Line 31"/>
            <p:cNvSpPr>
              <a:spLocks noChangeShapeType="1"/>
            </p:cNvSpPr>
            <p:nvPr/>
          </p:nvSpPr>
          <p:spPr bwMode="auto">
            <a:xfrm flipV="1">
              <a:off x="6553200" y="18446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34" name="Rectangle 32"/>
            <p:cNvSpPr>
              <a:spLocks noChangeArrowheads="1"/>
            </p:cNvSpPr>
            <p:nvPr/>
          </p:nvSpPr>
          <p:spPr bwMode="auto">
            <a:xfrm>
              <a:off x="6553200" y="1835150"/>
              <a:ext cx="7938"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5" name="Rectangle 33"/>
            <p:cNvSpPr>
              <a:spLocks noChangeArrowheads="1"/>
            </p:cNvSpPr>
            <p:nvPr/>
          </p:nvSpPr>
          <p:spPr bwMode="auto">
            <a:xfrm>
              <a:off x="1412875" y="1835150"/>
              <a:ext cx="5875338"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6" name="Line 34"/>
            <p:cNvSpPr>
              <a:spLocks noChangeShapeType="1"/>
            </p:cNvSpPr>
            <p:nvPr/>
          </p:nvSpPr>
          <p:spPr bwMode="auto">
            <a:xfrm flipV="1">
              <a:off x="7278688" y="18446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37" name="Rectangle 35"/>
            <p:cNvSpPr>
              <a:spLocks noChangeArrowheads="1"/>
            </p:cNvSpPr>
            <p:nvPr/>
          </p:nvSpPr>
          <p:spPr bwMode="auto">
            <a:xfrm>
              <a:off x="7278688" y="1835150"/>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8" name="Rectangle 36"/>
            <p:cNvSpPr>
              <a:spLocks noChangeArrowheads="1"/>
            </p:cNvSpPr>
            <p:nvPr/>
          </p:nvSpPr>
          <p:spPr bwMode="auto">
            <a:xfrm>
              <a:off x="2865438" y="2208213"/>
              <a:ext cx="727075" cy="174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39" name="Rectangle 37"/>
            <p:cNvSpPr>
              <a:spLocks noChangeArrowheads="1"/>
            </p:cNvSpPr>
            <p:nvPr/>
          </p:nvSpPr>
          <p:spPr bwMode="auto">
            <a:xfrm>
              <a:off x="4318000" y="2208213"/>
              <a:ext cx="790575" cy="174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40" name="Rectangle 38"/>
            <p:cNvSpPr>
              <a:spLocks noChangeArrowheads="1"/>
            </p:cNvSpPr>
            <p:nvPr/>
          </p:nvSpPr>
          <p:spPr bwMode="auto">
            <a:xfrm>
              <a:off x="2847975" y="2208213"/>
              <a:ext cx="17463" cy="2174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41" name="Rectangle 39"/>
            <p:cNvSpPr>
              <a:spLocks noChangeArrowheads="1"/>
            </p:cNvSpPr>
            <p:nvPr/>
          </p:nvSpPr>
          <p:spPr bwMode="auto">
            <a:xfrm>
              <a:off x="2865438" y="2408238"/>
              <a:ext cx="727075" cy="174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42" name="Rectangle 40"/>
            <p:cNvSpPr>
              <a:spLocks noChangeArrowheads="1"/>
            </p:cNvSpPr>
            <p:nvPr/>
          </p:nvSpPr>
          <p:spPr bwMode="auto">
            <a:xfrm>
              <a:off x="3573463" y="2225675"/>
              <a:ext cx="19050" cy="200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43" name="Rectangle 41"/>
            <p:cNvSpPr>
              <a:spLocks noChangeArrowheads="1"/>
            </p:cNvSpPr>
            <p:nvPr/>
          </p:nvSpPr>
          <p:spPr bwMode="auto">
            <a:xfrm>
              <a:off x="4300538" y="2208213"/>
              <a:ext cx="17463" cy="2174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44" name="Rectangle 42"/>
            <p:cNvSpPr>
              <a:spLocks noChangeArrowheads="1"/>
            </p:cNvSpPr>
            <p:nvPr/>
          </p:nvSpPr>
          <p:spPr bwMode="auto">
            <a:xfrm>
              <a:off x="4318000" y="2408238"/>
              <a:ext cx="790575" cy="174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45" name="Rectangle 43"/>
            <p:cNvSpPr>
              <a:spLocks noChangeArrowheads="1"/>
            </p:cNvSpPr>
            <p:nvPr/>
          </p:nvSpPr>
          <p:spPr bwMode="auto">
            <a:xfrm>
              <a:off x="5091113" y="2225675"/>
              <a:ext cx="17463" cy="200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2" name="Rectangle 50"/>
            <p:cNvSpPr>
              <a:spLocks noChangeArrowheads="1"/>
            </p:cNvSpPr>
            <p:nvPr/>
          </p:nvSpPr>
          <p:spPr bwMode="auto">
            <a:xfrm>
              <a:off x="1393825" y="1835150"/>
              <a:ext cx="19050" cy="37782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3" name="Rectangle 51"/>
            <p:cNvSpPr>
              <a:spLocks noChangeArrowheads="1"/>
            </p:cNvSpPr>
            <p:nvPr/>
          </p:nvSpPr>
          <p:spPr bwMode="auto">
            <a:xfrm>
              <a:off x="1412875" y="5595938"/>
              <a:ext cx="5875338" cy="174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4" name="Rectangle 52"/>
            <p:cNvSpPr>
              <a:spLocks noChangeArrowheads="1"/>
            </p:cNvSpPr>
            <p:nvPr/>
          </p:nvSpPr>
          <p:spPr bwMode="auto">
            <a:xfrm>
              <a:off x="7270750" y="1854200"/>
              <a:ext cx="17463" cy="37592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55" name="Line 53"/>
            <p:cNvSpPr>
              <a:spLocks noChangeShapeType="1"/>
            </p:cNvSpPr>
            <p:nvPr/>
          </p:nvSpPr>
          <p:spPr bwMode="auto">
            <a:xfrm>
              <a:off x="1403350" y="5613400"/>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56" name="Rectangle 54"/>
            <p:cNvSpPr>
              <a:spLocks noChangeArrowheads="1"/>
            </p:cNvSpPr>
            <p:nvPr/>
          </p:nvSpPr>
          <p:spPr bwMode="auto">
            <a:xfrm>
              <a:off x="1403350" y="5613400"/>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69" name="Line 67"/>
            <p:cNvSpPr>
              <a:spLocks noChangeShapeType="1"/>
            </p:cNvSpPr>
            <p:nvPr/>
          </p:nvSpPr>
          <p:spPr bwMode="auto">
            <a:xfrm>
              <a:off x="6553200" y="5613400"/>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70" name="Rectangle 68"/>
            <p:cNvSpPr>
              <a:spLocks noChangeArrowheads="1"/>
            </p:cNvSpPr>
            <p:nvPr/>
          </p:nvSpPr>
          <p:spPr bwMode="auto">
            <a:xfrm>
              <a:off x="6553200" y="5613400"/>
              <a:ext cx="7938"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1" name="Line 69"/>
            <p:cNvSpPr>
              <a:spLocks noChangeShapeType="1"/>
            </p:cNvSpPr>
            <p:nvPr/>
          </p:nvSpPr>
          <p:spPr bwMode="auto">
            <a:xfrm>
              <a:off x="7278688" y="5613400"/>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72" name="Rectangle 70"/>
            <p:cNvSpPr>
              <a:spLocks noChangeArrowheads="1"/>
            </p:cNvSpPr>
            <p:nvPr/>
          </p:nvSpPr>
          <p:spPr bwMode="auto">
            <a:xfrm>
              <a:off x="7278688" y="5613400"/>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3" name="Line 71"/>
            <p:cNvSpPr>
              <a:spLocks noChangeShapeType="1"/>
            </p:cNvSpPr>
            <p:nvPr/>
          </p:nvSpPr>
          <p:spPr bwMode="auto">
            <a:xfrm>
              <a:off x="7288213" y="18446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74" name="Rectangle 72"/>
            <p:cNvSpPr>
              <a:spLocks noChangeArrowheads="1"/>
            </p:cNvSpPr>
            <p:nvPr/>
          </p:nvSpPr>
          <p:spPr bwMode="auto">
            <a:xfrm>
              <a:off x="7288213" y="1844675"/>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5" name="Line 73"/>
            <p:cNvSpPr>
              <a:spLocks noChangeShapeType="1"/>
            </p:cNvSpPr>
            <p:nvPr/>
          </p:nvSpPr>
          <p:spPr bwMode="auto">
            <a:xfrm>
              <a:off x="7288213" y="2025650"/>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76" name="Rectangle 74"/>
            <p:cNvSpPr>
              <a:spLocks noChangeArrowheads="1"/>
            </p:cNvSpPr>
            <p:nvPr/>
          </p:nvSpPr>
          <p:spPr bwMode="auto">
            <a:xfrm>
              <a:off x="7288213" y="2025650"/>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7" name="Line 75"/>
            <p:cNvSpPr>
              <a:spLocks noChangeShapeType="1"/>
            </p:cNvSpPr>
            <p:nvPr/>
          </p:nvSpPr>
          <p:spPr bwMode="auto">
            <a:xfrm>
              <a:off x="7288213" y="221773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78" name="Rectangle 76"/>
            <p:cNvSpPr>
              <a:spLocks noChangeArrowheads="1"/>
            </p:cNvSpPr>
            <p:nvPr/>
          </p:nvSpPr>
          <p:spPr bwMode="auto">
            <a:xfrm>
              <a:off x="7288213" y="2217738"/>
              <a:ext cx="9525" cy="7938"/>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79" name="Line 77"/>
            <p:cNvSpPr>
              <a:spLocks noChangeShapeType="1"/>
            </p:cNvSpPr>
            <p:nvPr/>
          </p:nvSpPr>
          <p:spPr bwMode="auto">
            <a:xfrm>
              <a:off x="7288213" y="24161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80" name="Rectangle 78"/>
            <p:cNvSpPr>
              <a:spLocks noChangeArrowheads="1"/>
            </p:cNvSpPr>
            <p:nvPr/>
          </p:nvSpPr>
          <p:spPr bwMode="auto">
            <a:xfrm>
              <a:off x="7288213" y="2416175"/>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1" name="Line 79"/>
            <p:cNvSpPr>
              <a:spLocks noChangeShapeType="1"/>
            </p:cNvSpPr>
            <p:nvPr/>
          </p:nvSpPr>
          <p:spPr bwMode="auto">
            <a:xfrm>
              <a:off x="7288213" y="259873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82" name="Rectangle 80"/>
            <p:cNvSpPr>
              <a:spLocks noChangeArrowheads="1"/>
            </p:cNvSpPr>
            <p:nvPr/>
          </p:nvSpPr>
          <p:spPr bwMode="auto">
            <a:xfrm>
              <a:off x="7288213" y="2598738"/>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3" name="Line 81"/>
            <p:cNvSpPr>
              <a:spLocks noChangeShapeType="1"/>
            </p:cNvSpPr>
            <p:nvPr/>
          </p:nvSpPr>
          <p:spPr bwMode="auto">
            <a:xfrm>
              <a:off x="7288213" y="2779713"/>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84" name="Rectangle 82"/>
            <p:cNvSpPr>
              <a:spLocks noChangeArrowheads="1"/>
            </p:cNvSpPr>
            <p:nvPr/>
          </p:nvSpPr>
          <p:spPr bwMode="auto">
            <a:xfrm>
              <a:off x="7288213" y="2779713"/>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5" name="Line 83"/>
            <p:cNvSpPr>
              <a:spLocks noChangeShapeType="1"/>
            </p:cNvSpPr>
            <p:nvPr/>
          </p:nvSpPr>
          <p:spPr bwMode="auto">
            <a:xfrm>
              <a:off x="7288213" y="29622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86" name="Rectangle 84"/>
            <p:cNvSpPr>
              <a:spLocks noChangeArrowheads="1"/>
            </p:cNvSpPr>
            <p:nvPr/>
          </p:nvSpPr>
          <p:spPr bwMode="auto">
            <a:xfrm>
              <a:off x="7288213" y="2962275"/>
              <a:ext cx="9525" cy="7938"/>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7" name="Line 85"/>
            <p:cNvSpPr>
              <a:spLocks noChangeShapeType="1"/>
            </p:cNvSpPr>
            <p:nvPr/>
          </p:nvSpPr>
          <p:spPr bwMode="auto">
            <a:xfrm>
              <a:off x="7288213" y="3143250"/>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88" name="Rectangle 86"/>
            <p:cNvSpPr>
              <a:spLocks noChangeArrowheads="1"/>
            </p:cNvSpPr>
            <p:nvPr/>
          </p:nvSpPr>
          <p:spPr bwMode="auto">
            <a:xfrm>
              <a:off x="7288213" y="3143250"/>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89" name="Line 87"/>
            <p:cNvSpPr>
              <a:spLocks noChangeShapeType="1"/>
            </p:cNvSpPr>
            <p:nvPr/>
          </p:nvSpPr>
          <p:spPr bwMode="auto">
            <a:xfrm>
              <a:off x="7288213" y="332422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90" name="Rectangle 88"/>
            <p:cNvSpPr>
              <a:spLocks noChangeArrowheads="1"/>
            </p:cNvSpPr>
            <p:nvPr/>
          </p:nvSpPr>
          <p:spPr bwMode="auto">
            <a:xfrm>
              <a:off x="7288213" y="3324225"/>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91" name="Line 89"/>
            <p:cNvSpPr>
              <a:spLocks noChangeShapeType="1"/>
            </p:cNvSpPr>
            <p:nvPr/>
          </p:nvSpPr>
          <p:spPr bwMode="auto">
            <a:xfrm>
              <a:off x="7288213" y="350678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92" name="Rectangle 90"/>
            <p:cNvSpPr>
              <a:spLocks noChangeArrowheads="1"/>
            </p:cNvSpPr>
            <p:nvPr/>
          </p:nvSpPr>
          <p:spPr bwMode="auto">
            <a:xfrm>
              <a:off x="7288213" y="3506788"/>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93" name="Line 91"/>
            <p:cNvSpPr>
              <a:spLocks noChangeShapeType="1"/>
            </p:cNvSpPr>
            <p:nvPr/>
          </p:nvSpPr>
          <p:spPr bwMode="auto">
            <a:xfrm>
              <a:off x="7288213" y="3687763"/>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94" name="Rectangle 92"/>
            <p:cNvSpPr>
              <a:spLocks noChangeArrowheads="1"/>
            </p:cNvSpPr>
            <p:nvPr/>
          </p:nvSpPr>
          <p:spPr bwMode="auto">
            <a:xfrm>
              <a:off x="7288213" y="3687763"/>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95" name="Line 93"/>
            <p:cNvSpPr>
              <a:spLocks noChangeShapeType="1"/>
            </p:cNvSpPr>
            <p:nvPr/>
          </p:nvSpPr>
          <p:spPr bwMode="auto">
            <a:xfrm>
              <a:off x="7288213" y="387032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96" name="Rectangle 94"/>
            <p:cNvSpPr>
              <a:spLocks noChangeArrowheads="1"/>
            </p:cNvSpPr>
            <p:nvPr/>
          </p:nvSpPr>
          <p:spPr bwMode="auto">
            <a:xfrm>
              <a:off x="7288213" y="3870325"/>
              <a:ext cx="9525" cy="7938"/>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97" name="Line 95"/>
            <p:cNvSpPr>
              <a:spLocks noChangeShapeType="1"/>
            </p:cNvSpPr>
            <p:nvPr/>
          </p:nvSpPr>
          <p:spPr bwMode="auto">
            <a:xfrm>
              <a:off x="7288213" y="4051300"/>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98" name="Rectangle 96"/>
            <p:cNvSpPr>
              <a:spLocks noChangeArrowheads="1"/>
            </p:cNvSpPr>
            <p:nvPr/>
          </p:nvSpPr>
          <p:spPr bwMode="auto">
            <a:xfrm>
              <a:off x="7288213" y="4051300"/>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99" name="Line 97"/>
            <p:cNvSpPr>
              <a:spLocks noChangeShapeType="1"/>
            </p:cNvSpPr>
            <p:nvPr/>
          </p:nvSpPr>
          <p:spPr bwMode="auto">
            <a:xfrm>
              <a:off x="7288213" y="42322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100" name="Rectangle 98"/>
            <p:cNvSpPr>
              <a:spLocks noChangeArrowheads="1"/>
            </p:cNvSpPr>
            <p:nvPr/>
          </p:nvSpPr>
          <p:spPr bwMode="auto">
            <a:xfrm>
              <a:off x="7288213" y="4232275"/>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01" name="Line 99"/>
            <p:cNvSpPr>
              <a:spLocks noChangeShapeType="1"/>
            </p:cNvSpPr>
            <p:nvPr/>
          </p:nvSpPr>
          <p:spPr bwMode="auto">
            <a:xfrm>
              <a:off x="7288213" y="441483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102" name="Rectangle 100"/>
            <p:cNvSpPr>
              <a:spLocks noChangeArrowheads="1"/>
            </p:cNvSpPr>
            <p:nvPr/>
          </p:nvSpPr>
          <p:spPr bwMode="auto">
            <a:xfrm>
              <a:off x="7288213" y="4414838"/>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03" name="Line 101"/>
            <p:cNvSpPr>
              <a:spLocks noChangeShapeType="1"/>
            </p:cNvSpPr>
            <p:nvPr/>
          </p:nvSpPr>
          <p:spPr bwMode="auto">
            <a:xfrm>
              <a:off x="7288213" y="4605338"/>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104" name="Rectangle 102"/>
            <p:cNvSpPr>
              <a:spLocks noChangeArrowheads="1"/>
            </p:cNvSpPr>
            <p:nvPr/>
          </p:nvSpPr>
          <p:spPr bwMode="auto">
            <a:xfrm>
              <a:off x="7288213" y="4605338"/>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05" name="Line 103"/>
            <p:cNvSpPr>
              <a:spLocks noChangeShapeType="1"/>
            </p:cNvSpPr>
            <p:nvPr/>
          </p:nvSpPr>
          <p:spPr bwMode="auto">
            <a:xfrm>
              <a:off x="7288213" y="5022850"/>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106" name="Rectangle 104"/>
            <p:cNvSpPr>
              <a:spLocks noChangeArrowheads="1"/>
            </p:cNvSpPr>
            <p:nvPr/>
          </p:nvSpPr>
          <p:spPr bwMode="auto">
            <a:xfrm>
              <a:off x="7288213" y="5022850"/>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07" name="Line 105"/>
            <p:cNvSpPr>
              <a:spLocks noChangeShapeType="1"/>
            </p:cNvSpPr>
            <p:nvPr/>
          </p:nvSpPr>
          <p:spPr bwMode="auto">
            <a:xfrm>
              <a:off x="7288213" y="5213350"/>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108" name="Rectangle 106"/>
            <p:cNvSpPr>
              <a:spLocks noChangeArrowheads="1"/>
            </p:cNvSpPr>
            <p:nvPr/>
          </p:nvSpPr>
          <p:spPr bwMode="auto">
            <a:xfrm>
              <a:off x="7288213" y="5213350"/>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09" name="Line 107"/>
            <p:cNvSpPr>
              <a:spLocks noChangeShapeType="1"/>
            </p:cNvSpPr>
            <p:nvPr/>
          </p:nvSpPr>
          <p:spPr bwMode="auto">
            <a:xfrm>
              <a:off x="7288213" y="54133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110" name="Rectangle 108"/>
            <p:cNvSpPr>
              <a:spLocks noChangeArrowheads="1"/>
            </p:cNvSpPr>
            <p:nvPr/>
          </p:nvSpPr>
          <p:spPr bwMode="auto">
            <a:xfrm>
              <a:off x="7288213" y="5413375"/>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11" name="Line 109"/>
            <p:cNvSpPr>
              <a:spLocks noChangeShapeType="1"/>
            </p:cNvSpPr>
            <p:nvPr/>
          </p:nvSpPr>
          <p:spPr bwMode="auto">
            <a:xfrm>
              <a:off x="7288213" y="5603875"/>
              <a:ext cx="1588" cy="1588"/>
            </a:xfrm>
            <a:prstGeom prst="line">
              <a:avLst/>
            </a:prstGeom>
            <a:noFill/>
            <a:ln w="0">
              <a:solidFill>
                <a:srgbClr val="D0D7E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112" name="Rectangle 110"/>
            <p:cNvSpPr>
              <a:spLocks noChangeArrowheads="1"/>
            </p:cNvSpPr>
            <p:nvPr/>
          </p:nvSpPr>
          <p:spPr bwMode="auto">
            <a:xfrm>
              <a:off x="7288213" y="5603875"/>
              <a:ext cx="9525" cy="9525"/>
            </a:xfrm>
            <a:prstGeom prst="rect">
              <a:avLst/>
            </a:prstGeom>
            <a:solidFill>
              <a:srgbClr val="D0D7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18" name="Rectangle 116"/>
            <p:cNvSpPr>
              <a:spLocks noChangeArrowheads="1"/>
            </p:cNvSpPr>
            <p:nvPr/>
          </p:nvSpPr>
          <p:spPr bwMode="auto">
            <a:xfrm>
              <a:off x="1973262" y="3369470"/>
              <a:ext cx="1558926" cy="319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s-CO" sz="1200" dirty="0" smtClean="0"/>
                <a:t>Vertimiento directo</a:t>
              </a:r>
              <a:endParaRPr lang="es-CO" sz="1200" dirty="0"/>
            </a:p>
          </p:txBody>
        </p:sp>
        <p:sp>
          <p:nvSpPr>
            <p:cNvPr id="124" name="Freeform 122"/>
            <p:cNvSpPr>
              <a:spLocks/>
            </p:cNvSpPr>
            <p:nvPr/>
          </p:nvSpPr>
          <p:spPr bwMode="auto">
            <a:xfrm>
              <a:off x="1520825" y="4192588"/>
              <a:ext cx="1984375" cy="174625"/>
            </a:xfrm>
            <a:custGeom>
              <a:avLst/>
              <a:gdLst>
                <a:gd name="T0" fmla="*/ 0 w 3496"/>
                <a:gd name="T1" fmla="*/ 196 h 308"/>
                <a:gd name="T2" fmla="*/ 326 w 3496"/>
                <a:gd name="T3" fmla="*/ 194 h 308"/>
                <a:gd name="T4" fmla="*/ 641 w 3496"/>
                <a:gd name="T5" fmla="*/ 188 h 308"/>
                <a:gd name="T6" fmla="*/ 792 w 3496"/>
                <a:gd name="T7" fmla="*/ 183 h 308"/>
                <a:gd name="T8" fmla="*/ 936 w 3496"/>
                <a:gd name="T9" fmla="*/ 178 h 308"/>
                <a:gd name="T10" fmla="*/ 1072 w 3496"/>
                <a:gd name="T11" fmla="*/ 173 h 308"/>
                <a:gd name="T12" fmla="*/ 1199 w 3496"/>
                <a:gd name="T13" fmla="*/ 166 h 308"/>
                <a:gd name="T14" fmla="*/ 1316 w 3496"/>
                <a:gd name="T15" fmla="*/ 159 h 308"/>
                <a:gd name="T16" fmla="*/ 1422 w 3496"/>
                <a:gd name="T17" fmla="*/ 152 h 308"/>
                <a:gd name="T18" fmla="*/ 1514 w 3496"/>
                <a:gd name="T19" fmla="*/ 143 h 308"/>
                <a:gd name="T20" fmla="*/ 1593 w 3496"/>
                <a:gd name="T21" fmla="*/ 135 h 308"/>
                <a:gd name="T22" fmla="*/ 1655 w 3496"/>
                <a:gd name="T23" fmla="*/ 126 h 308"/>
                <a:gd name="T24" fmla="*/ 1699 w 3496"/>
                <a:gd name="T25" fmla="*/ 117 h 308"/>
                <a:gd name="T26" fmla="*/ 1722 w 3496"/>
                <a:gd name="T27" fmla="*/ 110 h 308"/>
                <a:gd name="T28" fmla="*/ 1701 w 3496"/>
                <a:gd name="T29" fmla="*/ 122 h 308"/>
                <a:gd name="T30" fmla="*/ 1711 w 3496"/>
                <a:gd name="T31" fmla="*/ 113 h 308"/>
                <a:gd name="T32" fmla="*/ 1721 w 3496"/>
                <a:gd name="T33" fmla="*/ 104 h 308"/>
                <a:gd name="T34" fmla="*/ 1742 w 3496"/>
                <a:gd name="T35" fmla="*/ 92 h 308"/>
                <a:gd name="T36" fmla="*/ 1771 w 3496"/>
                <a:gd name="T37" fmla="*/ 83 h 308"/>
                <a:gd name="T38" fmla="*/ 1824 w 3496"/>
                <a:gd name="T39" fmla="*/ 72 h 308"/>
                <a:gd name="T40" fmla="*/ 1891 w 3496"/>
                <a:gd name="T41" fmla="*/ 63 h 308"/>
                <a:gd name="T42" fmla="*/ 1972 w 3496"/>
                <a:gd name="T43" fmla="*/ 55 h 308"/>
                <a:gd name="T44" fmla="*/ 2065 w 3496"/>
                <a:gd name="T45" fmla="*/ 46 h 308"/>
                <a:gd name="T46" fmla="*/ 2173 w 3496"/>
                <a:gd name="T47" fmla="*/ 39 h 308"/>
                <a:gd name="T48" fmla="*/ 2291 w 3496"/>
                <a:gd name="T49" fmla="*/ 32 h 308"/>
                <a:gd name="T50" fmla="*/ 2418 w 3496"/>
                <a:gd name="T51" fmla="*/ 25 h 308"/>
                <a:gd name="T52" fmla="*/ 2556 w 3496"/>
                <a:gd name="T53" fmla="*/ 19 h 308"/>
                <a:gd name="T54" fmla="*/ 2702 w 3496"/>
                <a:gd name="T55" fmla="*/ 13 h 308"/>
                <a:gd name="T56" fmla="*/ 2852 w 3496"/>
                <a:gd name="T57" fmla="*/ 8 h 308"/>
                <a:gd name="T58" fmla="*/ 3168 w 3496"/>
                <a:gd name="T59" fmla="*/ 2 h 308"/>
                <a:gd name="T60" fmla="*/ 3495 w 3496"/>
                <a:gd name="T61" fmla="*/ 0 h 308"/>
                <a:gd name="T62" fmla="*/ 3496 w 3496"/>
                <a:gd name="T63" fmla="*/ 112 h 308"/>
                <a:gd name="T64" fmla="*/ 3171 w 3496"/>
                <a:gd name="T65" fmla="*/ 114 h 308"/>
                <a:gd name="T66" fmla="*/ 2855 w 3496"/>
                <a:gd name="T67" fmla="*/ 120 h 308"/>
                <a:gd name="T68" fmla="*/ 2705 w 3496"/>
                <a:gd name="T69" fmla="*/ 125 h 308"/>
                <a:gd name="T70" fmla="*/ 2561 w 3496"/>
                <a:gd name="T71" fmla="*/ 130 h 308"/>
                <a:gd name="T72" fmla="*/ 2425 w 3496"/>
                <a:gd name="T73" fmla="*/ 136 h 308"/>
                <a:gd name="T74" fmla="*/ 2298 w 3496"/>
                <a:gd name="T75" fmla="*/ 143 h 308"/>
                <a:gd name="T76" fmla="*/ 2180 w 3496"/>
                <a:gd name="T77" fmla="*/ 150 h 308"/>
                <a:gd name="T78" fmla="*/ 2076 w 3496"/>
                <a:gd name="T79" fmla="*/ 157 h 308"/>
                <a:gd name="T80" fmla="*/ 1983 w 3496"/>
                <a:gd name="T81" fmla="*/ 166 h 308"/>
                <a:gd name="T82" fmla="*/ 1906 w 3496"/>
                <a:gd name="T83" fmla="*/ 174 h 308"/>
                <a:gd name="T84" fmla="*/ 1845 w 3496"/>
                <a:gd name="T85" fmla="*/ 182 h 308"/>
                <a:gd name="T86" fmla="*/ 1804 w 3496"/>
                <a:gd name="T87" fmla="*/ 190 h 308"/>
                <a:gd name="T88" fmla="*/ 1775 w 3496"/>
                <a:gd name="T89" fmla="*/ 199 h 308"/>
                <a:gd name="T90" fmla="*/ 1796 w 3496"/>
                <a:gd name="T91" fmla="*/ 187 h 308"/>
                <a:gd name="T92" fmla="*/ 1786 w 3496"/>
                <a:gd name="T93" fmla="*/ 196 h 308"/>
                <a:gd name="T94" fmla="*/ 1776 w 3496"/>
                <a:gd name="T95" fmla="*/ 205 h 308"/>
                <a:gd name="T96" fmla="*/ 1755 w 3496"/>
                <a:gd name="T97" fmla="*/ 217 h 308"/>
                <a:gd name="T98" fmla="*/ 1720 w 3496"/>
                <a:gd name="T99" fmla="*/ 227 h 308"/>
                <a:gd name="T100" fmla="*/ 1670 w 3496"/>
                <a:gd name="T101" fmla="*/ 237 h 308"/>
                <a:gd name="T102" fmla="*/ 1604 w 3496"/>
                <a:gd name="T103" fmla="*/ 246 h 308"/>
                <a:gd name="T104" fmla="*/ 1525 w 3496"/>
                <a:gd name="T105" fmla="*/ 254 h 308"/>
                <a:gd name="T106" fmla="*/ 1429 w 3496"/>
                <a:gd name="T107" fmla="*/ 263 h 308"/>
                <a:gd name="T108" fmla="*/ 1323 w 3496"/>
                <a:gd name="T109" fmla="*/ 270 h 308"/>
                <a:gd name="T110" fmla="*/ 1206 w 3496"/>
                <a:gd name="T111" fmla="*/ 277 h 308"/>
                <a:gd name="T112" fmla="*/ 1077 w 3496"/>
                <a:gd name="T113" fmla="*/ 284 h 308"/>
                <a:gd name="T114" fmla="*/ 939 w 3496"/>
                <a:gd name="T115" fmla="*/ 290 h 308"/>
                <a:gd name="T116" fmla="*/ 795 w 3496"/>
                <a:gd name="T117" fmla="*/ 295 h 308"/>
                <a:gd name="T118" fmla="*/ 644 w 3496"/>
                <a:gd name="T119" fmla="*/ 300 h 308"/>
                <a:gd name="T120" fmla="*/ 327 w 3496"/>
                <a:gd name="T121" fmla="*/ 306 h 308"/>
                <a:gd name="T122" fmla="*/ 1 w 3496"/>
                <a:gd name="T123" fmla="*/ 308 h 308"/>
                <a:gd name="T124" fmla="*/ 0 w 3496"/>
                <a:gd name="T125" fmla="*/ 196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96" h="308">
                  <a:moveTo>
                    <a:pt x="0" y="196"/>
                  </a:moveTo>
                  <a:lnTo>
                    <a:pt x="326" y="194"/>
                  </a:lnTo>
                  <a:lnTo>
                    <a:pt x="641" y="188"/>
                  </a:lnTo>
                  <a:lnTo>
                    <a:pt x="792" y="183"/>
                  </a:lnTo>
                  <a:lnTo>
                    <a:pt x="936" y="178"/>
                  </a:lnTo>
                  <a:lnTo>
                    <a:pt x="1072" y="173"/>
                  </a:lnTo>
                  <a:lnTo>
                    <a:pt x="1199" y="166"/>
                  </a:lnTo>
                  <a:lnTo>
                    <a:pt x="1316" y="159"/>
                  </a:lnTo>
                  <a:lnTo>
                    <a:pt x="1422" y="152"/>
                  </a:lnTo>
                  <a:lnTo>
                    <a:pt x="1514" y="143"/>
                  </a:lnTo>
                  <a:lnTo>
                    <a:pt x="1593" y="135"/>
                  </a:lnTo>
                  <a:lnTo>
                    <a:pt x="1655" y="126"/>
                  </a:lnTo>
                  <a:lnTo>
                    <a:pt x="1699" y="117"/>
                  </a:lnTo>
                  <a:lnTo>
                    <a:pt x="1722" y="110"/>
                  </a:lnTo>
                  <a:lnTo>
                    <a:pt x="1701" y="122"/>
                  </a:lnTo>
                  <a:lnTo>
                    <a:pt x="1711" y="113"/>
                  </a:lnTo>
                  <a:lnTo>
                    <a:pt x="1721" y="104"/>
                  </a:lnTo>
                  <a:cubicBezTo>
                    <a:pt x="1727" y="98"/>
                    <a:pt x="1734" y="94"/>
                    <a:pt x="1742" y="92"/>
                  </a:cubicBezTo>
                  <a:lnTo>
                    <a:pt x="1771" y="83"/>
                  </a:lnTo>
                  <a:lnTo>
                    <a:pt x="1824" y="72"/>
                  </a:lnTo>
                  <a:lnTo>
                    <a:pt x="1891" y="63"/>
                  </a:lnTo>
                  <a:lnTo>
                    <a:pt x="1972" y="55"/>
                  </a:lnTo>
                  <a:lnTo>
                    <a:pt x="2065" y="46"/>
                  </a:lnTo>
                  <a:lnTo>
                    <a:pt x="2173" y="39"/>
                  </a:lnTo>
                  <a:lnTo>
                    <a:pt x="2291" y="32"/>
                  </a:lnTo>
                  <a:lnTo>
                    <a:pt x="2418" y="25"/>
                  </a:lnTo>
                  <a:lnTo>
                    <a:pt x="2556" y="19"/>
                  </a:lnTo>
                  <a:lnTo>
                    <a:pt x="2702" y="13"/>
                  </a:lnTo>
                  <a:lnTo>
                    <a:pt x="2852" y="8"/>
                  </a:lnTo>
                  <a:lnTo>
                    <a:pt x="3168" y="2"/>
                  </a:lnTo>
                  <a:lnTo>
                    <a:pt x="3495" y="0"/>
                  </a:lnTo>
                  <a:lnTo>
                    <a:pt x="3496" y="112"/>
                  </a:lnTo>
                  <a:lnTo>
                    <a:pt x="3171" y="114"/>
                  </a:lnTo>
                  <a:lnTo>
                    <a:pt x="2855" y="120"/>
                  </a:lnTo>
                  <a:lnTo>
                    <a:pt x="2705" y="125"/>
                  </a:lnTo>
                  <a:lnTo>
                    <a:pt x="2561" y="130"/>
                  </a:lnTo>
                  <a:lnTo>
                    <a:pt x="2425" y="136"/>
                  </a:lnTo>
                  <a:lnTo>
                    <a:pt x="2298" y="143"/>
                  </a:lnTo>
                  <a:lnTo>
                    <a:pt x="2180" y="150"/>
                  </a:lnTo>
                  <a:lnTo>
                    <a:pt x="2076" y="157"/>
                  </a:lnTo>
                  <a:lnTo>
                    <a:pt x="1983" y="166"/>
                  </a:lnTo>
                  <a:lnTo>
                    <a:pt x="1906" y="174"/>
                  </a:lnTo>
                  <a:lnTo>
                    <a:pt x="1845" y="182"/>
                  </a:lnTo>
                  <a:lnTo>
                    <a:pt x="1804" y="190"/>
                  </a:lnTo>
                  <a:lnTo>
                    <a:pt x="1775" y="199"/>
                  </a:lnTo>
                  <a:lnTo>
                    <a:pt x="1796" y="187"/>
                  </a:lnTo>
                  <a:lnTo>
                    <a:pt x="1786" y="196"/>
                  </a:lnTo>
                  <a:lnTo>
                    <a:pt x="1776" y="205"/>
                  </a:lnTo>
                  <a:cubicBezTo>
                    <a:pt x="1770" y="211"/>
                    <a:pt x="1763" y="215"/>
                    <a:pt x="1755" y="217"/>
                  </a:cubicBezTo>
                  <a:lnTo>
                    <a:pt x="1720" y="227"/>
                  </a:lnTo>
                  <a:lnTo>
                    <a:pt x="1670" y="237"/>
                  </a:lnTo>
                  <a:lnTo>
                    <a:pt x="1604" y="246"/>
                  </a:lnTo>
                  <a:lnTo>
                    <a:pt x="1525" y="254"/>
                  </a:lnTo>
                  <a:lnTo>
                    <a:pt x="1429" y="263"/>
                  </a:lnTo>
                  <a:lnTo>
                    <a:pt x="1323" y="270"/>
                  </a:lnTo>
                  <a:lnTo>
                    <a:pt x="1206" y="277"/>
                  </a:lnTo>
                  <a:lnTo>
                    <a:pt x="1077" y="284"/>
                  </a:lnTo>
                  <a:lnTo>
                    <a:pt x="939" y="290"/>
                  </a:lnTo>
                  <a:lnTo>
                    <a:pt x="795" y="295"/>
                  </a:lnTo>
                  <a:lnTo>
                    <a:pt x="644" y="300"/>
                  </a:lnTo>
                  <a:lnTo>
                    <a:pt x="327" y="306"/>
                  </a:lnTo>
                  <a:lnTo>
                    <a:pt x="1" y="308"/>
                  </a:lnTo>
                  <a:lnTo>
                    <a:pt x="0" y="196"/>
                  </a:lnTo>
                  <a:close/>
                </a:path>
              </a:pathLst>
            </a:custGeom>
            <a:solidFill>
              <a:srgbClr val="0070C0"/>
            </a:solidFill>
            <a:ln w="0" cap="flat">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s-CO" dirty="0"/>
            </a:p>
          </p:txBody>
        </p:sp>
        <p:sp>
          <p:nvSpPr>
            <p:cNvPr id="125" name="Freeform 123"/>
            <p:cNvSpPr>
              <a:spLocks/>
            </p:cNvSpPr>
            <p:nvPr/>
          </p:nvSpPr>
          <p:spPr bwMode="auto">
            <a:xfrm>
              <a:off x="3482975" y="4192588"/>
              <a:ext cx="1711325" cy="196850"/>
            </a:xfrm>
            <a:custGeom>
              <a:avLst/>
              <a:gdLst>
                <a:gd name="T0" fmla="*/ 282 w 3016"/>
                <a:gd name="T1" fmla="*/ 3 h 347"/>
                <a:gd name="T2" fmla="*/ 687 w 3016"/>
                <a:gd name="T3" fmla="*/ 16 h 347"/>
                <a:gd name="T4" fmla="*/ 930 w 3016"/>
                <a:gd name="T5" fmla="*/ 30 h 347"/>
                <a:gd name="T6" fmla="*/ 1143 w 3016"/>
                <a:gd name="T7" fmla="*/ 47 h 347"/>
                <a:gd name="T8" fmla="*/ 1317 w 3016"/>
                <a:gd name="T9" fmla="*/ 65 h 347"/>
                <a:gd name="T10" fmla="*/ 1443 w 3016"/>
                <a:gd name="T11" fmla="*/ 86 h 347"/>
                <a:gd name="T12" fmla="*/ 1497 w 3016"/>
                <a:gd name="T13" fmla="*/ 101 h 347"/>
                <a:gd name="T14" fmla="*/ 1543 w 3016"/>
                <a:gd name="T15" fmla="*/ 128 h 347"/>
                <a:gd name="T16" fmla="*/ 1561 w 3016"/>
                <a:gd name="T17" fmla="*/ 150 h 347"/>
                <a:gd name="T18" fmla="*/ 1565 w 3016"/>
                <a:gd name="T19" fmla="*/ 145 h 347"/>
                <a:gd name="T20" fmla="*/ 1597 w 3016"/>
                <a:gd name="T21" fmla="*/ 152 h 347"/>
                <a:gd name="T22" fmla="*/ 1715 w 3016"/>
                <a:gd name="T23" fmla="*/ 172 h 347"/>
                <a:gd name="T24" fmla="*/ 1884 w 3016"/>
                <a:gd name="T25" fmla="*/ 191 h 347"/>
                <a:gd name="T26" fmla="*/ 2094 w 3016"/>
                <a:gd name="T27" fmla="*/ 207 h 347"/>
                <a:gd name="T28" fmla="*/ 2336 w 3016"/>
                <a:gd name="T29" fmla="*/ 221 h 347"/>
                <a:gd name="T30" fmla="*/ 2736 w 3016"/>
                <a:gd name="T31" fmla="*/ 232 h 347"/>
                <a:gd name="T32" fmla="*/ 3015 w 3016"/>
                <a:gd name="T33" fmla="*/ 347 h 347"/>
                <a:gd name="T34" fmla="*/ 2460 w 3016"/>
                <a:gd name="T35" fmla="*/ 337 h 347"/>
                <a:gd name="T36" fmla="*/ 2204 w 3016"/>
                <a:gd name="T37" fmla="*/ 325 h 347"/>
                <a:gd name="T38" fmla="*/ 1975 w 3016"/>
                <a:gd name="T39" fmla="*/ 310 h 347"/>
                <a:gd name="T40" fmla="*/ 1780 w 3016"/>
                <a:gd name="T41" fmla="*/ 293 h 347"/>
                <a:gd name="T42" fmla="*/ 1627 w 3016"/>
                <a:gd name="T43" fmla="*/ 272 h 347"/>
                <a:gd name="T44" fmla="*/ 1529 w 3016"/>
                <a:gd name="T45" fmla="*/ 251 h 347"/>
                <a:gd name="T46" fmla="*/ 1495 w 3016"/>
                <a:gd name="T47" fmla="*/ 237 h 347"/>
                <a:gd name="T48" fmla="*/ 1465 w 3016"/>
                <a:gd name="T49" fmla="*/ 210 h 347"/>
                <a:gd name="T50" fmla="*/ 1477 w 3016"/>
                <a:gd name="T51" fmla="*/ 215 h 347"/>
                <a:gd name="T52" fmla="*/ 1460 w 3016"/>
                <a:gd name="T53" fmla="*/ 207 h 347"/>
                <a:gd name="T54" fmla="*/ 1370 w 3016"/>
                <a:gd name="T55" fmla="*/ 187 h 347"/>
                <a:gd name="T56" fmla="*/ 1225 w 3016"/>
                <a:gd name="T57" fmla="*/ 167 h 347"/>
                <a:gd name="T58" fmla="*/ 1033 w 3016"/>
                <a:gd name="T59" fmla="*/ 149 h 347"/>
                <a:gd name="T60" fmla="*/ 805 w 3016"/>
                <a:gd name="T61" fmla="*/ 134 h 347"/>
                <a:gd name="T62" fmla="*/ 553 w 3016"/>
                <a:gd name="T63" fmla="*/ 122 h 347"/>
                <a:gd name="T64" fmla="*/ 0 w 3016"/>
                <a:gd name="T65" fmla="*/ 112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16" h="347">
                  <a:moveTo>
                    <a:pt x="1" y="0"/>
                  </a:moveTo>
                  <a:lnTo>
                    <a:pt x="282" y="3"/>
                  </a:lnTo>
                  <a:lnTo>
                    <a:pt x="556" y="10"/>
                  </a:lnTo>
                  <a:lnTo>
                    <a:pt x="687" y="16"/>
                  </a:lnTo>
                  <a:lnTo>
                    <a:pt x="812" y="23"/>
                  </a:lnTo>
                  <a:lnTo>
                    <a:pt x="930" y="30"/>
                  </a:lnTo>
                  <a:lnTo>
                    <a:pt x="1041" y="38"/>
                  </a:lnTo>
                  <a:lnTo>
                    <a:pt x="1143" y="47"/>
                  </a:lnTo>
                  <a:lnTo>
                    <a:pt x="1236" y="56"/>
                  </a:lnTo>
                  <a:lnTo>
                    <a:pt x="1317" y="65"/>
                  </a:lnTo>
                  <a:lnTo>
                    <a:pt x="1387" y="76"/>
                  </a:lnTo>
                  <a:lnTo>
                    <a:pt x="1443" y="86"/>
                  </a:lnTo>
                  <a:lnTo>
                    <a:pt x="1489" y="98"/>
                  </a:lnTo>
                  <a:cubicBezTo>
                    <a:pt x="1492" y="99"/>
                    <a:pt x="1494" y="100"/>
                    <a:pt x="1497" y="101"/>
                  </a:cubicBezTo>
                  <a:lnTo>
                    <a:pt x="1522" y="112"/>
                  </a:lnTo>
                  <a:cubicBezTo>
                    <a:pt x="1530" y="116"/>
                    <a:pt x="1537" y="121"/>
                    <a:pt x="1543" y="128"/>
                  </a:cubicBezTo>
                  <a:lnTo>
                    <a:pt x="1552" y="139"/>
                  </a:lnTo>
                  <a:lnTo>
                    <a:pt x="1561" y="150"/>
                  </a:lnTo>
                  <a:lnTo>
                    <a:pt x="1540" y="134"/>
                  </a:lnTo>
                  <a:lnTo>
                    <a:pt x="1565" y="145"/>
                  </a:lnTo>
                  <a:lnTo>
                    <a:pt x="1556" y="142"/>
                  </a:lnTo>
                  <a:lnTo>
                    <a:pt x="1597" y="152"/>
                  </a:lnTo>
                  <a:lnTo>
                    <a:pt x="1649" y="163"/>
                  </a:lnTo>
                  <a:lnTo>
                    <a:pt x="1715" y="172"/>
                  </a:lnTo>
                  <a:lnTo>
                    <a:pt x="1793" y="182"/>
                  </a:lnTo>
                  <a:lnTo>
                    <a:pt x="1884" y="191"/>
                  </a:lnTo>
                  <a:lnTo>
                    <a:pt x="1984" y="199"/>
                  </a:lnTo>
                  <a:lnTo>
                    <a:pt x="2094" y="207"/>
                  </a:lnTo>
                  <a:lnTo>
                    <a:pt x="2211" y="214"/>
                  </a:lnTo>
                  <a:lnTo>
                    <a:pt x="2336" y="221"/>
                  </a:lnTo>
                  <a:lnTo>
                    <a:pt x="2465" y="226"/>
                  </a:lnTo>
                  <a:lnTo>
                    <a:pt x="2736" y="232"/>
                  </a:lnTo>
                  <a:lnTo>
                    <a:pt x="3016" y="235"/>
                  </a:lnTo>
                  <a:lnTo>
                    <a:pt x="3015" y="347"/>
                  </a:lnTo>
                  <a:lnTo>
                    <a:pt x="2733" y="344"/>
                  </a:lnTo>
                  <a:lnTo>
                    <a:pt x="2460" y="337"/>
                  </a:lnTo>
                  <a:lnTo>
                    <a:pt x="2329" y="332"/>
                  </a:lnTo>
                  <a:lnTo>
                    <a:pt x="2204" y="325"/>
                  </a:lnTo>
                  <a:lnTo>
                    <a:pt x="2085" y="318"/>
                  </a:lnTo>
                  <a:lnTo>
                    <a:pt x="1975" y="310"/>
                  </a:lnTo>
                  <a:lnTo>
                    <a:pt x="1873" y="302"/>
                  </a:lnTo>
                  <a:lnTo>
                    <a:pt x="1780" y="293"/>
                  </a:lnTo>
                  <a:lnTo>
                    <a:pt x="1698" y="283"/>
                  </a:lnTo>
                  <a:lnTo>
                    <a:pt x="1627" y="272"/>
                  </a:lnTo>
                  <a:lnTo>
                    <a:pt x="1570" y="261"/>
                  </a:lnTo>
                  <a:lnTo>
                    <a:pt x="1529" y="251"/>
                  </a:lnTo>
                  <a:cubicBezTo>
                    <a:pt x="1526" y="250"/>
                    <a:pt x="1523" y="249"/>
                    <a:pt x="1520" y="248"/>
                  </a:cubicBezTo>
                  <a:lnTo>
                    <a:pt x="1495" y="237"/>
                  </a:lnTo>
                  <a:cubicBezTo>
                    <a:pt x="1487" y="233"/>
                    <a:pt x="1480" y="228"/>
                    <a:pt x="1474" y="221"/>
                  </a:cubicBezTo>
                  <a:lnTo>
                    <a:pt x="1465" y="210"/>
                  </a:lnTo>
                  <a:lnTo>
                    <a:pt x="1456" y="199"/>
                  </a:lnTo>
                  <a:lnTo>
                    <a:pt x="1477" y="215"/>
                  </a:lnTo>
                  <a:lnTo>
                    <a:pt x="1452" y="204"/>
                  </a:lnTo>
                  <a:lnTo>
                    <a:pt x="1460" y="207"/>
                  </a:lnTo>
                  <a:lnTo>
                    <a:pt x="1423" y="197"/>
                  </a:lnTo>
                  <a:lnTo>
                    <a:pt x="1370" y="187"/>
                  </a:lnTo>
                  <a:lnTo>
                    <a:pt x="1304" y="176"/>
                  </a:lnTo>
                  <a:lnTo>
                    <a:pt x="1225" y="167"/>
                  </a:lnTo>
                  <a:lnTo>
                    <a:pt x="1133" y="158"/>
                  </a:lnTo>
                  <a:lnTo>
                    <a:pt x="1033" y="149"/>
                  </a:lnTo>
                  <a:lnTo>
                    <a:pt x="923" y="141"/>
                  </a:lnTo>
                  <a:lnTo>
                    <a:pt x="805" y="134"/>
                  </a:lnTo>
                  <a:lnTo>
                    <a:pt x="682" y="127"/>
                  </a:lnTo>
                  <a:lnTo>
                    <a:pt x="553" y="122"/>
                  </a:lnTo>
                  <a:lnTo>
                    <a:pt x="281" y="115"/>
                  </a:lnTo>
                  <a:lnTo>
                    <a:pt x="0" y="112"/>
                  </a:lnTo>
                  <a:lnTo>
                    <a:pt x="1" y="0"/>
                  </a:lnTo>
                  <a:close/>
                </a:path>
              </a:pathLst>
            </a:custGeom>
            <a:solidFill>
              <a:srgbClr val="0070C0"/>
            </a:solidFill>
            <a:ln w="0" cap="flat">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s-CO" dirty="0"/>
            </a:p>
          </p:txBody>
        </p:sp>
        <p:sp>
          <p:nvSpPr>
            <p:cNvPr id="126" name="Freeform 124"/>
            <p:cNvSpPr>
              <a:spLocks/>
            </p:cNvSpPr>
            <p:nvPr/>
          </p:nvSpPr>
          <p:spPr bwMode="auto">
            <a:xfrm>
              <a:off x="5135563" y="4210050"/>
              <a:ext cx="1984375" cy="174625"/>
            </a:xfrm>
            <a:custGeom>
              <a:avLst/>
              <a:gdLst>
                <a:gd name="T0" fmla="*/ 0 w 3496"/>
                <a:gd name="T1" fmla="*/ 196 h 308"/>
                <a:gd name="T2" fmla="*/ 326 w 3496"/>
                <a:gd name="T3" fmla="*/ 194 h 308"/>
                <a:gd name="T4" fmla="*/ 641 w 3496"/>
                <a:gd name="T5" fmla="*/ 188 h 308"/>
                <a:gd name="T6" fmla="*/ 792 w 3496"/>
                <a:gd name="T7" fmla="*/ 183 h 308"/>
                <a:gd name="T8" fmla="*/ 936 w 3496"/>
                <a:gd name="T9" fmla="*/ 178 h 308"/>
                <a:gd name="T10" fmla="*/ 1072 w 3496"/>
                <a:gd name="T11" fmla="*/ 173 h 308"/>
                <a:gd name="T12" fmla="*/ 1199 w 3496"/>
                <a:gd name="T13" fmla="*/ 166 h 308"/>
                <a:gd name="T14" fmla="*/ 1316 w 3496"/>
                <a:gd name="T15" fmla="*/ 159 h 308"/>
                <a:gd name="T16" fmla="*/ 1422 w 3496"/>
                <a:gd name="T17" fmla="*/ 152 h 308"/>
                <a:gd name="T18" fmla="*/ 1514 w 3496"/>
                <a:gd name="T19" fmla="*/ 143 h 308"/>
                <a:gd name="T20" fmla="*/ 1593 w 3496"/>
                <a:gd name="T21" fmla="*/ 135 h 308"/>
                <a:gd name="T22" fmla="*/ 1655 w 3496"/>
                <a:gd name="T23" fmla="*/ 126 h 308"/>
                <a:gd name="T24" fmla="*/ 1699 w 3496"/>
                <a:gd name="T25" fmla="*/ 117 h 308"/>
                <a:gd name="T26" fmla="*/ 1722 w 3496"/>
                <a:gd name="T27" fmla="*/ 110 h 308"/>
                <a:gd name="T28" fmla="*/ 1701 w 3496"/>
                <a:gd name="T29" fmla="*/ 122 h 308"/>
                <a:gd name="T30" fmla="*/ 1711 w 3496"/>
                <a:gd name="T31" fmla="*/ 113 h 308"/>
                <a:gd name="T32" fmla="*/ 1721 w 3496"/>
                <a:gd name="T33" fmla="*/ 104 h 308"/>
                <a:gd name="T34" fmla="*/ 1742 w 3496"/>
                <a:gd name="T35" fmla="*/ 92 h 308"/>
                <a:gd name="T36" fmla="*/ 1771 w 3496"/>
                <a:gd name="T37" fmla="*/ 83 h 308"/>
                <a:gd name="T38" fmla="*/ 1824 w 3496"/>
                <a:gd name="T39" fmla="*/ 72 h 308"/>
                <a:gd name="T40" fmla="*/ 1891 w 3496"/>
                <a:gd name="T41" fmla="*/ 63 h 308"/>
                <a:gd name="T42" fmla="*/ 1972 w 3496"/>
                <a:gd name="T43" fmla="*/ 55 h 308"/>
                <a:gd name="T44" fmla="*/ 2065 w 3496"/>
                <a:gd name="T45" fmla="*/ 46 h 308"/>
                <a:gd name="T46" fmla="*/ 2173 w 3496"/>
                <a:gd name="T47" fmla="*/ 39 h 308"/>
                <a:gd name="T48" fmla="*/ 2291 w 3496"/>
                <a:gd name="T49" fmla="*/ 32 h 308"/>
                <a:gd name="T50" fmla="*/ 2418 w 3496"/>
                <a:gd name="T51" fmla="*/ 25 h 308"/>
                <a:gd name="T52" fmla="*/ 2556 w 3496"/>
                <a:gd name="T53" fmla="*/ 19 h 308"/>
                <a:gd name="T54" fmla="*/ 2702 w 3496"/>
                <a:gd name="T55" fmla="*/ 13 h 308"/>
                <a:gd name="T56" fmla="*/ 2852 w 3496"/>
                <a:gd name="T57" fmla="*/ 8 h 308"/>
                <a:gd name="T58" fmla="*/ 3168 w 3496"/>
                <a:gd name="T59" fmla="*/ 2 h 308"/>
                <a:gd name="T60" fmla="*/ 3495 w 3496"/>
                <a:gd name="T61" fmla="*/ 0 h 308"/>
                <a:gd name="T62" fmla="*/ 3496 w 3496"/>
                <a:gd name="T63" fmla="*/ 112 h 308"/>
                <a:gd name="T64" fmla="*/ 3171 w 3496"/>
                <a:gd name="T65" fmla="*/ 114 h 308"/>
                <a:gd name="T66" fmla="*/ 2855 w 3496"/>
                <a:gd name="T67" fmla="*/ 120 h 308"/>
                <a:gd name="T68" fmla="*/ 2705 w 3496"/>
                <a:gd name="T69" fmla="*/ 125 h 308"/>
                <a:gd name="T70" fmla="*/ 2561 w 3496"/>
                <a:gd name="T71" fmla="*/ 130 h 308"/>
                <a:gd name="T72" fmla="*/ 2425 w 3496"/>
                <a:gd name="T73" fmla="*/ 136 h 308"/>
                <a:gd name="T74" fmla="*/ 2298 w 3496"/>
                <a:gd name="T75" fmla="*/ 143 h 308"/>
                <a:gd name="T76" fmla="*/ 2180 w 3496"/>
                <a:gd name="T77" fmla="*/ 150 h 308"/>
                <a:gd name="T78" fmla="*/ 2076 w 3496"/>
                <a:gd name="T79" fmla="*/ 157 h 308"/>
                <a:gd name="T80" fmla="*/ 1983 w 3496"/>
                <a:gd name="T81" fmla="*/ 166 h 308"/>
                <a:gd name="T82" fmla="*/ 1906 w 3496"/>
                <a:gd name="T83" fmla="*/ 174 h 308"/>
                <a:gd name="T84" fmla="*/ 1845 w 3496"/>
                <a:gd name="T85" fmla="*/ 182 h 308"/>
                <a:gd name="T86" fmla="*/ 1804 w 3496"/>
                <a:gd name="T87" fmla="*/ 190 h 308"/>
                <a:gd name="T88" fmla="*/ 1775 w 3496"/>
                <a:gd name="T89" fmla="*/ 199 h 308"/>
                <a:gd name="T90" fmla="*/ 1796 w 3496"/>
                <a:gd name="T91" fmla="*/ 187 h 308"/>
                <a:gd name="T92" fmla="*/ 1786 w 3496"/>
                <a:gd name="T93" fmla="*/ 196 h 308"/>
                <a:gd name="T94" fmla="*/ 1776 w 3496"/>
                <a:gd name="T95" fmla="*/ 205 h 308"/>
                <a:gd name="T96" fmla="*/ 1755 w 3496"/>
                <a:gd name="T97" fmla="*/ 217 h 308"/>
                <a:gd name="T98" fmla="*/ 1720 w 3496"/>
                <a:gd name="T99" fmla="*/ 227 h 308"/>
                <a:gd name="T100" fmla="*/ 1670 w 3496"/>
                <a:gd name="T101" fmla="*/ 237 h 308"/>
                <a:gd name="T102" fmla="*/ 1604 w 3496"/>
                <a:gd name="T103" fmla="*/ 246 h 308"/>
                <a:gd name="T104" fmla="*/ 1525 w 3496"/>
                <a:gd name="T105" fmla="*/ 254 h 308"/>
                <a:gd name="T106" fmla="*/ 1429 w 3496"/>
                <a:gd name="T107" fmla="*/ 263 h 308"/>
                <a:gd name="T108" fmla="*/ 1323 w 3496"/>
                <a:gd name="T109" fmla="*/ 270 h 308"/>
                <a:gd name="T110" fmla="*/ 1206 w 3496"/>
                <a:gd name="T111" fmla="*/ 277 h 308"/>
                <a:gd name="T112" fmla="*/ 1077 w 3496"/>
                <a:gd name="T113" fmla="*/ 284 h 308"/>
                <a:gd name="T114" fmla="*/ 939 w 3496"/>
                <a:gd name="T115" fmla="*/ 290 h 308"/>
                <a:gd name="T116" fmla="*/ 795 w 3496"/>
                <a:gd name="T117" fmla="*/ 295 h 308"/>
                <a:gd name="T118" fmla="*/ 644 w 3496"/>
                <a:gd name="T119" fmla="*/ 300 h 308"/>
                <a:gd name="T120" fmla="*/ 327 w 3496"/>
                <a:gd name="T121" fmla="*/ 306 h 308"/>
                <a:gd name="T122" fmla="*/ 1 w 3496"/>
                <a:gd name="T123" fmla="*/ 308 h 308"/>
                <a:gd name="T124" fmla="*/ 0 w 3496"/>
                <a:gd name="T125" fmla="*/ 196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96" h="308">
                  <a:moveTo>
                    <a:pt x="0" y="196"/>
                  </a:moveTo>
                  <a:lnTo>
                    <a:pt x="326" y="194"/>
                  </a:lnTo>
                  <a:lnTo>
                    <a:pt x="641" y="188"/>
                  </a:lnTo>
                  <a:lnTo>
                    <a:pt x="792" y="183"/>
                  </a:lnTo>
                  <a:lnTo>
                    <a:pt x="936" y="178"/>
                  </a:lnTo>
                  <a:lnTo>
                    <a:pt x="1072" y="173"/>
                  </a:lnTo>
                  <a:lnTo>
                    <a:pt x="1199" y="166"/>
                  </a:lnTo>
                  <a:lnTo>
                    <a:pt x="1316" y="159"/>
                  </a:lnTo>
                  <a:lnTo>
                    <a:pt x="1422" y="152"/>
                  </a:lnTo>
                  <a:lnTo>
                    <a:pt x="1514" y="143"/>
                  </a:lnTo>
                  <a:lnTo>
                    <a:pt x="1593" y="135"/>
                  </a:lnTo>
                  <a:lnTo>
                    <a:pt x="1655" y="126"/>
                  </a:lnTo>
                  <a:lnTo>
                    <a:pt x="1699" y="117"/>
                  </a:lnTo>
                  <a:lnTo>
                    <a:pt x="1722" y="110"/>
                  </a:lnTo>
                  <a:lnTo>
                    <a:pt x="1701" y="122"/>
                  </a:lnTo>
                  <a:lnTo>
                    <a:pt x="1711" y="113"/>
                  </a:lnTo>
                  <a:lnTo>
                    <a:pt x="1721" y="104"/>
                  </a:lnTo>
                  <a:cubicBezTo>
                    <a:pt x="1727" y="98"/>
                    <a:pt x="1734" y="94"/>
                    <a:pt x="1742" y="92"/>
                  </a:cubicBezTo>
                  <a:lnTo>
                    <a:pt x="1771" y="83"/>
                  </a:lnTo>
                  <a:lnTo>
                    <a:pt x="1824" y="72"/>
                  </a:lnTo>
                  <a:lnTo>
                    <a:pt x="1891" y="63"/>
                  </a:lnTo>
                  <a:lnTo>
                    <a:pt x="1972" y="55"/>
                  </a:lnTo>
                  <a:lnTo>
                    <a:pt x="2065" y="46"/>
                  </a:lnTo>
                  <a:lnTo>
                    <a:pt x="2173" y="39"/>
                  </a:lnTo>
                  <a:lnTo>
                    <a:pt x="2291" y="32"/>
                  </a:lnTo>
                  <a:lnTo>
                    <a:pt x="2418" y="25"/>
                  </a:lnTo>
                  <a:lnTo>
                    <a:pt x="2556" y="19"/>
                  </a:lnTo>
                  <a:lnTo>
                    <a:pt x="2702" y="13"/>
                  </a:lnTo>
                  <a:lnTo>
                    <a:pt x="2852" y="8"/>
                  </a:lnTo>
                  <a:lnTo>
                    <a:pt x="3168" y="2"/>
                  </a:lnTo>
                  <a:lnTo>
                    <a:pt x="3495" y="0"/>
                  </a:lnTo>
                  <a:lnTo>
                    <a:pt x="3496" y="112"/>
                  </a:lnTo>
                  <a:lnTo>
                    <a:pt x="3171" y="114"/>
                  </a:lnTo>
                  <a:lnTo>
                    <a:pt x="2855" y="120"/>
                  </a:lnTo>
                  <a:lnTo>
                    <a:pt x="2705" y="125"/>
                  </a:lnTo>
                  <a:lnTo>
                    <a:pt x="2561" y="130"/>
                  </a:lnTo>
                  <a:lnTo>
                    <a:pt x="2425" y="136"/>
                  </a:lnTo>
                  <a:lnTo>
                    <a:pt x="2298" y="143"/>
                  </a:lnTo>
                  <a:lnTo>
                    <a:pt x="2180" y="150"/>
                  </a:lnTo>
                  <a:lnTo>
                    <a:pt x="2076" y="157"/>
                  </a:lnTo>
                  <a:lnTo>
                    <a:pt x="1983" y="166"/>
                  </a:lnTo>
                  <a:lnTo>
                    <a:pt x="1906" y="174"/>
                  </a:lnTo>
                  <a:lnTo>
                    <a:pt x="1845" y="182"/>
                  </a:lnTo>
                  <a:lnTo>
                    <a:pt x="1804" y="190"/>
                  </a:lnTo>
                  <a:lnTo>
                    <a:pt x="1775" y="199"/>
                  </a:lnTo>
                  <a:lnTo>
                    <a:pt x="1796" y="187"/>
                  </a:lnTo>
                  <a:lnTo>
                    <a:pt x="1786" y="196"/>
                  </a:lnTo>
                  <a:lnTo>
                    <a:pt x="1776" y="205"/>
                  </a:lnTo>
                  <a:cubicBezTo>
                    <a:pt x="1770" y="211"/>
                    <a:pt x="1763" y="215"/>
                    <a:pt x="1755" y="217"/>
                  </a:cubicBezTo>
                  <a:lnTo>
                    <a:pt x="1720" y="227"/>
                  </a:lnTo>
                  <a:lnTo>
                    <a:pt x="1670" y="237"/>
                  </a:lnTo>
                  <a:lnTo>
                    <a:pt x="1604" y="246"/>
                  </a:lnTo>
                  <a:lnTo>
                    <a:pt x="1525" y="254"/>
                  </a:lnTo>
                  <a:lnTo>
                    <a:pt x="1429" y="263"/>
                  </a:lnTo>
                  <a:lnTo>
                    <a:pt x="1323" y="270"/>
                  </a:lnTo>
                  <a:lnTo>
                    <a:pt x="1206" y="277"/>
                  </a:lnTo>
                  <a:lnTo>
                    <a:pt x="1077" y="284"/>
                  </a:lnTo>
                  <a:lnTo>
                    <a:pt x="939" y="290"/>
                  </a:lnTo>
                  <a:lnTo>
                    <a:pt x="795" y="295"/>
                  </a:lnTo>
                  <a:lnTo>
                    <a:pt x="644" y="300"/>
                  </a:lnTo>
                  <a:lnTo>
                    <a:pt x="327" y="306"/>
                  </a:lnTo>
                  <a:lnTo>
                    <a:pt x="1" y="308"/>
                  </a:lnTo>
                  <a:lnTo>
                    <a:pt x="0" y="196"/>
                  </a:lnTo>
                  <a:close/>
                </a:path>
              </a:pathLst>
            </a:custGeom>
            <a:solidFill>
              <a:srgbClr val="0070C0"/>
            </a:solidFill>
            <a:ln w="0" cap="flat">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s-CO" dirty="0"/>
            </a:p>
          </p:txBody>
        </p:sp>
        <p:sp>
          <p:nvSpPr>
            <p:cNvPr id="127" name="Freeform 125"/>
            <p:cNvSpPr>
              <a:spLocks/>
            </p:cNvSpPr>
            <p:nvPr/>
          </p:nvSpPr>
          <p:spPr bwMode="auto">
            <a:xfrm>
              <a:off x="5930900" y="2052638"/>
              <a:ext cx="801688" cy="2233613"/>
            </a:xfrm>
            <a:custGeom>
              <a:avLst/>
              <a:gdLst>
                <a:gd name="T0" fmla="*/ 1298 w 1414"/>
                <a:gd name="T1" fmla="*/ 3750 h 3934"/>
                <a:gd name="T2" fmla="*/ 1271 w 1414"/>
                <a:gd name="T3" fmla="*/ 3392 h 3934"/>
                <a:gd name="T4" fmla="*/ 1217 w 1414"/>
                <a:gd name="T5" fmla="*/ 3051 h 3934"/>
                <a:gd name="T6" fmla="*/ 1144 w 1414"/>
                <a:gd name="T7" fmla="*/ 2740 h 3934"/>
                <a:gd name="T8" fmla="*/ 1055 w 1414"/>
                <a:gd name="T9" fmla="*/ 2468 h 3934"/>
                <a:gd name="T10" fmla="*/ 953 w 1414"/>
                <a:gd name="T11" fmla="*/ 2251 h 3934"/>
                <a:gd name="T12" fmla="*/ 845 w 1414"/>
                <a:gd name="T13" fmla="*/ 2100 h 3934"/>
                <a:gd name="T14" fmla="*/ 791 w 1414"/>
                <a:gd name="T15" fmla="*/ 2053 h 3934"/>
                <a:gd name="T16" fmla="*/ 741 w 1414"/>
                <a:gd name="T17" fmla="*/ 2028 h 3934"/>
                <a:gd name="T18" fmla="*/ 698 w 1414"/>
                <a:gd name="T19" fmla="*/ 2023 h 3934"/>
                <a:gd name="T20" fmla="*/ 619 w 1414"/>
                <a:gd name="T21" fmla="*/ 2006 h 3934"/>
                <a:gd name="T22" fmla="*/ 549 w 1414"/>
                <a:gd name="T23" fmla="*/ 1965 h 3934"/>
                <a:gd name="T24" fmla="*/ 483 w 1414"/>
                <a:gd name="T25" fmla="*/ 1906 h 3934"/>
                <a:gd name="T26" fmla="*/ 365 w 1414"/>
                <a:gd name="T27" fmla="*/ 1739 h 3934"/>
                <a:gd name="T28" fmla="*/ 256 w 1414"/>
                <a:gd name="T29" fmla="*/ 1508 h 3934"/>
                <a:gd name="T30" fmla="*/ 163 w 1414"/>
                <a:gd name="T31" fmla="*/ 1226 h 3934"/>
                <a:gd name="T32" fmla="*/ 88 w 1414"/>
                <a:gd name="T33" fmla="*/ 905 h 3934"/>
                <a:gd name="T34" fmla="*/ 33 w 1414"/>
                <a:gd name="T35" fmla="*/ 555 h 3934"/>
                <a:gd name="T36" fmla="*/ 5 w 1414"/>
                <a:gd name="T37" fmla="*/ 189 h 3934"/>
                <a:gd name="T38" fmla="*/ 112 w 1414"/>
                <a:gd name="T39" fmla="*/ 0 h 3934"/>
                <a:gd name="T40" fmla="*/ 127 w 1414"/>
                <a:gd name="T41" fmla="*/ 363 h 3934"/>
                <a:gd name="T42" fmla="*/ 168 w 1414"/>
                <a:gd name="T43" fmla="*/ 714 h 3934"/>
                <a:gd name="T44" fmla="*/ 231 w 1414"/>
                <a:gd name="T45" fmla="*/ 1041 h 3934"/>
                <a:gd name="T46" fmla="*/ 313 w 1414"/>
                <a:gd name="T47" fmla="*/ 1335 h 3934"/>
                <a:gd name="T48" fmla="*/ 408 w 1414"/>
                <a:gd name="T49" fmla="*/ 1579 h 3934"/>
                <a:gd name="T50" fmla="*/ 512 w 1414"/>
                <a:gd name="T51" fmla="*/ 1763 h 3934"/>
                <a:gd name="T52" fmla="*/ 564 w 1414"/>
                <a:gd name="T53" fmla="*/ 1828 h 3934"/>
                <a:gd name="T54" fmla="*/ 613 w 1414"/>
                <a:gd name="T55" fmla="*/ 1874 h 3934"/>
                <a:gd name="T56" fmla="*/ 656 w 1414"/>
                <a:gd name="T57" fmla="*/ 1901 h 3934"/>
                <a:gd name="T58" fmla="*/ 778 w 1414"/>
                <a:gd name="T59" fmla="*/ 1923 h 3934"/>
                <a:gd name="T60" fmla="*/ 855 w 1414"/>
                <a:gd name="T61" fmla="*/ 1962 h 3934"/>
                <a:gd name="T62" fmla="*/ 926 w 1414"/>
                <a:gd name="T63" fmla="*/ 2022 h 3934"/>
                <a:gd name="T64" fmla="*/ 994 w 1414"/>
                <a:gd name="T65" fmla="*/ 2107 h 3934"/>
                <a:gd name="T66" fmla="*/ 1108 w 1414"/>
                <a:gd name="T67" fmla="*/ 2308 h 3934"/>
                <a:gd name="T68" fmla="*/ 1208 w 1414"/>
                <a:gd name="T69" fmla="*/ 2565 h 3934"/>
                <a:gd name="T70" fmla="*/ 1293 w 1414"/>
                <a:gd name="T71" fmla="*/ 2867 h 3934"/>
                <a:gd name="T72" fmla="*/ 1358 w 1414"/>
                <a:gd name="T73" fmla="*/ 3203 h 3934"/>
                <a:gd name="T74" fmla="*/ 1399 w 1414"/>
                <a:gd name="T75" fmla="*/ 3562 h 3934"/>
                <a:gd name="T76" fmla="*/ 1414 w 1414"/>
                <a:gd name="T77" fmla="*/ 3931 h 3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14" h="3934">
                  <a:moveTo>
                    <a:pt x="1302" y="3934"/>
                  </a:moveTo>
                  <a:lnTo>
                    <a:pt x="1298" y="3750"/>
                  </a:lnTo>
                  <a:lnTo>
                    <a:pt x="1288" y="3569"/>
                  </a:lnTo>
                  <a:lnTo>
                    <a:pt x="1271" y="3392"/>
                  </a:lnTo>
                  <a:lnTo>
                    <a:pt x="1247" y="3218"/>
                  </a:lnTo>
                  <a:lnTo>
                    <a:pt x="1217" y="3051"/>
                  </a:lnTo>
                  <a:lnTo>
                    <a:pt x="1184" y="2890"/>
                  </a:lnTo>
                  <a:lnTo>
                    <a:pt x="1144" y="2740"/>
                  </a:lnTo>
                  <a:lnTo>
                    <a:pt x="1101" y="2598"/>
                  </a:lnTo>
                  <a:lnTo>
                    <a:pt x="1055" y="2468"/>
                  </a:lnTo>
                  <a:lnTo>
                    <a:pt x="1005" y="2353"/>
                  </a:lnTo>
                  <a:lnTo>
                    <a:pt x="953" y="2251"/>
                  </a:lnTo>
                  <a:lnTo>
                    <a:pt x="899" y="2166"/>
                  </a:lnTo>
                  <a:lnTo>
                    <a:pt x="845" y="2100"/>
                  </a:lnTo>
                  <a:lnTo>
                    <a:pt x="851" y="2106"/>
                  </a:lnTo>
                  <a:lnTo>
                    <a:pt x="791" y="2053"/>
                  </a:lnTo>
                  <a:lnTo>
                    <a:pt x="801" y="2061"/>
                  </a:lnTo>
                  <a:lnTo>
                    <a:pt x="741" y="2028"/>
                  </a:lnTo>
                  <a:lnTo>
                    <a:pt x="759" y="2034"/>
                  </a:lnTo>
                  <a:lnTo>
                    <a:pt x="698" y="2023"/>
                  </a:lnTo>
                  <a:lnTo>
                    <a:pt x="637" y="2012"/>
                  </a:lnTo>
                  <a:cubicBezTo>
                    <a:pt x="631" y="2010"/>
                    <a:pt x="625" y="2008"/>
                    <a:pt x="619" y="2006"/>
                  </a:cubicBezTo>
                  <a:lnTo>
                    <a:pt x="559" y="1973"/>
                  </a:lnTo>
                  <a:cubicBezTo>
                    <a:pt x="556" y="1971"/>
                    <a:pt x="552" y="1968"/>
                    <a:pt x="549" y="1965"/>
                  </a:cubicBezTo>
                  <a:lnTo>
                    <a:pt x="489" y="1912"/>
                  </a:lnTo>
                  <a:cubicBezTo>
                    <a:pt x="487" y="1910"/>
                    <a:pt x="485" y="1908"/>
                    <a:pt x="483" y="1906"/>
                  </a:cubicBezTo>
                  <a:lnTo>
                    <a:pt x="425" y="1834"/>
                  </a:lnTo>
                  <a:lnTo>
                    <a:pt x="365" y="1739"/>
                  </a:lnTo>
                  <a:lnTo>
                    <a:pt x="309" y="1630"/>
                  </a:lnTo>
                  <a:lnTo>
                    <a:pt x="256" y="1508"/>
                  </a:lnTo>
                  <a:lnTo>
                    <a:pt x="208" y="1372"/>
                  </a:lnTo>
                  <a:lnTo>
                    <a:pt x="163" y="1226"/>
                  </a:lnTo>
                  <a:lnTo>
                    <a:pt x="122" y="1070"/>
                  </a:lnTo>
                  <a:lnTo>
                    <a:pt x="88" y="905"/>
                  </a:lnTo>
                  <a:lnTo>
                    <a:pt x="57" y="733"/>
                  </a:lnTo>
                  <a:lnTo>
                    <a:pt x="33" y="555"/>
                  </a:lnTo>
                  <a:lnTo>
                    <a:pt x="16" y="374"/>
                  </a:lnTo>
                  <a:lnTo>
                    <a:pt x="5" y="189"/>
                  </a:lnTo>
                  <a:lnTo>
                    <a:pt x="0" y="3"/>
                  </a:lnTo>
                  <a:lnTo>
                    <a:pt x="112" y="0"/>
                  </a:lnTo>
                  <a:lnTo>
                    <a:pt x="116" y="182"/>
                  </a:lnTo>
                  <a:lnTo>
                    <a:pt x="127" y="363"/>
                  </a:lnTo>
                  <a:lnTo>
                    <a:pt x="144" y="540"/>
                  </a:lnTo>
                  <a:lnTo>
                    <a:pt x="168" y="714"/>
                  </a:lnTo>
                  <a:lnTo>
                    <a:pt x="197" y="882"/>
                  </a:lnTo>
                  <a:lnTo>
                    <a:pt x="231" y="1041"/>
                  </a:lnTo>
                  <a:lnTo>
                    <a:pt x="270" y="1193"/>
                  </a:lnTo>
                  <a:lnTo>
                    <a:pt x="313" y="1335"/>
                  </a:lnTo>
                  <a:lnTo>
                    <a:pt x="359" y="1463"/>
                  </a:lnTo>
                  <a:lnTo>
                    <a:pt x="408" y="1579"/>
                  </a:lnTo>
                  <a:lnTo>
                    <a:pt x="460" y="1680"/>
                  </a:lnTo>
                  <a:lnTo>
                    <a:pt x="512" y="1763"/>
                  </a:lnTo>
                  <a:lnTo>
                    <a:pt x="570" y="1835"/>
                  </a:lnTo>
                  <a:lnTo>
                    <a:pt x="564" y="1828"/>
                  </a:lnTo>
                  <a:lnTo>
                    <a:pt x="624" y="1881"/>
                  </a:lnTo>
                  <a:lnTo>
                    <a:pt x="613" y="1874"/>
                  </a:lnTo>
                  <a:lnTo>
                    <a:pt x="673" y="1907"/>
                  </a:lnTo>
                  <a:lnTo>
                    <a:pt x="656" y="1901"/>
                  </a:lnTo>
                  <a:lnTo>
                    <a:pt x="717" y="1912"/>
                  </a:lnTo>
                  <a:lnTo>
                    <a:pt x="778" y="1923"/>
                  </a:lnTo>
                  <a:cubicBezTo>
                    <a:pt x="784" y="1924"/>
                    <a:pt x="790" y="1926"/>
                    <a:pt x="795" y="1929"/>
                  </a:cubicBezTo>
                  <a:lnTo>
                    <a:pt x="855" y="1962"/>
                  </a:lnTo>
                  <a:cubicBezTo>
                    <a:pt x="859" y="1964"/>
                    <a:pt x="862" y="1967"/>
                    <a:pt x="866" y="1969"/>
                  </a:cubicBezTo>
                  <a:lnTo>
                    <a:pt x="926" y="2022"/>
                  </a:lnTo>
                  <a:cubicBezTo>
                    <a:pt x="928" y="2025"/>
                    <a:pt x="930" y="2027"/>
                    <a:pt x="932" y="2029"/>
                  </a:cubicBezTo>
                  <a:lnTo>
                    <a:pt x="994" y="2107"/>
                  </a:lnTo>
                  <a:lnTo>
                    <a:pt x="1052" y="2200"/>
                  </a:lnTo>
                  <a:lnTo>
                    <a:pt x="1108" y="2308"/>
                  </a:lnTo>
                  <a:lnTo>
                    <a:pt x="1160" y="2431"/>
                  </a:lnTo>
                  <a:lnTo>
                    <a:pt x="1208" y="2565"/>
                  </a:lnTo>
                  <a:lnTo>
                    <a:pt x="1253" y="2711"/>
                  </a:lnTo>
                  <a:lnTo>
                    <a:pt x="1293" y="2867"/>
                  </a:lnTo>
                  <a:lnTo>
                    <a:pt x="1328" y="3032"/>
                  </a:lnTo>
                  <a:lnTo>
                    <a:pt x="1358" y="3203"/>
                  </a:lnTo>
                  <a:lnTo>
                    <a:pt x="1382" y="3381"/>
                  </a:lnTo>
                  <a:lnTo>
                    <a:pt x="1399" y="3562"/>
                  </a:lnTo>
                  <a:lnTo>
                    <a:pt x="1410" y="3747"/>
                  </a:lnTo>
                  <a:lnTo>
                    <a:pt x="1414" y="3931"/>
                  </a:lnTo>
                  <a:lnTo>
                    <a:pt x="1302" y="3934"/>
                  </a:lnTo>
                  <a:close/>
                </a:path>
              </a:pathLst>
            </a:custGeom>
            <a:solidFill>
              <a:srgbClr val="0070C0"/>
            </a:solidFill>
            <a:ln w="0" cap="flat">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s-CO" dirty="0"/>
            </a:p>
          </p:txBody>
        </p:sp>
        <p:grpSp>
          <p:nvGrpSpPr>
            <p:cNvPr id="128" name="Group 173"/>
            <p:cNvGrpSpPr>
              <a:grpSpLocks/>
            </p:cNvGrpSpPr>
            <p:nvPr/>
          </p:nvGrpSpPr>
          <p:grpSpPr bwMode="auto">
            <a:xfrm>
              <a:off x="2882900" y="2459038"/>
              <a:ext cx="666750" cy="666750"/>
              <a:chOff x="1816" y="1549"/>
              <a:chExt cx="420" cy="420"/>
            </a:xfrm>
          </p:grpSpPr>
          <p:sp>
            <p:nvSpPr>
              <p:cNvPr id="185" name="Freeform 126"/>
              <p:cNvSpPr>
                <a:spLocks/>
              </p:cNvSpPr>
              <p:nvPr/>
            </p:nvSpPr>
            <p:spPr bwMode="auto">
              <a:xfrm>
                <a:off x="1836" y="1567"/>
                <a:ext cx="389" cy="391"/>
              </a:xfrm>
              <a:custGeom>
                <a:avLst/>
                <a:gdLst>
                  <a:gd name="T0" fmla="*/ 350 w 389"/>
                  <a:gd name="T1" fmla="*/ 391 h 391"/>
                  <a:gd name="T2" fmla="*/ 358 w 389"/>
                  <a:gd name="T3" fmla="*/ 390 h 391"/>
                  <a:gd name="T4" fmla="*/ 365 w 389"/>
                  <a:gd name="T5" fmla="*/ 388 h 391"/>
                  <a:gd name="T6" fmla="*/ 372 w 389"/>
                  <a:gd name="T7" fmla="*/ 384 h 391"/>
                  <a:gd name="T8" fmla="*/ 378 w 389"/>
                  <a:gd name="T9" fmla="*/ 379 h 391"/>
                  <a:gd name="T10" fmla="*/ 383 w 389"/>
                  <a:gd name="T11" fmla="*/ 374 h 391"/>
                  <a:gd name="T12" fmla="*/ 386 w 389"/>
                  <a:gd name="T13" fmla="*/ 367 h 391"/>
                  <a:gd name="T14" fmla="*/ 389 w 389"/>
                  <a:gd name="T15" fmla="*/ 360 h 391"/>
                  <a:gd name="T16" fmla="*/ 389 w 389"/>
                  <a:gd name="T17" fmla="*/ 352 h 391"/>
                  <a:gd name="T18" fmla="*/ 389 w 389"/>
                  <a:gd name="T19" fmla="*/ 40 h 391"/>
                  <a:gd name="T20" fmla="*/ 389 w 389"/>
                  <a:gd name="T21" fmla="*/ 32 h 391"/>
                  <a:gd name="T22" fmla="*/ 386 w 389"/>
                  <a:gd name="T23" fmla="*/ 24 h 391"/>
                  <a:gd name="T24" fmla="*/ 383 w 389"/>
                  <a:gd name="T25" fmla="*/ 18 h 391"/>
                  <a:gd name="T26" fmla="*/ 378 w 389"/>
                  <a:gd name="T27" fmla="*/ 12 h 391"/>
                  <a:gd name="T28" fmla="*/ 372 w 389"/>
                  <a:gd name="T29" fmla="*/ 7 h 391"/>
                  <a:gd name="T30" fmla="*/ 365 w 389"/>
                  <a:gd name="T31" fmla="*/ 3 h 391"/>
                  <a:gd name="T32" fmla="*/ 358 w 389"/>
                  <a:gd name="T33" fmla="*/ 1 h 391"/>
                  <a:gd name="T34" fmla="*/ 350 w 389"/>
                  <a:gd name="T35" fmla="*/ 0 h 391"/>
                  <a:gd name="T36" fmla="*/ 39 w 389"/>
                  <a:gd name="T37" fmla="*/ 0 h 391"/>
                  <a:gd name="T38" fmla="*/ 31 w 389"/>
                  <a:gd name="T39" fmla="*/ 1 h 391"/>
                  <a:gd name="T40" fmla="*/ 24 w 389"/>
                  <a:gd name="T41" fmla="*/ 3 h 391"/>
                  <a:gd name="T42" fmla="*/ 17 w 389"/>
                  <a:gd name="T43" fmla="*/ 7 h 391"/>
                  <a:gd name="T44" fmla="*/ 11 w 389"/>
                  <a:gd name="T45" fmla="*/ 12 h 391"/>
                  <a:gd name="T46" fmla="*/ 6 w 389"/>
                  <a:gd name="T47" fmla="*/ 18 h 391"/>
                  <a:gd name="T48" fmla="*/ 3 w 389"/>
                  <a:gd name="T49" fmla="*/ 24 h 391"/>
                  <a:gd name="T50" fmla="*/ 0 w 389"/>
                  <a:gd name="T51" fmla="*/ 32 h 391"/>
                  <a:gd name="T52" fmla="*/ 0 w 389"/>
                  <a:gd name="T53" fmla="*/ 40 h 391"/>
                  <a:gd name="T54" fmla="*/ 0 w 389"/>
                  <a:gd name="T55" fmla="*/ 352 h 391"/>
                  <a:gd name="T56" fmla="*/ 0 w 389"/>
                  <a:gd name="T57" fmla="*/ 360 h 391"/>
                  <a:gd name="T58" fmla="*/ 3 w 389"/>
                  <a:gd name="T59" fmla="*/ 367 h 391"/>
                  <a:gd name="T60" fmla="*/ 6 w 389"/>
                  <a:gd name="T61" fmla="*/ 374 h 391"/>
                  <a:gd name="T62" fmla="*/ 11 w 389"/>
                  <a:gd name="T63" fmla="*/ 379 h 391"/>
                  <a:gd name="T64" fmla="*/ 17 w 389"/>
                  <a:gd name="T65" fmla="*/ 384 h 391"/>
                  <a:gd name="T66" fmla="*/ 24 w 389"/>
                  <a:gd name="T67" fmla="*/ 388 h 391"/>
                  <a:gd name="T68" fmla="*/ 31 w 389"/>
                  <a:gd name="T69" fmla="*/ 390 h 391"/>
                  <a:gd name="T70" fmla="*/ 39 w 389"/>
                  <a:gd name="T71" fmla="*/ 391 h 391"/>
                  <a:gd name="T72" fmla="*/ 350 w 389"/>
                  <a:gd name="T73" fmla="*/ 391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9" h="391">
                    <a:moveTo>
                      <a:pt x="350" y="391"/>
                    </a:moveTo>
                    <a:lnTo>
                      <a:pt x="358" y="390"/>
                    </a:lnTo>
                    <a:lnTo>
                      <a:pt x="365" y="388"/>
                    </a:lnTo>
                    <a:lnTo>
                      <a:pt x="372" y="384"/>
                    </a:lnTo>
                    <a:lnTo>
                      <a:pt x="378" y="379"/>
                    </a:lnTo>
                    <a:lnTo>
                      <a:pt x="383" y="374"/>
                    </a:lnTo>
                    <a:lnTo>
                      <a:pt x="386" y="367"/>
                    </a:lnTo>
                    <a:lnTo>
                      <a:pt x="389" y="360"/>
                    </a:lnTo>
                    <a:lnTo>
                      <a:pt x="389" y="352"/>
                    </a:lnTo>
                    <a:lnTo>
                      <a:pt x="389" y="40"/>
                    </a:lnTo>
                    <a:lnTo>
                      <a:pt x="389" y="32"/>
                    </a:lnTo>
                    <a:lnTo>
                      <a:pt x="386" y="24"/>
                    </a:lnTo>
                    <a:lnTo>
                      <a:pt x="383" y="18"/>
                    </a:lnTo>
                    <a:lnTo>
                      <a:pt x="378" y="12"/>
                    </a:lnTo>
                    <a:lnTo>
                      <a:pt x="372" y="7"/>
                    </a:lnTo>
                    <a:lnTo>
                      <a:pt x="365" y="3"/>
                    </a:lnTo>
                    <a:lnTo>
                      <a:pt x="358" y="1"/>
                    </a:lnTo>
                    <a:lnTo>
                      <a:pt x="350" y="0"/>
                    </a:lnTo>
                    <a:lnTo>
                      <a:pt x="39" y="0"/>
                    </a:lnTo>
                    <a:lnTo>
                      <a:pt x="31" y="1"/>
                    </a:lnTo>
                    <a:lnTo>
                      <a:pt x="24" y="3"/>
                    </a:lnTo>
                    <a:lnTo>
                      <a:pt x="17" y="7"/>
                    </a:lnTo>
                    <a:lnTo>
                      <a:pt x="11" y="12"/>
                    </a:lnTo>
                    <a:lnTo>
                      <a:pt x="6" y="18"/>
                    </a:lnTo>
                    <a:lnTo>
                      <a:pt x="3" y="24"/>
                    </a:lnTo>
                    <a:lnTo>
                      <a:pt x="0" y="32"/>
                    </a:lnTo>
                    <a:lnTo>
                      <a:pt x="0" y="40"/>
                    </a:lnTo>
                    <a:lnTo>
                      <a:pt x="0" y="352"/>
                    </a:lnTo>
                    <a:lnTo>
                      <a:pt x="0" y="360"/>
                    </a:lnTo>
                    <a:lnTo>
                      <a:pt x="3" y="367"/>
                    </a:lnTo>
                    <a:lnTo>
                      <a:pt x="6" y="374"/>
                    </a:lnTo>
                    <a:lnTo>
                      <a:pt x="11" y="379"/>
                    </a:lnTo>
                    <a:lnTo>
                      <a:pt x="17" y="384"/>
                    </a:lnTo>
                    <a:lnTo>
                      <a:pt x="24" y="388"/>
                    </a:lnTo>
                    <a:lnTo>
                      <a:pt x="31" y="390"/>
                    </a:lnTo>
                    <a:lnTo>
                      <a:pt x="39" y="391"/>
                    </a:lnTo>
                    <a:lnTo>
                      <a:pt x="350" y="39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86" name="Freeform 127"/>
              <p:cNvSpPr>
                <a:spLocks/>
              </p:cNvSpPr>
              <p:nvPr/>
            </p:nvSpPr>
            <p:spPr bwMode="auto">
              <a:xfrm>
                <a:off x="1872" y="1608"/>
                <a:ext cx="312" cy="260"/>
              </a:xfrm>
              <a:custGeom>
                <a:avLst/>
                <a:gdLst>
                  <a:gd name="T0" fmla="*/ 254 w 312"/>
                  <a:gd name="T1" fmla="*/ 0 h 260"/>
                  <a:gd name="T2" fmla="*/ 52 w 312"/>
                  <a:gd name="T3" fmla="*/ 0 h 260"/>
                  <a:gd name="T4" fmla="*/ 0 w 312"/>
                  <a:gd name="T5" fmla="*/ 108 h 260"/>
                  <a:gd name="T6" fmla="*/ 36 w 312"/>
                  <a:gd name="T7" fmla="*/ 108 h 260"/>
                  <a:gd name="T8" fmla="*/ 36 w 312"/>
                  <a:gd name="T9" fmla="*/ 259 h 260"/>
                  <a:gd name="T10" fmla="*/ 272 w 312"/>
                  <a:gd name="T11" fmla="*/ 260 h 260"/>
                  <a:gd name="T12" fmla="*/ 272 w 312"/>
                  <a:gd name="T13" fmla="*/ 108 h 260"/>
                  <a:gd name="T14" fmla="*/ 312 w 312"/>
                  <a:gd name="T15" fmla="*/ 108 h 260"/>
                  <a:gd name="T16" fmla="*/ 254 w 312"/>
                  <a:gd name="T17"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0">
                    <a:moveTo>
                      <a:pt x="254" y="0"/>
                    </a:moveTo>
                    <a:lnTo>
                      <a:pt x="52" y="0"/>
                    </a:lnTo>
                    <a:lnTo>
                      <a:pt x="0" y="108"/>
                    </a:lnTo>
                    <a:lnTo>
                      <a:pt x="36" y="108"/>
                    </a:lnTo>
                    <a:lnTo>
                      <a:pt x="36" y="259"/>
                    </a:lnTo>
                    <a:lnTo>
                      <a:pt x="272" y="260"/>
                    </a:lnTo>
                    <a:lnTo>
                      <a:pt x="272" y="108"/>
                    </a:lnTo>
                    <a:lnTo>
                      <a:pt x="312" y="108"/>
                    </a:lnTo>
                    <a:lnTo>
                      <a:pt x="2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87" name="Rectangle 128"/>
              <p:cNvSpPr>
                <a:spLocks noChangeArrowheads="1"/>
              </p:cNvSpPr>
              <p:nvPr/>
            </p:nvSpPr>
            <p:spPr bwMode="auto">
              <a:xfrm>
                <a:off x="1836" y="1865"/>
                <a:ext cx="385" cy="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88" name="Rectangle 129"/>
              <p:cNvSpPr>
                <a:spLocks noChangeArrowheads="1"/>
              </p:cNvSpPr>
              <p:nvPr/>
            </p:nvSpPr>
            <p:spPr bwMode="auto">
              <a:xfrm>
                <a:off x="1835" y="1884"/>
                <a:ext cx="396" cy="5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89" name="Rectangle 130"/>
              <p:cNvSpPr>
                <a:spLocks noChangeArrowheads="1"/>
              </p:cNvSpPr>
              <p:nvPr/>
            </p:nvSpPr>
            <p:spPr bwMode="auto">
              <a:xfrm>
                <a:off x="1957" y="1778"/>
                <a:ext cx="15"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90" name="Rectangle 131"/>
              <p:cNvSpPr>
                <a:spLocks noChangeArrowheads="1"/>
              </p:cNvSpPr>
              <p:nvPr/>
            </p:nvSpPr>
            <p:spPr bwMode="auto">
              <a:xfrm>
                <a:off x="1957" y="1806"/>
                <a:ext cx="15" cy="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91" name="Rectangle 132"/>
              <p:cNvSpPr>
                <a:spLocks noChangeArrowheads="1"/>
              </p:cNvSpPr>
              <p:nvPr/>
            </p:nvSpPr>
            <p:spPr bwMode="auto">
              <a:xfrm>
                <a:off x="1937" y="1778"/>
                <a:ext cx="14"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92" name="Rectangle 133"/>
              <p:cNvSpPr>
                <a:spLocks noChangeArrowheads="1"/>
              </p:cNvSpPr>
              <p:nvPr/>
            </p:nvSpPr>
            <p:spPr bwMode="auto">
              <a:xfrm>
                <a:off x="1937" y="1806"/>
                <a:ext cx="14" cy="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93" name="Rectangle 134"/>
              <p:cNvSpPr>
                <a:spLocks noChangeArrowheads="1"/>
              </p:cNvSpPr>
              <p:nvPr/>
            </p:nvSpPr>
            <p:spPr bwMode="auto">
              <a:xfrm>
                <a:off x="2099" y="1778"/>
                <a:ext cx="15"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94" name="Rectangle 135"/>
              <p:cNvSpPr>
                <a:spLocks noChangeArrowheads="1"/>
              </p:cNvSpPr>
              <p:nvPr/>
            </p:nvSpPr>
            <p:spPr bwMode="auto">
              <a:xfrm>
                <a:off x="2099" y="1806"/>
                <a:ext cx="15" cy="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95" name="Rectangle 136"/>
              <p:cNvSpPr>
                <a:spLocks noChangeArrowheads="1"/>
              </p:cNvSpPr>
              <p:nvPr/>
            </p:nvSpPr>
            <p:spPr bwMode="auto">
              <a:xfrm>
                <a:off x="2079" y="1778"/>
                <a:ext cx="14"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96" name="Rectangle 137"/>
              <p:cNvSpPr>
                <a:spLocks noChangeArrowheads="1"/>
              </p:cNvSpPr>
              <p:nvPr/>
            </p:nvSpPr>
            <p:spPr bwMode="auto">
              <a:xfrm>
                <a:off x="2079" y="1806"/>
                <a:ext cx="14" cy="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97" name="Rectangle 138"/>
              <p:cNvSpPr>
                <a:spLocks noChangeArrowheads="1"/>
              </p:cNvSpPr>
              <p:nvPr/>
            </p:nvSpPr>
            <p:spPr bwMode="auto">
              <a:xfrm>
                <a:off x="1941" y="1590"/>
                <a:ext cx="28" cy="8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98" name="Rectangle 139"/>
              <p:cNvSpPr>
                <a:spLocks noChangeArrowheads="1"/>
              </p:cNvSpPr>
              <p:nvPr/>
            </p:nvSpPr>
            <p:spPr bwMode="auto">
              <a:xfrm>
                <a:off x="1935" y="1584"/>
                <a:ext cx="39"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99" name="Rectangle 140"/>
              <p:cNvSpPr>
                <a:spLocks noChangeArrowheads="1"/>
              </p:cNvSpPr>
              <p:nvPr/>
            </p:nvSpPr>
            <p:spPr bwMode="auto">
              <a:xfrm>
                <a:off x="2000" y="1785"/>
                <a:ext cx="50" cy="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00" name="Rectangle 141"/>
              <p:cNvSpPr>
                <a:spLocks noChangeArrowheads="1"/>
              </p:cNvSpPr>
              <p:nvPr/>
            </p:nvSpPr>
            <p:spPr bwMode="auto">
              <a:xfrm>
                <a:off x="2010" y="1795"/>
                <a:ext cx="29" cy="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01" name="Freeform 142"/>
              <p:cNvSpPr>
                <a:spLocks/>
              </p:cNvSpPr>
              <p:nvPr/>
            </p:nvSpPr>
            <p:spPr bwMode="auto">
              <a:xfrm>
                <a:off x="2031" y="1835"/>
                <a:ext cx="11" cy="11"/>
              </a:xfrm>
              <a:custGeom>
                <a:avLst/>
                <a:gdLst>
                  <a:gd name="T0" fmla="*/ 6 w 11"/>
                  <a:gd name="T1" fmla="*/ 11 h 11"/>
                  <a:gd name="T2" fmla="*/ 8 w 11"/>
                  <a:gd name="T3" fmla="*/ 10 h 11"/>
                  <a:gd name="T4" fmla="*/ 9 w 11"/>
                  <a:gd name="T5" fmla="*/ 9 h 11"/>
                  <a:gd name="T6" fmla="*/ 11 w 11"/>
                  <a:gd name="T7" fmla="*/ 7 h 11"/>
                  <a:gd name="T8" fmla="*/ 11 w 11"/>
                  <a:gd name="T9" fmla="*/ 5 h 11"/>
                  <a:gd name="T10" fmla="*/ 11 w 11"/>
                  <a:gd name="T11" fmla="*/ 3 h 11"/>
                  <a:gd name="T12" fmla="*/ 9 w 11"/>
                  <a:gd name="T13" fmla="*/ 1 h 11"/>
                  <a:gd name="T14" fmla="*/ 8 w 11"/>
                  <a:gd name="T15" fmla="*/ 0 h 11"/>
                  <a:gd name="T16" fmla="*/ 6 w 11"/>
                  <a:gd name="T17" fmla="*/ 0 h 11"/>
                  <a:gd name="T18" fmla="*/ 3 w 11"/>
                  <a:gd name="T19" fmla="*/ 0 h 11"/>
                  <a:gd name="T20" fmla="*/ 1 w 11"/>
                  <a:gd name="T21" fmla="*/ 1 h 11"/>
                  <a:gd name="T22" fmla="*/ 0 w 11"/>
                  <a:gd name="T23" fmla="*/ 3 h 11"/>
                  <a:gd name="T24" fmla="*/ 0 w 11"/>
                  <a:gd name="T25" fmla="*/ 5 h 11"/>
                  <a:gd name="T26" fmla="*/ 0 w 11"/>
                  <a:gd name="T27" fmla="*/ 7 h 11"/>
                  <a:gd name="T28" fmla="*/ 1 w 11"/>
                  <a:gd name="T29" fmla="*/ 9 h 11"/>
                  <a:gd name="T30" fmla="*/ 3 w 11"/>
                  <a:gd name="T31" fmla="*/ 10 h 11"/>
                  <a:gd name="T32" fmla="*/ 6 w 11"/>
                  <a:gd name="T33"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1">
                    <a:moveTo>
                      <a:pt x="6" y="11"/>
                    </a:moveTo>
                    <a:lnTo>
                      <a:pt x="8" y="10"/>
                    </a:lnTo>
                    <a:lnTo>
                      <a:pt x="9" y="9"/>
                    </a:lnTo>
                    <a:lnTo>
                      <a:pt x="11" y="7"/>
                    </a:lnTo>
                    <a:lnTo>
                      <a:pt x="11" y="5"/>
                    </a:lnTo>
                    <a:lnTo>
                      <a:pt x="11" y="3"/>
                    </a:lnTo>
                    <a:lnTo>
                      <a:pt x="9" y="1"/>
                    </a:lnTo>
                    <a:lnTo>
                      <a:pt x="8" y="0"/>
                    </a:lnTo>
                    <a:lnTo>
                      <a:pt x="6" y="0"/>
                    </a:lnTo>
                    <a:lnTo>
                      <a:pt x="3" y="0"/>
                    </a:lnTo>
                    <a:lnTo>
                      <a:pt x="1" y="1"/>
                    </a:lnTo>
                    <a:lnTo>
                      <a:pt x="0" y="3"/>
                    </a:lnTo>
                    <a:lnTo>
                      <a:pt x="0" y="5"/>
                    </a:lnTo>
                    <a:lnTo>
                      <a:pt x="0" y="7"/>
                    </a:lnTo>
                    <a:lnTo>
                      <a:pt x="1" y="9"/>
                    </a:lnTo>
                    <a:lnTo>
                      <a:pt x="3" y="10"/>
                    </a:lnTo>
                    <a:lnTo>
                      <a:pt x="6"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02" name="Freeform 143"/>
              <p:cNvSpPr>
                <a:spLocks/>
              </p:cNvSpPr>
              <p:nvPr/>
            </p:nvSpPr>
            <p:spPr bwMode="auto">
              <a:xfrm>
                <a:off x="2154" y="1789"/>
                <a:ext cx="49" cy="82"/>
              </a:xfrm>
              <a:custGeom>
                <a:avLst/>
                <a:gdLst>
                  <a:gd name="T0" fmla="*/ 49 w 49"/>
                  <a:gd name="T1" fmla="*/ 24 h 82"/>
                  <a:gd name="T2" fmla="*/ 49 w 49"/>
                  <a:gd name="T3" fmla="*/ 19 h 82"/>
                  <a:gd name="T4" fmla="*/ 47 w 49"/>
                  <a:gd name="T5" fmla="*/ 15 h 82"/>
                  <a:gd name="T6" fmla="*/ 45 w 49"/>
                  <a:gd name="T7" fmla="*/ 11 h 82"/>
                  <a:gd name="T8" fmla="*/ 42 w 49"/>
                  <a:gd name="T9" fmla="*/ 7 h 82"/>
                  <a:gd name="T10" fmla="*/ 39 w 49"/>
                  <a:gd name="T11" fmla="*/ 4 h 82"/>
                  <a:gd name="T12" fmla="*/ 34 w 49"/>
                  <a:gd name="T13" fmla="*/ 2 h 82"/>
                  <a:gd name="T14" fmla="*/ 30 w 49"/>
                  <a:gd name="T15" fmla="*/ 0 h 82"/>
                  <a:gd name="T16" fmla="*/ 25 w 49"/>
                  <a:gd name="T17" fmla="*/ 0 h 82"/>
                  <a:gd name="T18" fmla="*/ 20 w 49"/>
                  <a:gd name="T19" fmla="*/ 0 h 82"/>
                  <a:gd name="T20" fmla="*/ 15 w 49"/>
                  <a:gd name="T21" fmla="*/ 2 h 82"/>
                  <a:gd name="T22" fmla="*/ 11 w 49"/>
                  <a:gd name="T23" fmla="*/ 4 h 82"/>
                  <a:gd name="T24" fmla="*/ 7 w 49"/>
                  <a:gd name="T25" fmla="*/ 7 h 82"/>
                  <a:gd name="T26" fmla="*/ 4 w 49"/>
                  <a:gd name="T27" fmla="*/ 11 h 82"/>
                  <a:gd name="T28" fmla="*/ 2 w 49"/>
                  <a:gd name="T29" fmla="*/ 15 h 82"/>
                  <a:gd name="T30" fmla="*/ 1 w 49"/>
                  <a:gd name="T31" fmla="*/ 19 h 82"/>
                  <a:gd name="T32" fmla="*/ 0 w 49"/>
                  <a:gd name="T33" fmla="*/ 24 h 82"/>
                  <a:gd name="T34" fmla="*/ 1 w 49"/>
                  <a:gd name="T35" fmla="*/ 29 h 82"/>
                  <a:gd name="T36" fmla="*/ 2 w 49"/>
                  <a:gd name="T37" fmla="*/ 33 h 82"/>
                  <a:gd name="T38" fmla="*/ 3 w 49"/>
                  <a:gd name="T39" fmla="*/ 36 h 82"/>
                  <a:gd name="T40" fmla="*/ 6 w 49"/>
                  <a:gd name="T41" fmla="*/ 40 h 82"/>
                  <a:gd name="T42" fmla="*/ 8 w 49"/>
                  <a:gd name="T43" fmla="*/ 43 h 82"/>
                  <a:gd name="T44" fmla="*/ 12 w 49"/>
                  <a:gd name="T45" fmla="*/ 45 h 82"/>
                  <a:gd name="T46" fmla="*/ 15 w 49"/>
                  <a:gd name="T47" fmla="*/ 47 h 82"/>
                  <a:gd name="T48" fmla="*/ 19 w 49"/>
                  <a:gd name="T49" fmla="*/ 48 h 82"/>
                  <a:gd name="T50" fmla="*/ 19 w 49"/>
                  <a:gd name="T51" fmla="*/ 82 h 82"/>
                  <a:gd name="T52" fmla="*/ 30 w 49"/>
                  <a:gd name="T53" fmla="*/ 82 h 82"/>
                  <a:gd name="T54" fmla="*/ 30 w 49"/>
                  <a:gd name="T55" fmla="*/ 48 h 82"/>
                  <a:gd name="T56" fmla="*/ 34 w 49"/>
                  <a:gd name="T57" fmla="*/ 47 h 82"/>
                  <a:gd name="T58" fmla="*/ 38 w 49"/>
                  <a:gd name="T59" fmla="*/ 45 h 82"/>
                  <a:gd name="T60" fmla="*/ 41 w 49"/>
                  <a:gd name="T61" fmla="*/ 43 h 82"/>
                  <a:gd name="T62" fmla="*/ 44 w 49"/>
                  <a:gd name="T63" fmla="*/ 40 h 82"/>
                  <a:gd name="T64" fmla="*/ 46 w 49"/>
                  <a:gd name="T65" fmla="*/ 36 h 82"/>
                  <a:gd name="T66" fmla="*/ 48 w 49"/>
                  <a:gd name="T67" fmla="*/ 33 h 82"/>
                  <a:gd name="T68" fmla="*/ 49 w 49"/>
                  <a:gd name="T69" fmla="*/ 29 h 82"/>
                  <a:gd name="T70" fmla="*/ 49 w 49"/>
                  <a:gd name="T71" fmla="*/ 24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82">
                    <a:moveTo>
                      <a:pt x="49" y="24"/>
                    </a:moveTo>
                    <a:lnTo>
                      <a:pt x="49" y="19"/>
                    </a:lnTo>
                    <a:lnTo>
                      <a:pt x="47" y="15"/>
                    </a:lnTo>
                    <a:lnTo>
                      <a:pt x="45" y="11"/>
                    </a:lnTo>
                    <a:lnTo>
                      <a:pt x="42" y="7"/>
                    </a:lnTo>
                    <a:lnTo>
                      <a:pt x="39" y="4"/>
                    </a:lnTo>
                    <a:lnTo>
                      <a:pt x="34" y="2"/>
                    </a:lnTo>
                    <a:lnTo>
                      <a:pt x="30" y="0"/>
                    </a:lnTo>
                    <a:lnTo>
                      <a:pt x="25" y="0"/>
                    </a:lnTo>
                    <a:lnTo>
                      <a:pt x="20" y="0"/>
                    </a:lnTo>
                    <a:lnTo>
                      <a:pt x="15" y="2"/>
                    </a:lnTo>
                    <a:lnTo>
                      <a:pt x="11" y="4"/>
                    </a:lnTo>
                    <a:lnTo>
                      <a:pt x="7" y="7"/>
                    </a:lnTo>
                    <a:lnTo>
                      <a:pt x="4" y="11"/>
                    </a:lnTo>
                    <a:lnTo>
                      <a:pt x="2" y="15"/>
                    </a:lnTo>
                    <a:lnTo>
                      <a:pt x="1" y="19"/>
                    </a:lnTo>
                    <a:lnTo>
                      <a:pt x="0" y="24"/>
                    </a:lnTo>
                    <a:lnTo>
                      <a:pt x="1" y="29"/>
                    </a:lnTo>
                    <a:lnTo>
                      <a:pt x="2" y="33"/>
                    </a:lnTo>
                    <a:lnTo>
                      <a:pt x="3" y="36"/>
                    </a:lnTo>
                    <a:lnTo>
                      <a:pt x="6" y="40"/>
                    </a:lnTo>
                    <a:lnTo>
                      <a:pt x="8" y="43"/>
                    </a:lnTo>
                    <a:lnTo>
                      <a:pt x="12" y="45"/>
                    </a:lnTo>
                    <a:lnTo>
                      <a:pt x="15" y="47"/>
                    </a:lnTo>
                    <a:lnTo>
                      <a:pt x="19" y="48"/>
                    </a:lnTo>
                    <a:lnTo>
                      <a:pt x="19" y="82"/>
                    </a:lnTo>
                    <a:lnTo>
                      <a:pt x="30" y="82"/>
                    </a:lnTo>
                    <a:lnTo>
                      <a:pt x="30" y="48"/>
                    </a:lnTo>
                    <a:lnTo>
                      <a:pt x="34" y="47"/>
                    </a:lnTo>
                    <a:lnTo>
                      <a:pt x="38" y="45"/>
                    </a:lnTo>
                    <a:lnTo>
                      <a:pt x="41" y="43"/>
                    </a:lnTo>
                    <a:lnTo>
                      <a:pt x="44" y="40"/>
                    </a:lnTo>
                    <a:lnTo>
                      <a:pt x="46" y="36"/>
                    </a:lnTo>
                    <a:lnTo>
                      <a:pt x="48" y="33"/>
                    </a:lnTo>
                    <a:lnTo>
                      <a:pt x="49" y="29"/>
                    </a:lnTo>
                    <a:lnTo>
                      <a:pt x="49"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03" name="Rectangle 144"/>
              <p:cNvSpPr>
                <a:spLocks noChangeArrowheads="1"/>
              </p:cNvSpPr>
              <p:nvPr/>
            </p:nvSpPr>
            <p:spPr bwMode="auto">
              <a:xfrm>
                <a:off x="1834" y="1877"/>
                <a:ext cx="382" cy="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04" name="Freeform 145"/>
              <p:cNvSpPr>
                <a:spLocks/>
              </p:cNvSpPr>
              <p:nvPr/>
            </p:nvSpPr>
            <p:spPr bwMode="auto">
              <a:xfrm>
                <a:off x="1952" y="1891"/>
                <a:ext cx="8" cy="9"/>
              </a:xfrm>
              <a:custGeom>
                <a:avLst/>
                <a:gdLst>
                  <a:gd name="T0" fmla="*/ 0 w 8"/>
                  <a:gd name="T1" fmla="*/ 5 h 9"/>
                  <a:gd name="T2" fmla="*/ 0 w 8"/>
                  <a:gd name="T3" fmla="*/ 6 h 9"/>
                  <a:gd name="T4" fmla="*/ 1 w 8"/>
                  <a:gd name="T5" fmla="*/ 8 h 9"/>
                  <a:gd name="T6" fmla="*/ 3 w 8"/>
                  <a:gd name="T7" fmla="*/ 9 h 9"/>
                  <a:gd name="T8" fmla="*/ 4 w 8"/>
                  <a:gd name="T9" fmla="*/ 9 h 9"/>
                  <a:gd name="T10" fmla="*/ 6 w 8"/>
                  <a:gd name="T11" fmla="*/ 9 h 9"/>
                  <a:gd name="T12" fmla="*/ 7 w 8"/>
                  <a:gd name="T13" fmla="*/ 8 h 9"/>
                  <a:gd name="T14" fmla="*/ 8 w 8"/>
                  <a:gd name="T15" fmla="*/ 6 h 9"/>
                  <a:gd name="T16" fmla="*/ 8 w 8"/>
                  <a:gd name="T17" fmla="*/ 5 h 9"/>
                  <a:gd name="T18" fmla="*/ 8 w 8"/>
                  <a:gd name="T19" fmla="*/ 3 h 9"/>
                  <a:gd name="T20" fmla="*/ 7 w 8"/>
                  <a:gd name="T21" fmla="*/ 2 h 9"/>
                  <a:gd name="T22" fmla="*/ 6 w 8"/>
                  <a:gd name="T23" fmla="*/ 1 h 9"/>
                  <a:gd name="T24" fmla="*/ 4 w 8"/>
                  <a:gd name="T25" fmla="*/ 0 h 9"/>
                  <a:gd name="T26" fmla="*/ 3 w 8"/>
                  <a:gd name="T27" fmla="*/ 1 h 9"/>
                  <a:gd name="T28" fmla="*/ 1 w 8"/>
                  <a:gd name="T29" fmla="*/ 2 h 9"/>
                  <a:gd name="T30" fmla="*/ 0 w 8"/>
                  <a:gd name="T31" fmla="*/ 3 h 9"/>
                  <a:gd name="T32" fmla="*/ 0 w 8"/>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5"/>
                    </a:moveTo>
                    <a:lnTo>
                      <a:pt x="0" y="6"/>
                    </a:lnTo>
                    <a:lnTo>
                      <a:pt x="1" y="8"/>
                    </a:lnTo>
                    <a:lnTo>
                      <a:pt x="3" y="9"/>
                    </a:lnTo>
                    <a:lnTo>
                      <a:pt x="4" y="9"/>
                    </a:lnTo>
                    <a:lnTo>
                      <a:pt x="6" y="9"/>
                    </a:lnTo>
                    <a:lnTo>
                      <a:pt x="7" y="8"/>
                    </a:lnTo>
                    <a:lnTo>
                      <a:pt x="8" y="6"/>
                    </a:lnTo>
                    <a:lnTo>
                      <a:pt x="8" y="5"/>
                    </a:lnTo>
                    <a:lnTo>
                      <a:pt x="8" y="3"/>
                    </a:lnTo>
                    <a:lnTo>
                      <a:pt x="7" y="2"/>
                    </a:lnTo>
                    <a:lnTo>
                      <a:pt x="6" y="1"/>
                    </a:lnTo>
                    <a:lnTo>
                      <a:pt x="4" y="0"/>
                    </a:lnTo>
                    <a:lnTo>
                      <a:pt x="3"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05" name="Freeform 146"/>
              <p:cNvSpPr>
                <a:spLocks/>
              </p:cNvSpPr>
              <p:nvPr/>
            </p:nvSpPr>
            <p:spPr bwMode="auto">
              <a:xfrm>
                <a:off x="1974" y="1904"/>
                <a:ext cx="8" cy="9"/>
              </a:xfrm>
              <a:custGeom>
                <a:avLst/>
                <a:gdLst>
                  <a:gd name="T0" fmla="*/ 0 w 8"/>
                  <a:gd name="T1" fmla="*/ 5 h 9"/>
                  <a:gd name="T2" fmla="*/ 0 w 8"/>
                  <a:gd name="T3" fmla="*/ 7 h 9"/>
                  <a:gd name="T4" fmla="*/ 1 w 8"/>
                  <a:gd name="T5" fmla="*/ 8 h 9"/>
                  <a:gd name="T6" fmla="*/ 2 w 8"/>
                  <a:gd name="T7" fmla="*/ 9 h 9"/>
                  <a:gd name="T8" fmla="*/ 4 w 8"/>
                  <a:gd name="T9" fmla="*/ 9 h 9"/>
                  <a:gd name="T10" fmla="*/ 5 w 8"/>
                  <a:gd name="T11" fmla="*/ 9 h 9"/>
                  <a:gd name="T12" fmla="*/ 7 w 8"/>
                  <a:gd name="T13" fmla="*/ 8 h 9"/>
                  <a:gd name="T14" fmla="*/ 8 w 8"/>
                  <a:gd name="T15" fmla="*/ 7 h 9"/>
                  <a:gd name="T16" fmla="*/ 8 w 8"/>
                  <a:gd name="T17" fmla="*/ 5 h 9"/>
                  <a:gd name="T18" fmla="*/ 8 w 8"/>
                  <a:gd name="T19" fmla="*/ 3 h 9"/>
                  <a:gd name="T20" fmla="*/ 7 w 8"/>
                  <a:gd name="T21" fmla="*/ 2 h 9"/>
                  <a:gd name="T22" fmla="*/ 5 w 8"/>
                  <a:gd name="T23" fmla="*/ 1 h 9"/>
                  <a:gd name="T24" fmla="*/ 4 w 8"/>
                  <a:gd name="T25" fmla="*/ 0 h 9"/>
                  <a:gd name="T26" fmla="*/ 2 w 8"/>
                  <a:gd name="T27" fmla="*/ 1 h 9"/>
                  <a:gd name="T28" fmla="*/ 1 w 8"/>
                  <a:gd name="T29" fmla="*/ 2 h 9"/>
                  <a:gd name="T30" fmla="*/ 0 w 8"/>
                  <a:gd name="T31" fmla="*/ 3 h 9"/>
                  <a:gd name="T32" fmla="*/ 0 w 8"/>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5"/>
                    </a:moveTo>
                    <a:lnTo>
                      <a:pt x="0" y="7"/>
                    </a:lnTo>
                    <a:lnTo>
                      <a:pt x="1" y="8"/>
                    </a:lnTo>
                    <a:lnTo>
                      <a:pt x="2" y="9"/>
                    </a:lnTo>
                    <a:lnTo>
                      <a:pt x="4" y="9"/>
                    </a:lnTo>
                    <a:lnTo>
                      <a:pt x="5" y="9"/>
                    </a:lnTo>
                    <a:lnTo>
                      <a:pt x="7" y="8"/>
                    </a:lnTo>
                    <a:lnTo>
                      <a:pt x="8" y="7"/>
                    </a:lnTo>
                    <a:lnTo>
                      <a:pt x="8" y="5"/>
                    </a:lnTo>
                    <a:lnTo>
                      <a:pt x="8" y="3"/>
                    </a:lnTo>
                    <a:lnTo>
                      <a:pt x="7" y="2"/>
                    </a:lnTo>
                    <a:lnTo>
                      <a:pt x="5" y="1"/>
                    </a:lnTo>
                    <a:lnTo>
                      <a:pt x="4" y="0"/>
                    </a:lnTo>
                    <a:lnTo>
                      <a:pt x="2"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06" name="Freeform 147"/>
              <p:cNvSpPr>
                <a:spLocks/>
              </p:cNvSpPr>
              <p:nvPr/>
            </p:nvSpPr>
            <p:spPr bwMode="auto">
              <a:xfrm>
                <a:off x="2000" y="1891"/>
                <a:ext cx="8" cy="9"/>
              </a:xfrm>
              <a:custGeom>
                <a:avLst/>
                <a:gdLst>
                  <a:gd name="T0" fmla="*/ 0 w 8"/>
                  <a:gd name="T1" fmla="*/ 5 h 9"/>
                  <a:gd name="T2" fmla="*/ 0 w 8"/>
                  <a:gd name="T3" fmla="*/ 6 h 9"/>
                  <a:gd name="T4" fmla="*/ 1 w 8"/>
                  <a:gd name="T5" fmla="*/ 8 h 9"/>
                  <a:gd name="T6" fmla="*/ 2 w 8"/>
                  <a:gd name="T7" fmla="*/ 9 h 9"/>
                  <a:gd name="T8" fmla="*/ 3 w 8"/>
                  <a:gd name="T9" fmla="*/ 9 h 9"/>
                  <a:gd name="T10" fmla="*/ 5 w 8"/>
                  <a:gd name="T11" fmla="*/ 9 h 9"/>
                  <a:gd name="T12" fmla="*/ 7 w 8"/>
                  <a:gd name="T13" fmla="*/ 8 h 9"/>
                  <a:gd name="T14" fmla="*/ 8 w 8"/>
                  <a:gd name="T15" fmla="*/ 6 h 9"/>
                  <a:gd name="T16" fmla="*/ 8 w 8"/>
                  <a:gd name="T17" fmla="*/ 5 h 9"/>
                  <a:gd name="T18" fmla="*/ 8 w 8"/>
                  <a:gd name="T19" fmla="*/ 3 h 9"/>
                  <a:gd name="T20" fmla="*/ 7 w 8"/>
                  <a:gd name="T21" fmla="*/ 2 h 9"/>
                  <a:gd name="T22" fmla="*/ 5 w 8"/>
                  <a:gd name="T23" fmla="*/ 1 h 9"/>
                  <a:gd name="T24" fmla="*/ 3 w 8"/>
                  <a:gd name="T25" fmla="*/ 0 h 9"/>
                  <a:gd name="T26" fmla="*/ 2 w 8"/>
                  <a:gd name="T27" fmla="*/ 1 h 9"/>
                  <a:gd name="T28" fmla="*/ 1 w 8"/>
                  <a:gd name="T29" fmla="*/ 2 h 9"/>
                  <a:gd name="T30" fmla="*/ 0 w 8"/>
                  <a:gd name="T31" fmla="*/ 3 h 9"/>
                  <a:gd name="T32" fmla="*/ 0 w 8"/>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5"/>
                    </a:moveTo>
                    <a:lnTo>
                      <a:pt x="0" y="6"/>
                    </a:lnTo>
                    <a:lnTo>
                      <a:pt x="1" y="8"/>
                    </a:lnTo>
                    <a:lnTo>
                      <a:pt x="2" y="9"/>
                    </a:lnTo>
                    <a:lnTo>
                      <a:pt x="3" y="9"/>
                    </a:lnTo>
                    <a:lnTo>
                      <a:pt x="5" y="9"/>
                    </a:lnTo>
                    <a:lnTo>
                      <a:pt x="7" y="8"/>
                    </a:lnTo>
                    <a:lnTo>
                      <a:pt x="8" y="6"/>
                    </a:lnTo>
                    <a:lnTo>
                      <a:pt x="8" y="5"/>
                    </a:lnTo>
                    <a:lnTo>
                      <a:pt x="8" y="3"/>
                    </a:lnTo>
                    <a:lnTo>
                      <a:pt x="7" y="2"/>
                    </a:lnTo>
                    <a:lnTo>
                      <a:pt x="5" y="1"/>
                    </a:lnTo>
                    <a:lnTo>
                      <a:pt x="3" y="0"/>
                    </a:lnTo>
                    <a:lnTo>
                      <a:pt x="2"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07" name="Freeform 148"/>
              <p:cNvSpPr>
                <a:spLocks/>
              </p:cNvSpPr>
              <p:nvPr/>
            </p:nvSpPr>
            <p:spPr bwMode="auto">
              <a:xfrm>
                <a:off x="2021" y="1904"/>
                <a:ext cx="9" cy="9"/>
              </a:xfrm>
              <a:custGeom>
                <a:avLst/>
                <a:gdLst>
                  <a:gd name="T0" fmla="*/ 0 w 9"/>
                  <a:gd name="T1" fmla="*/ 5 h 9"/>
                  <a:gd name="T2" fmla="*/ 0 w 9"/>
                  <a:gd name="T3" fmla="*/ 7 h 9"/>
                  <a:gd name="T4" fmla="*/ 1 w 9"/>
                  <a:gd name="T5" fmla="*/ 8 h 9"/>
                  <a:gd name="T6" fmla="*/ 3 w 9"/>
                  <a:gd name="T7" fmla="*/ 9 h 9"/>
                  <a:gd name="T8" fmla="*/ 5 w 9"/>
                  <a:gd name="T9" fmla="*/ 9 h 9"/>
                  <a:gd name="T10" fmla="*/ 6 w 9"/>
                  <a:gd name="T11" fmla="*/ 9 h 9"/>
                  <a:gd name="T12" fmla="*/ 8 w 9"/>
                  <a:gd name="T13" fmla="*/ 8 h 9"/>
                  <a:gd name="T14" fmla="*/ 8 w 9"/>
                  <a:gd name="T15" fmla="*/ 7 h 9"/>
                  <a:gd name="T16" fmla="*/ 9 w 9"/>
                  <a:gd name="T17" fmla="*/ 5 h 9"/>
                  <a:gd name="T18" fmla="*/ 8 w 9"/>
                  <a:gd name="T19" fmla="*/ 3 h 9"/>
                  <a:gd name="T20" fmla="*/ 8 w 9"/>
                  <a:gd name="T21" fmla="*/ 2 h 9"/>
                  <a:gd name="T22" fmla="*/ 6 w 9"/>
                  <a:gd name="T23" fmla="*/ 1 h 9"/>
                  <a:gd name="T24" fmla="*/ 5 w 9"/>
                  <a:gd name="T25" fmla="*/ 0 h 9"/>
                  <a:gd name="T26" fmla="*/ 3 w 9"/>
                  <a:gd name="T27" fmla="*/ 1 h 9"/>
                  <a:gd name="T28" fmla="*/ 1 w 9"/>
                  <a:gd name="T29" fmla="*/ 2 h 9"/>
                  <a:gd name="T30" fmla="*/ 0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0" y="7"/>
                    </a:lnTo>
                    <a:lnTo>
                      <a:pt x="1" y="8"/>
                    </a:lnTo>
                    <a:lnTo>
                      <a:pt x="3" y="9"/>
                    </a:lnTo>
                    <a:lnTo>
                      <a:pt x="5" y="9"/>
                    </a:lnTo>
                    <a:lnTo>
                      <a:pt x="6" y="9"/>
                    </a:lnTo>
                    <a:lnTo>
                      <a:pt x="8" y="8"/>
                    </a:lnTo>
                    <a:lnTo>
                      <a:pt x="8" y="7"/>
                    </a:lnTo>
                    <a:lnTo>
                      <a:pt x="9" y="5"/>
                    </a:lnTo>
                    <a:lnTo>
                      <a:pt x="8" y="3"/>
                    </a:lnTo>
                    <a:lnTo>
                      <a:pt x="8" y="2"/>
                    </a:lnTo>
                    <a:lnTo>
                      <a:pt x="6" y="1"/>
                    </a:lnTo>
                    <a:lnTo>
                      <a:pt x="5" y="0"/>
                    </a:lnTo>
                    <a:lnTo>
                      <a:pt x="3"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08" name="Freeform 149"/>
              <p:cNvSpPr>
                <a:spLocks/>
              </p:cNvSpPr>
              <p:nvPr/>
            </p:nvSpPr>
            <p:spPr bwMode="auto">
              <a:xfrm>
                <a:off x="2046" y="1891"/>
                <a:ext cx="9" cy="9"/>
              </a:xfrm>
              <a:custGeom>
                <a:avLst/>
                <a:gdLst>
                  <a:gd name="T0" fmla="*/ 0 w 9"/>
                  <a:gd name="T1" fmla="*/ 5 h 9"/>
                  <a:gd name="T2" fmla="*/ 0 w 9"/>
                  <a:gd name="T3" fmla="*/ 6 h 9"/>
                  <a:gd name="T4" fmla="*/ 1 w 9"/>
                  <a:gd name="T5" fmla="*/ 8 h 9"/>
                  <a:gd name="T6" fmla="*/ 2 w 9"/>
                  <a:gd name="T7" fmla="*/ 9 h 9"/>
                  <a:gd name="T8" fmla="*/ 4 w 9"/>
                  <a:gd name="T9" fmla="*/ 9 h 9"/>
                  <a:gd name="T10" fmla="*/ 6 w 9"/>
                  <a:gd name="T11" fmla="*/ 9 h 9"/>
                  <a:gd name="T12" fmla="*/ 7 w 9"/>
                  <a:gd name="T13" fmla="*/ 8 h 9"/>
                  <a:gd name="T14" fmla="*/ 8 w 9"/>
                  <a:gd name="T15" fmla="*/ 6 h 9"/>
                  <a:gd name="T16" fmla="*/ 9 w 9"/>
                  <a:gd name="T17" fmla="*/ 5 h 9"/>
                  <a:gd name="T18" fmla="*/ 8 w 9"/>
                  <a:gd name="T19" fmla="*/ 3 h 9"/>
                  <a:gd name="T20" fmla="*/ 7 w 9"/>
                  <a:gd name="T21" fmla="*/ 2 h 9"/>
                  <a:gd name="T22" fmla="*/ 6 w 9"/>
                  <a:gd name="T23" fmla="*/ 1 h 9"/>
                  <a:gd name="T24" fmla="*/ 4 w 9"/>
                  <a:gd name="T25" fmla="*/ 0 h 9"/>
                  <a:gd name="T26" fmla="*/ 2 w 9"/>
                  <a:gd name="T27" fmla="*/ 1 h 9"/>
                  <a:gd name="T28" fmla="*/ 1 w 9"/>
                  <a:gd name="T29" fmla="*/ 2 h 9"/>
                  <a:gd name="T30" fmla="*/ 0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0" y="6"/>
                    </a:lnTo>
                    <a:lnTo>
                      <a:pt x="1" y="8"/>
                    </a:lnTo>
                    <a:lnTo>
                      <a:pt x="2" y="9"/>
                    </a:lnTo>
                    <a:lnTo>
                      <a:pt x="4" y="9"/>
                    </a:lnTo>
                    <a:lnTo>
                      <a:pt x="6" y="9"/>
                    </a:lnTo>
                    <a:lnTo>
                      <a:pt x="7" y="8"/>
                    </a:lnTo>
                    <a:lnTo>
                      <a:pt x="8" y="6"/>
                    </a:lnTo>
                    <a:lnTo>
                      <a:pt x="9" y="5"/>
                    </a:lnTo>
                    <a:lnTo>
                      <a:pt x="8" y="3"/>
                    </a:lnTo>
                    <a:lnTo>
                      <a:pt x="7" y="2"/>
                    </a:lnTo>
                    <a:lnTo>
                      <a:pt x="6" y="1"/>
                    </a:lnTo>
                    <a:lnTo>
                      <a:pt x="4" y="0"/>
                    </a:lnTo>
                    <a:lnTo>
                      <a:pt x="2"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09" name="Freeform 150"/>
              <p:cNvSpPr>
                <a:spLocks/>
              </p:cNvSpPr>
              <p:nvPr/>
            </p:nvSpPr>
            <p:spPr bwMode="auto">
              <a:xfrm>
                <a:off x="2067" y="1904"/>
                <a:ext cx="9" cy="9"/>
              </a:xfrm>
              <a:custGeom>
                <a:avLst/>
                <a:gdLst>
                  <a:gd name="T0" fmla="*/ 0 w 9"/>
                  <a:gd name="T1" fmla="*/ 5 h 9"/>
                  <a:gd name="T2" fmla="*/ 1 w 9"/>
                  <a:gd name="T3" fmla="*/ 7 h 9"/>
                  <a:gd name="T4" fmla="*/ 2 w 9"/>
                  <a:gd name="T5" fmla="*/ 8 h 9"/>
                  <a:gd name="T6" fmla="*/ 3 w 9"/>
                  <a:gd name="T7" fmla="*/ 9 h 9"/>
                  <a:gd name="T8" fmla="*/ 5 w 9"/>
                  <a:gd name="T9" fmla="*/ 9 h 9"/>
                  <a:gd name="T10" fmla="*/ 7 w 9"/>
                  <a:gd name="T11" fmla="*/ 9 h 9"/>
                  <a:gd name="T12" fmla="*/ 8 w 9"/>
                  <a:gd name="T13" fmla="*/ 8 h 9"/>
                  <a:gd name="T14" fmla="*/ 9 w 9"/>
                  <a:gd name="T15" fmla="*/ 7 h 9"/>
                  <a:gd name="T16" fmla="*/ 9 w 9"/>
                  <a:gd name="T17" fmla="*/ 5 h 9"/>
                  <a:gd name="T18" fmla="*/ 9 w 9"/>
                  <a:gd name="T19" fmla="*/ 3 h 9"/>
                  <a:gd name="T20" fmla="*/ 8 w 9"/>
                  <a:gd name="T21" fmla="*/ 2 h 9"/>
                  <a:gd name="T22" fmla="*/ 7 w 9"/>
                  <a:gd name="T23" fmla="*/ 1 h 9"/>
                  <a:gd name="T24" fmla="*/ 5 w 9"/>
                  <a:gd name="T25" fmla="*/ 0 h 9"/>
                  <a:gd name="T26" fmla="*/ 3 w 9"/>
                  <a:gd name="T27" fmla="*/ 1 h 9"/>
                  <a:gd name="T28" fmla="*/ 2 w 9"/>
                  <a:gd name="T29" fmla="*/ 2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7"/>
                    </a:lnTo>
                    <a:lnTo>
                      <a:pt x="2" y="8"/>
                    </a:lnTo>
                    <a:lnTo>
                      <a:pt x="3" y="9"/>
                    </a:lnTo>
                    <a:lnTo>
                      <a:pt x="5" y="9"/>
                    </a:lnTo>
                    <a:lnTo>
                      <a:pt x="7" y="9"/>
                    </a:lnTo>
                    <a:lnTo>
                      <a:pt x="8" y="8"/>
                    </a:lnTo>
                    <a:lnTo>
                      <a:pt x="9" y="7"/>
                    </a:lnTo>
                    <a:lnTo>
                      <a:pt x="9" y="5"/>
                    </a:lnTo>
                    <a:lnTo>
                      <a:pt x="9" y="3"/>
                    </a:lnTo>
                    <a:lnTo>
                      <a:pt x="8" y="2"/>
                    </a:lnTo>
                    <a:lnTo>
                      <a:pt x="7" y="1"/>
                    </a:lnTo>
                    <a:lnTo>
                      <a:pt x="5" y="0"/>
                    </a:lnTo>
                    <a:lnTo>
                      <a:pt x="3" y="1"/>
                    </a:lnTo>
                    <a:lnTo>
                      <a:pt x="2" y="2"/>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10" name="Freeform 151"/>
              <p:cNvSpPr>
                <a:spLocks/>
              </p:cNvSpPr>
              <p:nvPr/>
            </p:nvSpPr>
            <p:spPr bwMode="auto">
              <a:xfrm>
                <a:off x="2093" y="1891"/>
                <a:ext cx="9" cy="9"/>
              </a:xfrm>
              <a:custGeom>
                <a:avLst/>
                <a:gdLst>
                  <a:gd name="T0" fmla="*/ 0 w 9"/>
                  <a:gd name="T1" fmla="*/ 5 h 9"/>
                  <a:gd name="T2" fmla="*/ 1 w 9"/>
                  <a:gd name="T3" fmla="*/ 6 h 9"/>
                  <a:gd name="T4" fmla="*/ 2 w 9"/>
                  <a:gd name="T5" fmla="*/ 8 h 9"/>
                  <a:gd name="T6" fmla="*/ 3 w 9"/>
                  <a:gd name="T7" fmla="*/ 9 h 9"/>
                  <a:gd name="T8" fmla="*/ 5 w 9"/>
                  <a:gd name="T9" fmla="*/ 9 h 9"/>
                  <a:gd name="T10" fmla="*/ 6 w 9"/>
                  <a:gd name="T11" fmla="*/ 9 h 9"/>
                  <a:gd name="T12" fmla="*/ 8 w 9"/>
                  <a:gd name="T13" fmla="*/ 8 h 9"/>
                  <a:gd name="T14" fmla="*/ 9 w 9"/>
                  <a:gd name="T15" fmla="*/ 6 h 9"/>
                  <a:gd name="T16" fmla="*/ 9 w 9"/>
                  <a:gd name="T17" fmla="*/ 5 h 9"/>
                  <a:gd name="T18" fmla="*/ 9 w 9"/>
                  <a:gd name="T19" fmla="*/ 3 h 9"/>
                  <a:gd name="T20" fmla="*/ 8 w 9"/>
                  <a:gd name="T21" fmla="*/ 2 h 9"/>
                  <a:gd name="T22" fmla="*/ 6 w 9"/>
                  <a:gd name="T23" fmla="*/ 1 h 9"/>
                  <a:gd name="T24" fmla="*/ 5 w 9"/>
                  <a:gd name="T25" fmla="*/ 0 h 9"/>
                  <a:gd name="T26" fmla="*/ 3 w 9"/>
                  <a:gd name="T27" fmla="*/ 1 h 9"/>
                  <a:gd name="T28" fmla="*/ 2 w 9"/>
                  <a:gd name="T29" fmla="*/ 2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6"/>
                    </a:lnTo>
                    <a:lnTo>
                      <a:pt x="2" y="8"/>
                    </a:lnTo>
                    <a:lnTo>
                      <a:pt x="3" y="9"/>
                    </a:lnTo>
                    <a:lnTo>
                      <a:pt x="5" y="9"/>
                    </a:lnTo>
                    <a:lnTo>
                      <a:pt x="6" y="9"/>
                    </a:lnTo>
                    <a:lnTo>
                      <a:pt x="8" y="8"/>
                    </a:lnTo>
                    <a:lnTo>
                      <a:pt x="9" y="6"/>
                    </a:lnTo>
                    <a:lnTo>
                      <a:pt x="9" y="5"/>
                    </a:lnTo>
                    <a:lnTo>
                      <a:pt x="9" y="3"/>
                    </a:lnTo>
                    <a:lnTo>
                      <a:pt x="8" y="2"/>
                    </a:lnTo>
                    <a:lnTo>
                      <a:pt x="6" y="1"/>
                    </a:lnTo>
                    <a:lnTo>
                      <a:pt x="5" y="0"/>
                    </a:lnTo>
                    <a:lnTo>
                      <a:pt x="3" y="1"/>
                    </a:lnTo>
                    <a:lnTo>
                      <a:pt x="2" y="2"/>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11" name="Freeform 152"/>
              <p:cNvSpPr>
                <a:spLocks/>
              </p:cNvSpPr>
              <p:nvPr/>
            </p:nvSpPr>
            <p:spPr bwMode="auto">
              <a:xfrm>
                <a:off x="2115" y="1904"/>
                <a:ext cx="9" cy="9"/>
              </a:xfrm>
              <a:custGeom>
                <a:avLst/>
                <a:gdLst>
                  <a:gd name="T0" fmla="*/ 0 w 9"/>
                  <a:gd name="T1" fmla="*/ 5 h 9"/>
                  <a:gd name="T2" fmla="*/ 1 w 9"/>
                  <a:gd name="T3" fmla="*/ 7 h 9"/>
                  <a:gd name="T4" fmla="*/ 1 w 9"/>
                  <a:gd name="T5" fmla="*/ 8 h 9"/>
                  <a:gd name="T6" fmla="*/ 3 w 9"/>
                  <a:gd name="T7" fmla="*/ 9 h 9"/>
                  <a:gd name="T8" fmla="*/ 4 w 9"/>
                  <a:gd name="T9" fmla="*/ 9 h 9"/>
                  <a:gd name="T10" fmla="*/ 6 w 9"/>
                  <a:gd name="T11" fmla="*/ 9 h 9"/>
                  <a:gd name="T12" fmla="*/ 7 w 9"/>
                  <a:gd name="T13" fmla="*/ 8 h 9"/>
                  <a:gd name="T14" fmla="*/ 9 w 9"/>
                  <a:gd name="T15" fmla="*/ 7 h 9"/>
                  <a:gd name="T16" fmla="*/ 9 w 9"/>
                  <a:gd name="T17" fmla="*/ 5 h 9"/>
                  <a:gd name="T18" fmla="*/ 9 w 9"/>
                  <a:gd name="T19" fmla="*/ 3 h 9"/>
                  <a:gd name="T20" fmla="*/ 7 w 9"/>
                  <a:gd name="T21" fmla="*/ 2 h 9"/>
                  <a:gd name="T22" fmla="*/ 6 w 9"/>
                  <a:gd name="T23" fmla="*/ 1 h 9"/>
                  <a:gd name="T24" fmla="*/ 4 w 9"/>
                  <a:gd name="T25" fmla="*/ 0 h 9"/>
                  <a:gd name="T26" fmla="*/ 3 w 9"/>
                  <a:gd name="T27" fmla="*/ 1 h 9"/>
                  <a:gd name="T28" fmla="*/ 1 w 9"/>
                  <a:gd name="T29" fmla="*/ 2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7"/>
                    </a:lnTo>
                    <a:lnTo>
                      <a:pt x="1" y="8"/>
                    </a:lnTo>
                    <a:lnTo>
                      <a:pt x="3" y="9"/>
                    </a:lnTo>
                    <a:lnTo>
                      <a:pt x="4" y="9"/>
                    </a:lnTo>
                    <a:lnTo>
                      <a:pt x="6" y="9"/>
                    </a:lnTo>
                    <a:lnTo>
                      <a:pt x="7" y="8"/>
                    </a:lnTo>
                    <a:lnTo>
                      <a:pt x="9" y="7"/>
                    </a:lnTo>
                    <a:lnTo>
                      <a:pt x="9" y="5"/>
                    </a:lnTo>
                    <a:lnTo>
                      <a:pt x="9" y="3"/>
                    </a:lnTo>
                    <a:lnTo>
                      <a:pt x="7" y="2"/>
                    </a:lnTo>
                    <a:lnTo>
                      <a:pt x="6" y="1"/>
                    </a:lnTo>
                    <a:lnTo>
                      <a:pt x="4" y="0"/>
                    </a:lnTo>
                    <a:lnTo>
                      <a:pt x="3" y="1"/>
                    </a:lnTo>
                    <a:lnTo>
                      <a:pt x="1" y="2"/>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12" name="Freeform 153"/>
              <p:cNvSpPr>
                <a:spLocks/>
              </p:cNvSpPr>
              <p:nvPr/>
            </p:nvSpPr>
            <p:spPr bwMode="auto">
              <a:xfrm>
                <a:off x="2141" y="1891"/>
                <a:ext cx="9" cy="9"/>
              </a:xfrm>
              <a:custGeom>
                <a:avLst/>
                <a:gdLst>
                  <a:gd name="T0" fmla="*/ 0 w 9"/>
                  <a:gd name="T1" fmla="*/ 5 h 9"/>
                  <a:gd name="T2" fmla="*/ 1 w 9"/>
                  <a:gd name="T3" fmla="*/ 6 h 9"/>
                  <a:gd name="T4" fmla="*/ 1 w 9"/>
                  <a:gd name="T5" fmla="*/ 8 h 9"/>
                  <a:gd name="T6" fmla="*/ 3 w 9"/>
                  <a:gd name="T7" fmla="*/ 9 h 9"/>
                  <a:gd name="T8" fmla="*/ 4 w 9"/>
                  <a:gd name="T9" fmla="*/ 9 h 9"/>
                  <a:gd name="T10" fmla="*/ 6 w 9"/>
                  <a:gd name="T11" fmla="*/ 9 h 9"/>
                  <a:gd name="T12" fmla="*/ 7 w 9"/>
                  <a:gd name="T13" fmla="*/ 8 h 9"/>
                  <a:gd name="T14" fmla="*/ 8 w 9"/>
                  <a:gd name="T15" fmla="*/ 6 h 9"/>
                  <a:gd name="T16" fmla="*/ 9 w 9"/>
                  <a:gd name="T17" fmla="*/ 5 h 9"/>
                  <a:gd name="T18" fmla="*/ 8 w 9"/>
                  <a:gd name="T19" fmla="*/ 3 h 9"/>
                  <a:gd name="T20" fmla="*/ 7 w 9"/>
                  <a:gd name="T21" fmla="*/ 2 h 9"/>
                  <a:gd name="T22" fmla="*/ 6 w 9"/>
                  <a:gd name="T23" fmla="*/ 1 h 9"/>
                  <a:gd name="T24" fmla="*/ 4 w 9"/>
                  <a:gd name="T25" fmla="*/ 0 h 9"/>
                  <a:gd name="T26" fmla="*/ 3 w 9"/>
                  <a:gd name="T27" fmla="*/ 1 h 9"/>
                  <a:gd name="T28" fmla="*/ 1 w 9"/>
                  <a:gd name="T29" fmla="*/ 2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6"/>
                    </a:lnTo>
                    <a:lnTo>
                      <a:pt x="1" y="8"/>
                    </a:lnTo>
                    <a:lnTo>
                      <a:pt x="3" y="9"/>
                    </a:lnTo>
                    <a:lnTo>
                      <a:pt x="4" y="9"/>
                    </a:lnTo>
                    <a:lnTo>
                      <a:pt x="6" y="9"/>
                    </a:lnTo>
                    <a:lnTo>
                      <a:pt x="7" y="8"/>
                    </a:lnTo>
                    <a:lnTo>
                      <a:pt x="8" y="6"/>
                    </a:lnTo>
                    <a:lnTo>
                      <a:pt x="9" y="5"/>
                    </a:lnTo>
                    <a:lnTo>
                      <a:pt x="8" y="3"/>
                    </a:lnTo>
                    <a:lnTo>
                      <a:pt x="7" y="2"/>
                    </a:lnTo>
                    <a:lnTo>
                      <a:pt x="6" y="1"/>
                    </a:lnTo>
                    <a:lnTo>
                      <a:pt x="4" y="0"/>
                    </a:lnTo>
                    <a:lnTo>
                      <a:pt x="3" y="1"/>
                    </a:lnTo>
                    <a:lnTo>
                      <a:pt x="1" y="2"/>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13" name="Freeform 154"/>
              <p:cNvSpPr>
                <a:spLocks/>
              </p:cNvSpPr>
              <p:nvPr/>
            </p:nvSpPr>
            <p:spPr bwMode="auto">
              <a:xfrm>
                <a:off x="2163" y="1904"/>
                <a:ext cx="8" cy="9"/>
              </a:xfrm>
              <a:custGeom>
                <a:avLst/>
                <a:gdLst>
                  <a:gd name="T0" fmla="*/ 0 w 8"/>
                  <a:gd name="T1" fmla="*/ 5 h 9"/>
                  <a:gd name="T2" fmla="*/ 0 w 8"/>
                  <a:gd name="T3" fmla="*/ 7 h 9"/>
                  <a:gd name="T4" fmla="*/ 1 w 8"/>
                  <a:gd name="T5" fmla="*/ 8 h 9"/>
                  <a:gd name="T6" fmla="*/ 3 w 8"/>
                  <a:gd name="T7" fmla="*/ 9 h 9"/>
                  <a:gd name="T8" fmla="*/ 4 w 8"/>
                  <a:gd name="T9" fmla="*/ 9 h 9"/>
                  <a:gd name="T10" fmla="*/ 6 w 8"/>
                  <a:gd name="T11" fmla="*/ 9 h 9"/>
                  <a:gd name="T12" fmla="*/ 7 w 8"/>
                  <a:gd name="T13" fmla="*/ 8 h 9"/>
                  <a:gd name="T14" fmla="*/ 8 w 8"/>
                  <a:gd name="T15" fmla="*/ 7 h 9"/>
                  <a:gd name="T16" fmla="*/ 8 w 8"/>
                  <a:gd name="T17" fmla="*/ 5 h 9"/>
                  <a:gd name="T18" fmla="*/ 8 w 8"/>
                  <a:gd name="T19" fmla="*/ 3 h 9"/>
                  <a:gd name="T20" fmla="*/ 7 w 8"/>
                  <a:gd name="T21" fmla="*/ 2 h 9"/>
                  <a:gd name="T22" fmla="*/ 6 w 8"/>
                  <a:gd name="T23" fmla="*/ 1 h 9"/>
                  <a:gd name="T24" fmla="*/ 4 w 8"/>
                  <a:gd name="T25" fmla="*/ 0 h 9"/>
                  <a:gd name="T26" fmla="*/ 3 w 8"/>
                  <a:gd name="T27" fmla="*/ 1 h 9"/>
                  <a:gd name="T28" fmla="*/ 1 w 8"/>
                  <a:gd name="T29" fmla="*/ 2 h 9"/>
                  <a:gd name="T30" fmla="*/ 0 w 8"/>
                  <a:gd name="T31" fmla="*/ 3 h 9"/>
                  <a:gd name="T32" fmla="*/ 0 w 8"/>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5"/>
                    </a:moveTo>
                    <a:lnTo>
                      <a:pt x="0" y="7"/>
                    </a:lnTo>
                    <a:lnTo>
                      <a:pt x="1" y="8"/>
                    </a:lnTo>
                    <a:lnTo>
                      <a:pt x="3" y="9"/>
                    </a:lnTo>
                    <a:lnTo>
                      <a:pt x="4" y="9"/>
                    </a:lnTo>
                    <a:lnTo>
                      <a:pt x="6" y="9"/>
                    </a:lnTo>
                    <a:lnTo>
                      <a:pt x="7" y="8"/>
                    </a:lnTo>
                    <a:lnTo>
                      <a:pt x="8" y="7"/>
                    </a:lnTo>
                    <a:lnTo>
                      <a:pt x="8" y="5"/>
                    </a:lnTo>
                    <a:lnTo>
                      <a:pt x="8" y="3"/>
                    </a:lnTo>
                    <a:lnTo>
                      <a:pt x="7" y="2"/>
                    </a:lnTo>
                    <a:lnTo>
                      <a:pt x="6" y="1"/>
                    </a:lnTo>
                    <a:lnTo>
                      <a:pt x="4" y="0"/>
                    </a:lnTo>
                    <a:lnTo>
                      <a:pt x="3"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14" name="Freeform 155"/>
              <p:cNvSpPr>
                <a:spLocks/>
              </p:cNvSpPr>
              <p:nvPr/>
            </p:nvSpPr>
            <p:spPr bwMode="auto">
              <a:xfrm>
                <a:off x="2189" y="1891"/>
                <a:ext cx="9" cy="9"/>
              </a:xfrm>
              <a:custGeom>
                <a:avLst/>
                <a:gdLst>
                  <a:gd name="T0" fmla="*/ 0 w 9"/>
                  <a:gd name="T1" fmla="*/ 5 h 9"/>
                  <a:gd name="T2" fmla="*/ 0 w 9"/>
                  <a:gd name="T3" fmla="*/ 6 h 9"/>
                  <a:gd name="T4" fmla="*/ 1 w 9"/>
                  <a:gd name="T5" fmla="*/ 8 h 9"/>
                  <a:gd name="T6" fmla="*/ 2 w 9"/>
                  <a:gd name="T7" fmla="*/ 9 h 9"/>
                  <a:gd name="T8" fmla="*/ 4 w 9"/>
                  <a:gd name="T9" fmla="*/ 9 h 9"/>
                  <a:gd name="T10" fmla="*/ 6 w 9"/>
                  <a:gd name="T11" fmla="*/ 9 h 9"/>
                  <a:gd name="T12" fmla="*/ 7 w 9"/>
                  <a:gd name="T13" fmla="*/ 8 h 9"/>
                  <a:gd name="T14" fmla="*/ 8 w 9"/>
                  <a:gd name="T15" fmla="*/ 6 h 9"/>
                  <a:gd name="T16" fmla="*/ 9 w 9"/>
                  <a:gd name="T17" fmla="*/ 5 h 9"/>
                  <a:gd name="T18" fmla="*/ 8 w 9"/>
                  <a:gd name="T19" fmla="*/ 3 h 9"/>
                  <a:gd name="T20" fmla="*/ 7 w 9"/>
                  <a:gd name="T21" fmla="*/ 2 h 9"/>
                  <a:gd name="T22" fmla="*/ 6 w 9"/>
                  <a:gd name="T23" fmla="*/ 1 h 9"/>
                  <a:gd name="T24" fmla="*/ 4 w 9"/>
                  <a:gd name="T25" fmla="*/ 0 h 9"/>
                  <a:gd name="T26" fmla="*/ 2 w 9"/>
                  <a:gd name="T27" fmla="*/ 1 h 9"/>
                  <a:gd name="T28" fmla="*/ 1 w 9"/>
                  <a:gd name="T29" fmla="*/ 2 h 9"/>
                  <a:gd name="T30" fmla="*/ 0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0" y="6"/>
                    </a:lnTo>
                    <a:lnTo>
                      <a:pt x="1" y="8"/>
                    </a:lnTo>
                    <a:lnTo>
                      <a:pt x="2" y="9"/>
                    </a:lnTo>
                    <a:lnTo>
                      <a:pt x="4" y="9"/>
                    </a:lnTo>
                    <a:lnTo>
                      <a:pt x="6" y="9"/>
                    </a:lnTo>
                    <a:lnTo>
                      <a:pt x="7" y="8"/>
                    </a:lnTo>
                    <a:lnTo>
                      <a:pt x="8" y="6"/>
                    </a:lnTo>
                    <a:lnTo>
                      <a:pt x="9" y="5"/>
                    </a:lnTo>
                    <a:lnTo>
                      <a:pt x="8" y="3"/>
                    </a:lnTo>
                    <a:lnTo>
                      <a:pt x="7" y="2"/>
                    </a:lnTo>
                    <a:lnTo>
                      <a:pt x="6" y="1"/>
                    </a:lnTo>
                    <a:lnTo>
                      <a:pt x="4" y="0"/>
                    </a:lnTo>
                    <a:lnTo>
                      <a:pt x="2"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15" name="Freeform 156"/>
              <p:cNvSpPr>
                <a:spLocks/>
              </p:cNvSpPr>
              <p:nvPr/>
            </p:nvSpPr>
            <p:spPr bwMode="auto">
              <a:xfrm>
                <a:off x="1952" y="1923"/>
                <a:ext cx="8" cy="9"/>
              </a:xfrm>
              <a:custGeom>
                <a:avLst/>
                <a:gdLst>
                  <a:gd name="T0" fmla="*/ 0 w 8"/>
                  <a:gd name="T1" fmla="*/ 5 h 9"/>
                  <a:gd name="T2" fmla="*/ 0 w 8"/>
                  <a:gd name="T3" fmla="*/ 6 h 9"/>
                  <a:gd name="T4" fmla="*/ 1 w 8"/>
                  <a:gd name="T5" fmla="*/ 7 h 9"/>
                  <a:gd name="T6" fmla="*/ 3 w 8"/>
                  <a:gd name="T7" fmla="*/ 8 h 9"/>
                  <a:gd name="T8" fmla="*/ 4 w 8"/>
                  <a:gd name="T9" fmla="*/ 9 h 9"/>
                  <a:gd name="T10" fmla="*/ 6 w 8"/>
                  <a:gd name="T11" fmla="*/ 8 h 9"/>
                  <a:gd name="T12" fmla="*/ 7 w 8"/>
                  <a:gd name="T13" fmla="*/ 7 h 9"/>
                  <a:gd name="T14" fmla="*/ 8 w 8"/>
                  <a:gd name="T15" fmla="*/ 6 h 9"/>
                  <a:gd name="T16" fmla="*/ 8 w 8"/>
                  <a:gd name="T17" fmla="*/ 5 h 9"/>
                  <a:gd name="T18" fmla="*/ 8 w 8"/>
                  <a:gd name="T19" fmla="*/ 3 h 9"/>
                  <a:gd name="T20" fmla="*/ 7 w 8"/>
                  <a:gd name="T21" fmla="*/ 1 h 9"/>
                  <a:gd name="T22" fmla="*/ 6 w 8"/>
                  <a:gd name="T23" fmla="*/ 0 h 9"/>
                  <a:gd name="T24" fmla="*/ 4 w 8"/>
                  <a:gd name="T25" fmla="*/ 0 h 9"/>
                  <a:gd name="T26" fmla="*/ 3 w 8"/>
                  <a:gd name="T27" fmla="*/ 0 h 9"/>
                  <a:gd name="T28" fmla="*/ 1 w 8"/>
                  <a:gd name="T29" fmla="*/ 1 h 9"/>
                  <a:gd name="T30" fmla="*/ 0 w 8"/>
                  <a:gd name="T31" fmla="*/ 3 h 9"/>
                  <a:gd name="T32" fmla="*/ 0 w 8"/>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5"/>
                    </a:moveTo>
                    <a:lnTo>
                      <a:pt x="0" y="6"/>
                    </a:lnTo>
                    <a:lnTo>
                      <a:pt x="1" y="7"/>
                    </a:lnTo>
                    <a:lnTo>
                      <a:pt x="3" y="8"/>
                    </a:lnTo>
                    <a:lnTo>
                      <a:pt x="4" y="9"/>
                    </a:lnTo>
                    <a:lnTo>
                      <a:pt x="6" y="8"/>
                    </a:lnTo>
                    <a:lnTo>
                      <a:pt x="7" y="7"/>
                    </a:lnTo>
                    <a:lnTo>
                      <a:pt x="8" y="6"/>
                    </a:lnTo>
                    <a:lnTo>
                      <a:pt x="8" y="5"/>
                    </a:lnTo>
                    <a:lnTo>
                      <a:pt x="8" y="3"/>
                    </a:lnTo>
                    <a:lnTo>
                      <a:pt x="7" y="1"/>
                    </a:lnTo>
                    <a:lnTo>
                      <a:pt x="6" y="0"/>
                    </a:lnTo>
                    <a:lnTo>
                      <a:pt x="4" y="0"/>
                    </a:lnTo>
                    <a:lnTo>
                      <a:pt x="3" y="0"/>
                    </a:lnTo>
                    <a:lnTo>
                      <a:pt x="1" y="1"/>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16" name="Freeform 157"/>
              <p:cNvSpPr>
                <a:spLocks/>
              </p:cNvSpPr>
              <p:nvPr/>
            </p:nvSpPr>
            <p:spPr bwMode="auto">
              <a:xfrm>
                <a:off x="2000" y="1923"/>
                <a:ext cx="8" cy="9"/>
              </a:xfrm>
              <a:custGeom>
                <a:avLst/>
                <a:gdLst>
                  <a:gd name="T0" fmla="*/ 0 w 8"/>
                  <a:gd name="T1" fmla="*/ 5 h 9"/>
                  <a:gd name="T2" fmla="*/ 0 w 8"/>
                  <a:gd name="T3" fmla="*/ 6 h 9"/>
                  <a:gd name="T4" fmla="*/ 1 w 8"/>
                  <a:gd name="T5" fmla="*/ 7 h 9"/>
                  <a:gd name="T6" fmla="*/ 2 w 8"/>
                  <a:gd name="T7" fmla="*/ 8 h 9"/>
                  <a:gd name="T8" fmla="*/ 3 w 8"/>
                  <a:gd name="T9" fmla="*/ 9 h 9"/>
                  <a:gd name="T10" fmla="*/ 5 w 8"/>
                  <a:gd name="T11" fmla="*/ 8 h 9"/>
                  <a:gd name="T12" fmla="*/ 7 w 8"/>
                  <a:gd name="T13" fmla="*/ 7 h 9"/>
                  <a:gd name="T14" fmla="*/ 8 w 8"/>
                  <a:gd name="T15" fmla="*/ 6 h 9"/>
                  <a:gd name="T16" fmla="*/ 8 w 8"/>
                  <a:gd name="T17" fmla="*/ 5 h 9"/>
                  <a:gd name="T18" fmla="*/ 8 w 8"/>
                  <a:gd name="T19" fmla="*/ 3 h 9"/>
                  <a:gd name="T20" fmla="*/ 7 w 8"/>
                  <a:gd name="T21" fmla="*/ 1 h 9"/>
                  <a:gd name="T22" fmla="*/ 5 w 8"/>
                  <a:gd name="T23" fmla="*/ 0 h 9"/>
                  <a:gd name="T24" fmla="*/ 3 w 8"/>
                  <a:gd name="T25" fmla="*/ 0 h 9"/>
                  <a:gd name="T26" fmla="*/ 2 w 8"/>
                  <a:gd name="T27" fmla="*/ 0 h 9"/>
                  <a:gd name="T28" fmla="*/ 1 w 8"/>
                  <a:gd name="T29" fmla="*/ 1 h 9"/>
                  <a:gd name="T30" fmla="*/ 0 w 8"/>
                  <a:gd name="T31" fmla="*/ 3 h 9"/>
                  <a:gd name="T32" fmla="*/ 0 w 8"/>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5"/>
                    </a:moveTo>
                    <a:lnTo>
                      <a:pt x="0" y="6"/>
                    </a:lnTo>
                    <a:lnTo>
                      <a:pt x="1" y="7"/>
                    </a:lnTo>
                    <a:lnTo>
                      <a:pt x="2" y="8"/>
                    </a:lnTo>
                    <a:lnTo>
                      <a:pt x="3" y="9"/>
                    </a:lnTo>
                    <a:lnTo>
                      <a:pt x="5" y="8"/>
                    </a:lnTo>
                    <a:lnTo>
                      <a:pt x="7" y="7"/>
                    </a:lnTo>
                    <a:lnTo>
                      <a:pt x="8" y="6"/>
                    </a:lnTo>
                    <a:lnTo>
                      <a:pt x="8" y="5"/>
                    </a:lnTo>
                    <a:lnTo>
                      <a:pt x="8" y="3"/>
                    </a:lnTo>
                    <a:lnTo>
                      <a:pt x="7" y="1"/>
                    </a:lnTo>
                    <a:lnTo>
                      <a:pt x="5" y="0"/>
                    </a:lnTo>
                    <a:lnTo>
                      <a:pt x="3" y="0"/>
                    </a:lnTo>
                    <a:lnTo>
                      <a:pt x="2" y="0"/>
                    </a:lnTo>
                    <a:lnTo>
                      <a:pt x="1" y="1"/>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17" name="Freeform 158"/>
              <p:cNvSpPr>
                <a:spLocks/>
              </p:cNvSpPr>
              <p:nvPr/>
            </p:nvSpPr>
            <p:spPr bwMode="auto">
              <a:xfrm>
                <a:off x="2046" y="1923"/>
                <a:ext cx="9" cy="9"/>
              </a:xfrm>
              <a:custGeom>
                <a:avLst/>
                <a:gdLst>
                  <a:gd name="T0" fmla="*/ 0 w 9"/>
                  <a:gd name="T1" fmla="*/ 5 h 9"/>
                  <a:gd name="T2" fmla="*/ 0 w 9"/>
                  <a:gd name="T3" fmla="*/ 6 h 9"/>
                  <a:gd name="T4" fmla="*/ 1 w 9"/>
                  <a:gd name="T5" fmla="*/ 7 h 9"/>
                  <a:gd name="T6" fmla="*/ 2 w 9"/>
                  <a:gd name="T7" fmla="*/ 8 h 9"/>
                  <a:gd name="T8" fmla="*/ 4 w 9"/>
                  <a:gd name="T9" fmla="*/ 9 h 9"/>
                  <a:gd name="T10" fmla="*/ 6 w 9"/>
                  <a:gd name="T11" fmla="*/ 8 h 9"/>
                  <a:gd name="T12" fmla="*/ 7 w 9"/>
                  <a:gd name="T13" fmla="*/ 7 h 9"/>
                  <a:gd name="T14" fmla="*/ 8 w 9"/>
                  <a:gd name="T15" fmla="*/ 6 h 9"/>
                  <a:gd name="T16" fmla="*/ 9 w 9"/>
                  <a:gd name="T17" fmla="*/ 5 h 9"/>
                  <a:gd name="T18" fmla="*/ 8 w 9"/>
                  <a:gd name="T19" fmla="*/ 3 h 9"/>
                  <a:gd name="T20" fmla="*/ 7 w 9"/>
                  <a:gd name="T21" fmla="*/ 1 h 9"/>
                  <a:gd name="T22" fmla="*/ 6 w 9"/>
                  <a:gd name="T23" fmla="*/ 0 h 9"/>
                  <a:gd name="T24" fmla="*/ 4 w 9"/>
                  <a:gd name="T25" fmla="*/ 0 h 9"/>
                  <a:gd name="T26" fmla="*/ 2 w 9"/>
                  <a:gd name="T27" fmla="*/ 0 h 9"/>
                  <a:gd name="T28" fmla="*/ 1 w 9"/>
                  <a:gd name="T29" fmla="*/ 1 h 9"/>
                  <a:gd name="T30" fmla="*/ 0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0" y="6"/>
                    </a:lnTo>
                    <a:lnTo>
                      <a:pt x="1" y="7"/>
                    </a:lnTo>
                    <a:lnTo>
                      <a:pt x="2" y="8"/>
                    </a:lnTo>
                    <a:lnTo>
                      <a:pt x="4" y="9"/>
                    </a:lnTo>
                    <a:lnTo>
                      <a:pt x="6" y="8"/>
                    </a:lnTo>
                    <a:lnTo>
                      <a:pt x="7" y="7"/>
                    </a:lnTo>
                    <a:lnTo>
                      <a:pt x="8" y="6"/>
                    </a:lnTo>
                    <a:lnTo>
                      <a:pt x="9" y="5"/>
                    </a:lnTo>
                    <a:lnTo>
                      <a:pt x="8" y="3"/>
                    </a:lnTo>
                    <a:lnTo>
                      <a:pt x="7" y="1"/>
                    </a:lnTo>
                    <a:lnTo>
                      <a:pt x="6" y="0"/>
                    </a:lnTo>
                    <a:lnTo>
                      <a:pt x="4" y="0"/>
                    </a:lnTo>
                    <a:lnTo>
                      <a:pt x="2" y="0"/>
                    </a:lnTo>
                    <a:lnTo>
                      <a:pt x="1" y="1"/>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18" name="Freeform 159"/>
              <p:cNvSpPr>
                <a:spLocks/>
              </p:cNvSpPr>
              <p:nvPr/>
            </p:nvSpPr>
            <p:spPr bwMode="auto">
              <a:xfrm>
                <a:off x="2093" y="1923"/>
                <a:ext cx="9" cy="9"/>
              </a:xfrm>
              <a:custGeom>
                <a:avLst/>
                <a:gdLst>
                  <a:gd name="T0" fmla="*/ 0 w 9"/>
                  <a:gd name="T1" fmla="*/ 5 h 9"/>
                  <a:gd name="T2" fmla="*/ 1 w 9"/>
                  <a:gd name="T3" fmla="*/ 6 h 9"/>
                  <a:gd name="T4" fmla="*/ 2 w 9"/>
                  <a:gd name="T5" fmla="*/ 7 h 9"/>
                  <a:gd name="T6" fmla="*/ 3 w 9"/>
                  <a:gd name="T7" fmla="*/ 8 h 9"/>
                  <a:gd name="T8" fmla="*/ 5 w 9"/>
                  <a:gd name="T9" fmla="*/ 9 h 9"/>
                  <a:gd name="T10" fmla="*/ 6 w 9"/>
                  <a:gd name="T11" fmla="*/ 8 h 9"/>
                  <a:gd name="T12" fmla="*/ 8 w 9"/>
                  <a:gd name="T13" fmla="*/ 7 h 9"/>
                  <a:gd name="T14" fmla="*/ 9 w 9"/>
                  <a:gd name="T15" fmla="*/ 6 h 9"/>
                  <a:gd name="T16" fmla="*/ 9 w 9"/>
                  <a:gd name="T17" fmla="*/ 5 h 9"/>
                  <a:gd name="T18" fmla="*/ 9 w 9"/>
                  <a:gd name="T19" fmla="*/ 3 h 9"/>
                  <a:gd name="T20" fmla="*/ 8 w 9"/>
                  <a:gd name="T21" fmla="*/ 1 h 9"/>
                  <a:gd name="T22" fmla="*/ 6 w 9"/>
                  <a:gd name="T23" fmla="*/ 0 h 9"/>
                  <a:gd name="T24" fmla="*/ 5 w 9"/>
                  <a:gd name="T25" fmla="*/ 0 h 9"/>
                  <a:gd name="T26" fmla="*/ 3 w 9"/>
                  <a:gd name="T27" fmla="*/ 0 h 9"/>
                  <a:gd name="T28" fmla="*/ 2 w 9"/>
                  <a:gd name="T29" fmla="*/ 1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6"/>
                    </a:lnTo>
                    <a:lnTo>
                      <a:pt x="2" y="7"/>
                    </a:lnTo>
                    <a:lnTo>
                      <a:pt x="3" y="8"/>
                    </a:lnTo>
                    <a:lnTo>
                      <a:pt x="5" y="9"/>
                    </a:lnTo>
                    <a:lnTo>
                      <a:pt x="6" y="8"/>
                    </a:lnTo>
                    <a:lnTo>
                      <a:pt x="8" y="7"/>
                    </a:lnTo>
                    <a:lnTo>
                      <a:pt x="9" y="6"/>
                    </a:lnTo>
                    <a:lnTo>
                      <a:pt x="9" y="5"/>
                    </a:lnTo>
                    <a:lnTo>
                      <a:pt x="9" y="3"/>
                    </a:lnTo>
                    <a:lnTo>
                      <a:pt x="8" y="1"/>
                    </a:lnTo>
                    <a:lnTo>
                      <a:pt x="6" y="0"/>
                    </a:lnTo>
                    <a:lnTo>
                      <a:pt x="5" y="0"/>
                    </a:lnTo>
                    <a:lnTo>
                      <a:pt x="3" y="0"/>
                    </a:lnTo>
                    <a:lnTo>
                      <a:pt x="2" y="1"/>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19" name="Freeform 160"/>
              <p:cNvSpPr>
                <a:spLocks/>
              </p:cNvSpPr>
              <p:nvPr/>
            </p:nvSpPr>
            <p:spPr bwMode="auto">
              <a:xfrm>
                <a:off x="2141" y="1923"/>
                <a:ext cx="9" cy="9"/>
              </a:xfrm>
              <a:custGeom>
                <a:avLst/>
                <a:gdLst>
                  <a:gd name="T0" fmla="*/ 0 w 9"/>
                  <a:gd name="T1" fmla="*/ 5 h 9"/>
                  <a:gd name="T2" fmla="*/ 1 w 9"/>
                  <a:gd name="T3" fmla="*/ 6 h 9"/>
                  <a:gd name="T4" fmla="*/ 1 w 9"/>
                  <a:gd name="T5" fmla="*/ 7 h 9"/>
                  <a:gd name="T6" fmla="*/ 3 w 9"/>
                  <a:gd name="T7" fmla="*/ 8 h 9"/>
                  <a:gd name="T8" fmla="*/ 4 w 9"/>
                  <a:gd name="T9" fmla="*/ 9 h 9"/>
                  <a:gd name="T10" fmla="*/ 6 w 9"/>
                  <a:gd name="T11" fmla="*/ 8 h 9"/>
                  <a:gd name="T12" fmla="*/ 7 w 9"/>
                  <a:gd name="T13" fmla="*/ 7 h 9"/>
                  <a:gd name="T14" fmla="*/ 8 w 9"/>
                  <a:gd name="T15" fmla="*/ 6 h 9"/>
                  <a:gd name="T16" fmla="*/ 9 w 9"/>
                  <a:gd name="T17" fmla="*/ 5 h 9"/>
                  <a:gd name="T18" fmla="*/ 8 w 9"/>
                  <a:gd name="T19" fmla="*/ 3 h 9"/>
                  <a:gd name="T20" fmla="*/ 7 w 9"/>
                  <a:gd name="T21" fmla="*/ 1 h 9"/>
                  <a:gd name="T22" fmla="*/ 6 w 9"/>
                  <a:gd name="T23" fmla="*/ 0 h 9"/>
                  <a:gd name="T24" fmla="*/ 4 w 9"/>
                  <a:gd name="T25" fmla="*/ 0 h 9"/>
                  <a:gd name="T26" fmla="*/ 3 w 9"/>
                  <a:gd name="T27" fmla="*/ 0 h 9"/>
                  <a:gd name="T28" fmla="*/ 1 w 9"/>
                  <a:gd name="T29" fmla="*/ 1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6"/>
                    </a:lnTo>
                    <a:lnTo>
                      <a:pt x="1" y="7"/>
                    </a:lnTo>
                    <a:lnTo>
                      <a:pt x="3" y="8"/>
                    </a:lnTo>
                    <a:lnTo>
                      <a:pt x="4" y="9"/>
                    </a:lnTo>
                    <a:lnTo>
                      <a:pt x="6" y="8"/>
                    </a:lnTo>
                    <a:lnTo>
                      <a:pt x="7" y="7"/>
                    </a:lnTo>
                    <a:lnTo>
                      <a:pt x="8" y="6"/>
                    </a:lnTo>
                    <a:lnTo>
                      <a:pt x="9" y="5"/>
                    </a:lnTo>
                    <a:lnTo>
                      <a:pt x="8" y="3"/>
                    </a:lnTo>
                    <a:lnTo>
                      <a:pt x="7" y="1"/>
                    </a:lnTo>
                    <a:lnTo>
                      <a:pt x="6" y="0"/>
                    </a:lnTo>
                    <a:lnTo>
                      <a:pt x="4" y="0"/>
                    </a:lnTo>
                    <a:lnTo>
                      <a:pt x="3" y="0"/>
                    </a:lnTo>
                    <a:lnTo>
                      <a:pt x="1" y="1"/>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20" name="Freeform 161"/>
              <p:cNvSpPr>
                <a:spLocks/>
              </p:cNvSpPr>
              <p:nvPr/>
            </p:nvSpPr>
            <p:spPr bwMode="auto">
              <a:xfrm>
                <a:off x="2189" y="1923"/>
                <a:ext cx="9" cy="9"/>
              </a:xfrm>
              <a:custGeom>
                <a:avLst/>
                <a:gdLst>
                  <a:gd name="T0" fmla="*/ 0 w 9"/>
                  <a:gd name="T1" fmla="*/ 5 h 9"/>
                  <a:gd name="T2" fmla="*/ 0 w 9"/>
                  <a:gd name="T3" fmla="*/ 6 h 9"/>
                  <a:gd name="T4" fmla="*/ 1 w 9"/>
                  <a:gd name="T5" fmla="*/ 7 h 9"/>
                  <a:gd name="T6" fmla="*/ 2 w 9"/>
                  <a:gd name="T7" fmla="*/ 8 h 9"/>
                  <a:gd name="T8" fmla="*/ 4 w 9"/>
                  <a:gd name="T9" fmla="*/ 9 h 9"/>
                  <a:gd name="T10" fmla="*/ 6 w 9"/>
                  <a:gd name="T11" fmla="*/ 8 h 9"/>
                  <a:gd name="T12" fmla="*/ 7 w 9"/>
                  <a:gd name="T13" fmla="*/ 7 h 9"/>
                  <a:gd name="T14" fmla="*/ 8 w 9"/>
                  <a:gd name="T15" fmla="*/ 6 h 9"/>
                  <a:gd name="T16" fmla="*/ 9 w 9"/>
                  <a:gd name="T17" fmla="*/ 5 h 9"/>
                  <a:gd name="T18" fmla="*/ 8 w 9"/>
                  <a:gd name="T19" fmla="*/ 3 h 9"/>
                  <a:gd name="T20" fmla="*/ 7 w 9"/>
                  <a:gd name="T21" fmla="*/ 1 h 9"/>
                  <a:gd name="T22" fmla="*/ 6 w 9"/>
                  <a:gd name="T23" fmla="*/ 0 h 9"/>
                  <a:gd name="T24" fmla="*/ 4 w 9"/>
                  <a:gd name="T25" fmla="*/ 0 h 9"/>
                  <a:gd name="T26" fmla="*/ 2 w 9"/>
                  <a:gd name="T27" fmla="*/ 0 h 9"/>
                  <a:gd name="T28" fmla="*/ 1 w 9"/>
                  <a:gd name="T29" fmla="*/ 1 h 9"/>
                  <a:gd name="T30" fmla="*/ 0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0" y="6"/>
                    </a:lnTo>
                    <a:lnTo>
                      <a:pt x="1" y="7"/>
                    </a:lnTo>
                    <a:lnTo>
                      <a:pt x="2" y="8"/>
                    </a:lnTo>
                    <a:lnTo>
                      <a:pt x="4" y="9"/>
                    </a:lnTo>
                    <a:lnTo>
                      <a:pt x="6" y="8"/>
                    </a:lnTo>
                    <a:lnTo>
                      <a:pt x="7" y="7"/>
                    </a:lnTo>
                    <a:lnTo>
                      <a:pt x="8" y="6"/>
                    </a:lnTo>
                    <a:lnTo>
                      <a:pt x="9" y="5"/>
                    </a:lnTo>
                    <a:lnTo>
                      <a:pt x="8" y="3"/>
                    </a:lnTo>
                    <a:lnTo>
                      <a:pt x="7" y="1"/>
                    </a:lnTo>
                    <a:lnTo>
                      <a:pt x="6" y="0"/>
                    </a:lnTo>
                    <a:lnTo>
                      <a:pt x="4" y="0"/>
                    </a:lnTo>
                    <a:lnTo>
                      <a:pt x="2" y="0"/>
                    </a:lnTo>
                    <a:lnTo>
                      <a:pt x="1" y="1"/>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21" name="Freeform 162"/>
              <p:cNvSpPr>
                <a:spLocks/>
              </p:cNvSpPr>
              <p:nvPr/>
            </p:nvSpPr>
            <p:spPr bwMode="auto">
              <a:xfrm>
                <a:off x="2058" y="1643"/>
                <a:ext cx="47" cy="79"/>
              </a:xfrm>
              <a:custGeom>
                <a:avLst/>
                <a:gdLst>
                  <a:gd name="T0" fmla="*/ 47 w 47"/>
                  <a:gd name="T1" fmla="*/ 79 h 79"/>
                  <a:gd name="T2" fmla="*/ 47 w 47"/>
                  <a:gd name="T3" fmla="*/ 20 h 79"/>
                  <a:gd name="T4" fmla="*/ 25 w 47"/>
                  <a:gd name="T5" fmla="*/ 0 h 79"/>
                  <a:gd name="T6" fmla="*/ 0 w 47"/>
                  <a:gd name="T7" fmla="*/ 20 h 79"/>
                  <a:gd name="T8" fmla="*/ 0 w 47"/>
                  <a:gd name="T9" fmla="*/ 79 h 79"/>
                  <a:gd name="T10" fmla="*/ 47 w 47"/>
                  <a:gd name="T11" fmla="*/ 79 h 79"/>
                </a:gdLst>
                <a:ahLst/>
                <a:cxnLst>
                  <a:cxn ang="0">
                    <a:pos x="T0" y="T1"/>
                  </a:cxn>
                  <a:cxn ang="0">
                    <a:pos x="T2" y="T3"/>
                  </a:cxn>
                  <a:cxn ang="0">
                    <a:pos x="T4" y="T5"/>
                  </a:cxn>
                  <a:cxn ang="0">
                    <a:pos x="T6" y="T7"/>
                  </a:cxn>
                  <a:cxn ang="0">
                    <a:pos x="T8" y="T9"/>
                  </a:cxn>
                  <a:cxn ang="0">
                    <a:pos x="T10" y="T11"/>
                  </a:cxn>
                </a:cxnLst>
                <a:rect l="0" t="0" r="r" b="b"/>
                <a:pathLst>
                  <a:path w="47" h="79">
                    <a:moveTo>
                      <a:pt x="47" y="79"/>
                    </a:moveTo>
                    <a:lnTo>
                      <a:pt x="47" y="20"/>
                    </a:lnTo>
                    <a:lnTo>
                      <a:pt x="25" y="0"/>
                    </a:lnTo>
                    <a:lnTo>
                      <a:pt x="0" y="20"/>
                    </a:lnTo>
                    <a:lnTo>
                      <a:pt x="0" y="79"/>
                    </a:lnTo>
                    <a:lnTo>
                      <a:pt x="47" y="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22" name="Rectangle 163"/>
              <p:cNvSpPr>
                <a:spLocks noChangeArrowheads="1"/>
              </p:cNvSpPr>
              <p:nvPr/>
            </p:nvSpPr>
            <p:spPr bwMode="auto">
              <a:xfrm>
                <a:off x="2085" y="1669"/>
                <a:ext cx="12"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23" name="Rectangle 164"/>
              <p:cNvSpPr>
                <a:spLocks noChangeArrowheads="1"/>
              </p:cNvSpPr>
              <p:nvPr/>
            </p:nvSpPr>
            <p:spPr bwMode="auto">
              <a:xfrm>
                <a:off x="2085" y="1694"/>
                <a:ext cx="12"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24" name="Rectangle 165"/>
              <p:cNvSpPr>
                <a:spLocks noChangeArrowheads="1"/>
              </p:cNvSpPr>
              <p:nvPr/>
            </p:nvSpPr>
            <p:spPr bwMode="auto">
              <a:xfrm>
                <a:off x="2066" y="1669"/>
                <a:ext cx="14"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25" name="Rectangle 166"/>
              <p:cNvSpPr>
                <a:spLocks noChangeArrowheads="1"/>
              </p:cNvSpPr>
              <p:nvPr/>
            </p:nvSpPr>
            <p:spPr bwMode="auto">
              <a:xfrm>
                <a:off x="2066" y="1694"/>
                <a:ext cx="14"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26" name="Freeform 167"/>
              <p:cNvSpPr>
                <a:spLocks/>
              </p:cNvSpPr>
              <p:nvPr/>
            </p:nvSpPr>
            <p:spPr bwMode="auto">
              <a:xfrm>
                <a:off x="1949" y="1644"/>
                <a:ext cx="47" cy="78"/>
              </a:xfrm>
              <a:custGeom>
                <a:avLst/>
                <a:gdLst>
                  <a:gd name="T0" fmla="*/ 47 w 47"/>
                  <a:gd name="T1" fmla="*/ 78 h 78"/>
                  <a:gd name="T2" fmla="*/ 47 w 47"/>
                  <a:gd name="T3" fmla="*/ 19 h 78"/>
                  <a:gd name="T4" fmla="*/ 25 w 47"/>
                  <a:gd name="T5" fmla="*/ 0 h 78"/>
                  <a:gd name="T6" fmla="*/ 0 w 47"/>
                  <a:gd name="T7" fmla="*/ 19 h 78"/>
                  <a:gd name="T8" fmla="*/ 0 w 47"/>
                  <a:gd name="T9" fmla="*/ 78 h 78"/>
                  <a:gd name="T10" fmla="*/ 47 w 47"/>
                  <a:gd name="T11" fmla="*/ 78 h 78"/>
                </a:gdLst>
                <a:ahLst/>
                <a:cxnLst>
                  <a:cxn ang="0">
                    <a:pos x="T0" y="T1"/>
                  </a:cxn>
                  <a:cxn ang="0">
                    <a:pos x="T2" y="T3"/>
                  </a:cxn>
                  <a:cxn ang="0">
                    <a:pos x="T4" y="T5"/>
                  </a:cxn>
                  <a:cxn ang="0">
                    <a:pos x="T6" y="T7"/>
                  </a:cxn>
                  <a:cxn ang="0">
                    <a:pos x="T8" y="T9"/>
                  </a:cxn>
                  <a:cxn ang="0">
                    <a:pos x="T10" y="T11"/>
                  </a:cxn>
                </a:cxnLst>
                <a:rect l="0" t="0" r="r" b="b"/>
                <a:pathLst>
                  <a:path w="47" h="78">
                    <a:moveTo>
                      <a:pt x="47" y="78"/>
                    </a:moveTo>
                    <a:lnTo>
                      <a:pt x="47" y="19"/>
                    </a:lnTo>
                    <a:lnTo>
                      <a:pt x="25" y="0"/>
                    </a:lnTo>
                    <a:lnTo>
                      <a:pt x="0" y="19"/>
                    </a:lnTo>
                    <a:lnTo>
                      <a:pt x="0" y="78"/>
                    </a:lnTo>
                    <a:lnTo>
                      <a:pt x="47"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27" name="Rectangle 168"/>
              <p:cNvSpPr>
                <a:spLocks noChangeArrowheads="1"/>
              </p:cNvSpPr>
              <p:nvPr/>
            </p:nvSpPr>
            <p:spPr bwMode="auto">
              <a:xfrm>
                <a:off x="1976" y="1669"/>
                <a:ext cx="12"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28" name="Rectangle 169"/>
              <p:cNvSpPr>
                <a:spLocks noChangeArrowheads="1"/>
              </p:cNvSpPr>
              <p:nvPr/>
            </p:nvSpPr>
            <p:spPr bwMode="auto">
              <a:xfrm>
                <a:off x="1976" y="1694"/>
                <a:ext cx="12"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29" name="Rectangle 170"/>
              <p:cNvSpPr>
                <a:spLocks noChangeArrowheads="1"/>
              </p:cNvSpPr>
              <p:nvPr/>
            </p:nvSpPr>
            <p:spPr bwMode="auto">
              <a:xfrm>
                <a:off x="1957" y="1669"/>
                <a:ext cx="14"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30" name="Rectangle 171"/>
              <p:cNvSpPr>
                <a:spLocks noChangeArrowheads="1"/>
              </p:cNvSpPr>
              <p:nvPr/>
            </p:nvSpPr>
            <p:spPr bwMode="auto">
              <a:xfrm>
                <a:off x="1957" y="1694"/>
                <a:ext cx="14"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231" name="Freeform 172"/>
              <p:cNvSpPr>
                <a:spLocks/>
              </p:cNvSpPr>
              <p:nvPr/>
            </p:nvSpPr>
            <p:spPr bwMode="auto">
              <a:xfrm>
                <a:off x="1816" y="1549"/>
                <a:ext cx="420" cy="420"/>
              </a:xfrm>
              <a:custGeom>
                <a:avLst/>
                <a:gdLst>
                  <a:gd name="T0" fmla="*/ 401 w 420"/>
                  <a:gd name="T1" fmla="*/ 12 h 420"/>
                  <a:gd name="T2" fmla="*/ 393 w 420"/>
                  <a:gd name="T3" fmla="*/ 7 h 420"/>
                  <a:gd name="T4" fmla="*/ 384 w 420"/>
                  <a:gd name="T5" fmla="*/ 2 h 420"/>
                  <a:gd name="T6" fmla="*/ 374 w 420"/>
                  <a:gd name="T7" fmla="*/ 1 h 420"/>
                  <a:gd name="T8" fmla="*/ 52 w 420"/>
                  <a:gd name="T9" fmla="*/ 0 h 420"/>
                  <a:gd name="T10" fmla="*/ 32 w 420"/>
                  <a:gd name="T11" fmla="*/ 4 h 420"/>
                  <a:gd name="T12" fmla="*/ 16 w 420"/>
                  <a:gd name="T13" fmla="*/ 16 h 420"/>
                  <a:gd name="T14" fmla="*/ 5 w 420"/>
                  <a:gd name="T15" fmla="*/ 32 h 420"/>
                  <a:gd name="T16" fmla="*/ 0 w 420"/>
                  <a:gd name="T17" fmla="*/ 52 h 420"/>
                  <a:gd name="T18" fmla="*/ 25 w 420"/>
                  <a:gd name="T19" fmla="*/ 199 h 420"/>
                  <a:gd name="T20" fmla="*/ 26 w 420"/>
                  <a:gd name="T21" fmla="*/ 47 h 420"/>
                  <a:gd name="T22" fmla="*/ 30 w 420"/>
                  <a:gd name="T23" fmla="*/ 37 h 420"/>
                  <a:gd name="T24" fmla="*/ 36 w 420"/>
                  <a:gd name="T25" fmla="*/ 31 h 420"/>
                  <a:gd name="T26" fmla="*/ 39 w 420"/>
                  <a:gd name="T27" fmla="*/ 28 h 420"/>
                  <a:gd name="T28" fmla="*/ 44 w 420"/>
                  <a:gd name="T29" fmla="*/ 26 h 420"/>
                  <a:gd name="T30" fmla="*/ 50 w 420"/>
                  <a:gd name="T31" fmla="*/ 25 h 420"/>
                  <a:gd name="T32" fmla="*/ 369 w 420"/>
                  <a:gd name="T33" fmla="*/ 25 h 420"/>
                  <a:gd name="T34" fmla="*/ 374 w 420"/>
                  <a:gd name="T35" fmla="*/ 26 h 420"/>
                  <a:gd name="T36" fmla="*/ 379 w 420"/>
                  <a:gd name="T37" fmla="*/ 27 h 420"/>
                  <a:gd name="T38" fmla="*/ 384 w 420"/>
                  <a:gd name="T39" fmla="*/ 30 h 420"/>
                  <a:gd name="T40" fmla="*/ 388 w 420"/>
                  <a:gd name="T41" fmla="*/ 33 h 420"/>
                  <a:gd name="T42" fmla="*/ 393 w 420"/>
                  <a:gd name="T43" fmla="*/ 42 h 420"/>
                  <a:gd name="T44" fmla="*/ 396 w 420"/>
                  <a:gd name="T45" fmla="*/ 52 h 420"/>
                  <a:gd name="T46" fmla="*/ 395 w 420"/>
                  <a:gd name="T47" fmla="*/ 374 h 420"/>
                  <a:gd name="T48" fmla="*/ 391 w 420"/>
                  <a:gd name="T49" fmla="*/ 383 h 420"/>
                  <a:gd name="T50" fmla="*/ 384 w 420"/>
                  <a:gd name="T51" fmla="*/ 391 h 420"/>
                  <a:gd name="T52" fmla="*/ 374 w 420"/>
                  <a:gd name="T53" fmla="*/ 395 h 420"/>
                  <a:gd name="T54" fmla="*/ 52 w 420"/>
                  <a:gd name="T55" fmla="*/ 395 h 420"/>
                  <a:gd name="T56" fmla="*/ 47 w 420"/>
                  <a:gd name="T57" fmla="*/ 395 h 420"/>
                  <a:gd name="T58" fmla="*/ 42 w 420"/>
                  <a:gd name="T59" fmla="*/ 393 h 420"/>
                  <a:gd name="T60" fmla="*/ 37 w 420"/>
                  <a:gd name="T61" fmla="*/ 391 h 420"/>
                  <a:gd name="T62" fmla="*/ 33 w 420"/>
                  <a:gd name="T63" fmla="*/ 387 h 420"/>
                  <a:gd name="T64" fmla="*/ 28 w 420"/>
                  <a:gd name="T65" fmla="*/ 379 h 420"/>
                  <a:gd name="T66" fmla="*/ 25 w 420"/>
                  <a:gd name="T67" fmla="*/ 368 h 420"/>
                  <a:gd name="T68" fmla="*/ 0 w 420"/>
                  <a:gd name="T69" fmla="*/ 199 h 420"/>
                  <a:gd name="T70" fmla="*/ 1 w 420"/>
                  <a:gd name="T71" fmla="*/ 373 h 420"/>
                  <a:gd name="T72" fmla="*/ 2 w 420"/>
                  <a:gd name="T73" fmla="*/ 383 h 420"/>
                  <a:gd name="T74" fmla="*/ 7 w 420"/>
                  <a:gd name="T75" fmla="*/ 392 h 420"/>
                  <a:gd name="T76" fmla="*/ 13 w 420"/>
                  <a:gd name="T77" fmla="*/ 401 h 420"/>
                  <a:gd name="T78" fmla="*/ 20 w 420"/>
                  <a:gd name="T79" fmla="*/ 408 h 420"/>
                  <a:gd name="T80" fmla="*/ 28 w 420"/>
                  <a:gd name="T81" fmla="*/ 413 h 420"/>
                  <a:gd name="T82" fmla="*/ 37 w 420"/>
                  <a:gd name="T83" fmla="*/ 418 h 420"/>
                  <a:gd name="T84" fmla="*/ 47 w 420"/>
                  <a:gd name="T85" fmla="*/ 419 h 420"/>
                  <a:gd name="T86" fmla="*/ 369 w 420"/>
                  <a:gd name="T87" fmla="*/ 420 h 420"/>
                  <a:gd name="T88" fmla="*/ 379 w 420"/>
                  <a:gd name="T89" fmla="*/ 419 h 420"/>
                  <a:gd name="T90" fmla="*/ 388 w 420"/>
                  <a:gd name="T91" fmla="*/ 416 h 420"/>
                  <a:gd name="T92" fmla="*/ 397 w 420"/>
                  <a:gd name="T93" fmla="*/ 411 h 420"/>
                  <a:gd name="T94" fmla="*/ 405 w 420"/>
                  <a:gd name="T95" fmla="*/ 405 h 420"/>
                  <a:gd name="T96" fmla="*/ 411 w 420"/>
                  <a:gd name="T97" fmla="*/ 397 h 420"/>
                  <a:gd name="T98" fmla="*/ 416 w 420"/>
                  <a:gd name="T99" fmla="*/ 388 h 420"/>
                  <a:gd name="T100" fmla="*/ 419 w 420"/>
                  <a:gd name="T101" fmla="*/ 378 h 420"/>
                  <a:gd name="T102" fmla="*/ 420 w 420"/>
                  <a:gd name="T103" fmla="*/ 368 h 420"/>
                  <a:gd name="T104" fmla="*/ 420 w 420"/>
                  <a:gd name="T105" fmla="*/ 47 h 420"/>
                  <a:gd name="T106" fmla="*/ 418 w 420"/>
                  <a:gd name="T107" fmla="*/ 37 h 420"/>
                  <a:gd name="T108" fmla="*/ 414 w 420"/>
                  <a:gd name="T109" fmla="*/ 28 h 420"/>
                  <a:gd name="T110" fmla="*/ 409 w 420"/>
                  <a:gd name="T111" fmla="*/ 2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0" h="420">
                    <a:moveTo>
                      <a:pt x="405" y="16"/>
                    </a:moveTo>
                    <a:lnTo>
                      <a:pt x="401" y="12"/>
                    </a:lnTo>
                    <a:lnTo>
                      <a:pt x="397" y="9"/>
                    </a:lnTo>
                    <a:lnTo>
                      <a:pt x="393" y="7"/>
                    </a:lnTo>
                    <a:lnTo>
                      <a:pt x="388" y="4"/>
                    </a:lnTo>
                    <a:lnTo>
                      <a:pt x="384" y="2"/>
                    </a:lnTo>
                    <a:lnTo>
                      <a:pt x="379" y="1"/>
                    </a:lnTo>
                    <a:lnTo>
                      <a:pt x="374" y="1"/>
                    </a:lnTo>
                    <a:lnTo>
                      <a:pt x="369" y="0"/>
                    </a:lnTo>
                    <a:lnTo>
                      <a:pt x="52" y="0"/>
                    </a:lnTo>
                    <a:lnTo>
                      <a:pt x="42" y="2"/>
                    </a:lnTo>
                    <a:lnTo>
                      <a:pt x="32" y="4"/>
                    </a:lnTo>
                    <a:lnTo>
                      <a:pt x="23" y="9"/>
                    </a:lnTo>
                    <a:lnTo>
                      <a:pt x="16" y="16"/>
                    </a:lnTo>
                    <a:lnTo>
                      <a:pt x="9" y="23"/>
                    </a:lnTo>
                    <a:lnTo>
                      <a:pt x="5" y="32"/>
                    </a:lnTo>
                    <a:lnTo>
                      <a:pt x="2" y="42"/>
                    </a:lnTo>
                    <a:lnTo>
                      <a:pt x="0" y="52"/>
                    </a:lnTo>
                    <a:lnTo>
                      <a:pt x="0" y="199"/>
                    </a:lnTo>
                    <a:lnTo>
                      <a:pt x="25" y="199"/>
                    </a:lnTo>
                    <a:lnTo>
                      <a:pt x="25" y="52"/>
                    </a:lnTo>
                    <a:lnTo>
                      <a:pt x="26" y="47"/>
                    </a:lnTo>
                    <a:lnTo>
                      <a:pt x="28" y="42"/>
                    </a:lnTo>
                    <a:lnTo>
                      <a:pt x="30" y="37"/>
                    </a:lnTo>
                    <a:lnTo>
                      <a:pt x="33" y="33"/>
                    </a:lnTo>
                    <a:lnTo>
                      <a:pt x="36" y="31"/>
                    </a:lnTo>
                    <a:lnTo>
                      <a:pt x="37" y="30"/>
                    </a:lnTo>
                    <a:lnTo>
                      <a:pt x="39" y="28"/>
                    </a:lnTo>
                    <a:lnTo>
                      <a:pt x="42" y="27"/>
                    </a:lnTo>
                    <a:lnTo>
                      <a:pt x="44" y="26"/>
                    </a:lnTo>
                    <a:lnTo>
                      <a:pt x="47" y="26"/>
                    </a:lnTo>
                    <a:lnTo>
                      <a:pt x="50" y="25"/>
                    </a:lnTo>
                    <a:lnTo>
                      <a:pt x="52" y="25"/>
                    </a:lnTo>
                    <a:lnTo>
                      <a:pt x="369" y="25"/>
                    </a:lnTo>
                    <a:lnTo>
                      <a:pt x="371" y="25"/>
                    </a:lnTo>
                    <a:lnTo>
                      <a:pt x="374" y="26"/>
                    </a:lnTo>
                    <a:lnTo>
                      <a:pt x="377" y="26"/>
                    </a:lnTo>
                    <a:lnTo>
                      <a:pt x="379" y="27"/>
                    </a:lnTo>
                    <a:lnTo>
                      <a:pt x="382" y="28"/>
                    </a:lnTo>
                    <a:lnTo>
                      <a:pt x="384" y="30"/>
                    </a:lnTo>
                    <a:lnTo>
                      <a:pt x="386" y="31"/>
                    </a:lnTo>
                    <a:lnTo>
                      <a:pt x="388" y="33"/>
                    </a:lnTo>
                    <a:lnTo>
                      <a:pt x="391" y="37"/>
                    </a:lnTo>
                    <a:lnTo>
                      <a:pt x="393" y="42"/>
                    </a:lnTo>
                    <a:lnTo>
                      <a:pt x="395" y="47"/>
                    </a:lnTo>
                    <a:lnTo>
                      <a:pt x="396" y="52"/>
                    </a:lnTo>
                    <a:lnTo>
                      <a:pt x="396" y="368"/>
                    </a:lnTo>
                    <a:lnTo>
                      <a:pt x="395" y="374"/>
                    </a:lnTo>
                    <a:lnTo>
                      <a:pt x="393" y="379"/>
                    </a:lnTo>
                    <a:lnTo>
                      <a:pt x="391" y="383"/>
                    </a:lnTo>
                    <a:lnTo>
                      <a:pt x="388" y="387"/>
                    </a:lnTo>
                    <a:lnTo>
                      <a:pt x="384" y="391"/>
                    </a:lnTo>
                    <a:lnTo>
                      <a:pt x="379" y="393"/>
                    </a:lnTo>
                    <a:lnTo>
                      <a:pt x="374" y="395"/>
                    </a:lnTo>
                    <a:lnTo>
                      <a:pt x="369" y="395"/>
                    </a:lnTo>
                    <a:lnTo>
                      <a:pt x="52" y="395"/>
                    </a:lnTo>
                    <a:lnTo>
                      <a:pt x="50" y="395"/>
                    </a:lnTo>
                    <a:lnTo>
                      <a:pt x="47" y="395"/>
                    </a:lnTo>
                    <a:lnTo>
                      <a:pt x="44" y="394"/>
                    </a:lnTo>
                    <a:lnTo>
                      <a:pt x="42" y="393"/>
                    </a:lnTo>
                    <a:lnTo>
                      <a:pt x="39" y="392"/>
                    </a:lnTo>
                    <a:lnTo>
                      <a:pt x="37" y="391"/>
                    </a:lnTo>
                    <a:lnTo>
                      <a:pt x="36" y="389"/>
                    </a:lnTo>
                    <a:lnTo>
                      <a:pt x="33" y="387"/>
                    </a:lnTo>
                    <a:lnTo>
                      <a:pt x="30" y="383"/>
                    </a:lnTo>
                    <a:lnTo>
                      <a:pt x="28" y="379"/>
                    </a:lnTo>
                    <a:lnTo>
                      <a:pt x="26" y="374"/>
                    </a:lnTo>
                    <a:lnTo>
                      <a:pt x="25" y="368"/>
                    </a:lnTo>
                    <a:lnTo>
                      <a:pt x="25" y="199"/>
                    </a:lnTo>
                    <a:lnTo>
                      <a:pt x="0" y="199"/>
                    </a:lnTo>
                    <a:lnTo>
                      <a:pt x="0" y="368"/>
                    </a:lnTo>
                    <a:lnTo>
                      <a:pt x="1" y="373"/>
                    </a:lnTo>
                    <a:lnTo>
                      <a:pt x="1" y="378"/>
                    </a:lnTo>
                    <a:lnTo>
                      <a:pt x="2" y="383"/>
                    </a:lnTo>
                    <a:lnTo>
                      <a:pt x="5" y="388"/>
                    </a:lnTo>
                    <a:lnTo>
                      <a:pt x="7" y="392"/>
                    </a:lnTo>
                    <a:lnTo>
                      <a:pt x="9" y="397"/>
                    </a:lnTo>
                    <a:lnTo>
                      <a:pt x="13" y="401"/>
                    </a:lnTo>
                    <a:lnTo>
                      <a:pt x="16" y="405"/>
                    </a:lnTo>
                    <a:lnTo>
                      <a:pt x="20" y="408"/>
                    </a:lnTo>
                    <a:lnTo>
                      <a:pt x="24" y="411"/>
                    </a:lnTo>
                    <a:lnTo>
                      <a:pt x="28" y="413"/>
                    </a:lnTo>
                    <a:lnTo>
                      <a:pt x="33" y="416"/>
                    </a:lnTo>
                    <a:lnTo>
                      <a:pt x="37" y="418"/>
                    </a:lnTo>
                    <a:lnTo>
                      <a:pt x="42" y="419"/>
                    </a:lnTo>
                    <a:lnTo>
                      <a:pt x="47" y="419"/>
                    </a:lnTo>
                    <a:lnTo>
                      <a:pt x="52" y="420"/>
                    </a:lnTo>
                    <a:lnTo>
                      <a:pt x="369" y="420"/>
                    </a:lnTo>
                    <a:lnTo>
                      <a:pt x="374" y="419"/>
                    </a:lnTo>
                    <a:lnTo>
                      <a:pt x="379" y="419"/>
                    </a:lnTo>
                    <a:lnTo>
                      <a:pt x="384" y="418"/>
                    </a:lnTo>
                    <a:lnTo>
                      <a:pt x="388" y="416"/>
                    </a:lnTo>
                    <a:lnTo>
                      <a:pt x="393" y="413"/>
                    </a:lnTo>
                    <a:lnTo>
                      <a:pt x="397" y="411"/>
                    </a:lnTo>
                    <a:lnTo>
                      <a:pt x="401" y="408"/>
                    </a:lnTo>
                    <a:lnTo>
                      <a:pt x="405" y="405"/>
                    </a:lnTo>
                    <a:lnTo>
                      <a:pt x="409" y="401"/>
                    </a:lnTo>
                    <a:lnTo>
                      <a:pt x="411" y="397"/>
                    </a:lnTo>
                    <a:lnTo>
                      <a:pt x="414" y="392"/>
                    </a:lnTo>
                    <a:lnTo>
                      <a:pt x="416" y="388"/>
                    </a:lnTo>
                    <a:lnTo>
                      <a:pt x="418" y="383"/>
                    </a:lnTo>
                    <a:lnTo>
                      <a:pt x="419" y="378"/>
                    </a:lnTo>
                    <a:lnTo>
                      <a:pt x="420" y="373"/>
                    </a:lnTo>
                    <a:lnTo>
                      <a:pt x="420" y="368"/>
                    </a:lnTo>
                    <a:lnTo>
                      <a:pt x="420" y="52"/>
                    </a:lnTo>
                    <a:lnTo>
                      <a:pt x="420" y="47"/>
                    </a:lnTo>
                    <a:lnTo>
                      <a:pt x="419" y="42"/>
                    </a:lnTo>
                    <a:lnTo>
                      <a:pt x="418" y="37"/>
                    </a:lnTo>
                    <a:lnTo>
                      <a:pt x="416" y="32"/>
                    </a:lnTo>
                    <a:lnTo>
                      <a:pt x="414" y="28"/>
                    </a:lnTo>
                    <a:lnTo>
                      <a:pt x="411" y="24"/>
                    </a:lnTo>
                    <a:lnTo>
                      <a:pt x="409" y="20"/>
                    </a:lnTo>
                    <a:lnTo>
                      <a:pt x="405"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grpSp>
        <p:grpSp>
          <p:nvGrpSpPr>
            <p:cNvPr id="129" name="Group 221"/>
            <p:cNvGrpSpPr>
              <a:grpSpLocks/>
            </p:cNvGrpSpPr>
            <p:nvPr/>
          </p:nvGrpSpPr>
          <p:grpSpPr bwMode="auto">
            <a:xfrm>
              <a:off x="4418013" y="2478088"/>
              <a:ext cx="666750" cy="665163"/>
              <a:chOff x="2783" y="1561"/>
              <a:chExt cx="420" cy="419"/>
            </a:xfrm>
          </p:grpSpPr>
          <p:sp>
            <p:nvSpPr>
              <p:cNvPr id="138" name="Freeform 174"/>
              <p:cNvSpPr>
                <a:spLocks/>
              </p:cNvSpPr>
              <p:nvPr/>
            </p:nvSpPr>
            <p:spPr bwMode="auto">
              <a:xfrm>
                <a:off x="2803" y="1579"/>
                <a:ext cx="389" cy="390"/>
              </a:xfrm>
              <a:custGeom>
                <a:avLst/>
                <a:gdLst>
                  <a:gd name="T0" fmla="*/ 350 w 389"/>
                  <a:gd name="T1" fmla="*/ 390 h 390"/>
                  <a:gd name="T2" fmla="*/ 357 w 389"/>
                  <a:gd name="T3" fmla="*/ 389 h 390"/>
                  <a:gd name="T4" fmla="*/ 365 w 389"/>
                  <a:gd name="T5" fmla="*/ 387 h 390"/>
                  <a:gd name="T6" fmla="*/ 372 w 389"/>
                  <a:gd name="T7" fmla="*/ 384 h 390"/>
                  <a:gd name="T8" fmla="*/ 378 w 389"/>
                  <a:gd name="T9" fmla="*/ 379 h 390"/>
                  <a:gd name="T10" fmla="*/ 383 w 389"/>
                  <a:gd name="T11" fmla="*/ 373 h 390"/>
                  <a:gd name="T12" fmla="*/ 386 w 389"/>
                  <a:gd name="T13" fmla="*/ 366 h 390"/>
                  <a:gd name="T14" fmla="*/ 388 w 389"/>
                  <a:gd name="T15" fmla="*/ 359 h 390"/>
                  <a:gd name="T16" fmla="*/ 389 w 389"/>
                  <a:gd name="T17" fmla="*/ 351 h 390"/>
                  <a:gd name="T18" fmla="*/ 389 w 389"/>
                  <a:gd name="T19" fmla="*/ 39 h 390"/>
                  <a:gd name="T20" fmla="*/ 388 w 389"/>
                  <a:gd name="T21" fmla="*/ 31 h 390"/>
                  <a:gd name="T22" fmla="*/ 386 w 389"/>
                  <a:gd name="T23" fmla="*/ 24 h 390"/>
                  <a:gd name="T24" fmla="*/ 383 w 389"/>
                  <a:gd name="T25" fmla="*/ 17 h 390"/>
                  <a:gd name="T26" fmla="*/ 378 w 389"/>
                  <a:gd name="T27" fmla="*/ 11 h 390"/>
                  <a:gd name="T28" fmla="*/ 372 w 389"/>
                  <a:gd name="T29" fmla="*/ 6 h 390"/>
                  <a:gd name="T30" fmla="*/ 365 w 389"/>
                  <a:gd name="T31" fmla="*/ 3 h 390"/>
                  <a:gd name="T32" fmla="*/ 357 w 389"/>
                  <a:gd name="T33" fmla="*/ 1 h 390"/>
                  <a:gd name="T34" fmla="*/ 350 w 389"/>
                  <a:gd name="T35" fmla="*/ 0 h 390"/>
                  <a:gd name="T36" fmla="*/ 39 w 389"/>
                  <a:gd name="T37" fmla="*/ 0 h 390"/>
                  <a:gd name="T38" fmla="*/ 31 w 389"/>
                  <a:gd name="T39" fmla="*/ 1 h 390"/>
                  <a:gd name="T40" fmla="*/ 24 w 389"/>
                  <a:gd name="T41" fmla="*/ 3 h 390"/>
                  <a:gd name="T42" fmla="*/ 17 w 389"/>
                  <a:gd name="T43" fmla="*/ 6 h 390"/>
                  <a:gd name="T44" fmla="*/ 11 w 389"/>
                  <a:gd name="T45" fmla="*/ 11 h 390"/>
                  <a:gd name="T46" fmla="*/ 6 w 389"/>
                  <a:gd name="T47" fmla="*/ 17 h 390"/>
                  <a:gd name="T48" fmla="*/ 3 w 389"/>
                  <a:gd name="T49" fmla="*/ 24 h 390"/>
                  <a:gd name="T50" fmla="*/ 0 w 389"/>
                  <a:gd name="T51" fmla="*/ 31 h 390"/>
                  <a:gd name="T52" fmla="*/ 0 w 389"/>
                  <a:gd name="T53" fmla="*/ 39 h 390"/>
                  <a:gd name="T54" fmla="*/ 0 w 389"/>
                  <a:gd name="T55" fmla="*/ 351 h 390"/>
                  <a:gd name="T56" fmla="*/ 0 w 389"/>
                  <a:gd name="T57" fmla="*/ 359 h 390"/>
                  <a:gd name="T58" fmla="*/ 3 w 389"/>
                  <a:gd name="T59" fmla="*/ 366 h 390"/>
                  <a:gd name="T60" fmla="*/ 6 w 389"/>
                  <a:gd name="T61" fmla="*/ 373 h 390"/>
                  <a:gd name="T62" fmla="*/ 11 w 389"/>
                  <a:gd name="T63" fmla="*/ 379 h 390"/>
                  <a:gd name="T64" fmla="*/ 17 w 389"/>
                  <a:gd name="T65" fmla="*/ 384 h 390"/>
                  <a:gd name="T66" fmla="*/ 24 w 389"/>
                  <a:gd name="T67" fmla="*/ 387 h 390"/>
                  <a:gd name="T68" fmla="*/ 31 w 389"/>
                  <a:gd name="T69" fmla="*/ 389 h 390"/>
                  <a:gd name="T70" fmla="*/ 39 w 389"/>
                  <a:gd name="T71" fmla="*/ 390 h 390"/>
                  <a:gd name="T72" fmla="*/ 350 w 389"/>
                  <a:gd name="T73" fmla="*/ 39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9" h="390">
                    <a:moveTo>
                      <a:pt x="350" y="390"/>
                    </a:moveTo>
                    <a:lnTo>
                      <a:pt x="357" y="389"/>
                    </a:lnTo>
                    <a:lnTo>
                      <a:pt x="365" y="387"/>
                    </a:lnTo>
                    <a:lnTo>
                      <a:pt x="372" y="384"/>
                    </a:lnTo>
                    <a:lnTo>
                      <a:pt x="378" y="379"/>
                    </a:lnTo>
                    <a:lnTo>
                      <a:pt x="383" y="373"/>
                    </a:lnTo>
                    <a:lnTo>
                      <a:pt x="386" y="366"/>
                    </a:lnTo>
                    <a:lnTo>
                      <a:pt x="388" y="359"/>
                    </a:lnTo>
                    <a:lnTo>
                      <a:pt x="389" y="351"/>
                    </a:lnTo>
                    <a:lnTo>
                      <a:pt x="389" y="39"/>
                    </a:lnTo>
                    <a:lnTo>
                      <a:pt x="388" y="31"/>
                    </a:lnTo>
                    <a:lnTo>
                      <a:pt x="386" y="24"/>
                    </a:lnTo>
                    <a:lnTo>
                      <a:pt x="383" y="17"/>
                    </a:lnTo>
                    <a:lnTo>
                      <a:pt x="378" y="11"/>
                    </a:lnTo>
                    <a:lnTo>
                      <a:pt x="372" y="6"/>
                    </a:lnTo>
                    <a:lnTo>
                      <a:pt x="365" y="3"/>
                    </a:lnTo>
                    <a:lnTo>
                      <a:pt x="357" y="1"/>
                    </a:lnTo>
                    <a:lnTo>
                      <a:pt x="350" y="0"/>
                    </a:lnTo>
                    <a:lnTo>
                      <a:pt x="39" y="0"/>
                    </a:lnTo>
                    <a:lnTo>
                      <a:pt x="31" y="1"/>
                    </a:lnTo>
                    <a:lnTo>
                      <a:pt x="24" y="3"/>
                    </a:lnTo>
                    <a:lnTo>
                      <a:pt x="17" y="6"/>
                    </a:lnTo>
                    <a:lnTo>
                      <a:pt x="11" y="11"/>
                    </a:lnTo>
                    <a:lnTo>
                      <a:pt x="6" y="17"/>
                    </a:lnTo>
                    <a:lnTo>
                      <a:pt x="3" y="24"/>
                    </a:lnTo>
                    <a:lnTo>
                      <a:pt x="0" y="31"/>
                    </a:lnTo>
                    <a:lnTo>
                      <a:pt x="0" y="39"/>
                    </a:lnTo>
                    <a:lnTo>
                      <a:pt x="0" y="351"/>
                    </a:lnTo>
                    <a:lnTo>
                      <a:pt x="0" y="359"/>
                    </a:lnTo>
                    <a:lnTo>
                      <a:pt x="3" y="366"/>
                    </a:lnTo>
                    <a:lnTo>
                      <a:pt x="6" y="373"/>
                    </a:lnTo>
                    <a:lnTo>
                      <a:pt x="11" y="379"/>
                    </a:lnTo>
                    <a:lnTo>
                      <a:pt x="17" y="384"/>
                    </a:lnTo>
                    <a:lnTo>
                      <a:pt x="24" y="387"/>
                    </a:lnTo>
                    <a:lnTo>
                      <a:pt x="31" y="389"/>
                    </a:lnTo>
                    <a:lnTo>
                      <a:pt x="39" y="390"/>
                    </a:lnTo>
                    <a:lnTo>
                      <a:pt x="350" y="3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39" name="Freeform 175"/>
              <p:cNvSpPr>
                <a:spLocks/>
              </p:cNvSpPr>
              <p:nvPr/>
            </p:nvSpPr>
            <p:spPr bwMode="auto">
              <a:xfrm>
                <a:off x="2838" y="1620"/>
                <a:ext cx="313" cy="260"/>
              </a:xfrm>
              <a:custGeom>
                <a:avLst/>
                <a:gdLst>
                  <a:gd name="T0" fmla="*/ 255 w 313"/>
                  <a:gd name="T1" fmla="*/ 0 h 260"/>
                  <a:gd name="T2" fmla="*/ 53 w 313"/>
                  <a:gd name="T3" fmla="*/ 0 h 260"/>
                  <a:gd name="T4" fmla="*/ 0 w 313"/>
                  <a:gd name="T5" fmla="*/ 108 h 260"/>
                  <a:gd name="T6" fmla="*/ 36 w 313"/>
                  <a:gd name="T7" fmla="*/ 108 h 260"/>
                  <a:gd name="T8" fmla="*/ 36 w 313"/>
                  <a:gd name="T9" fmla="*/ 258 h 260"/>
                  <a:gd name="T10" fmla="*/ 273 w 313"/>
                  <a:gd name="T11" fmla="*/ 260 h 260"/>
                  <a:gd name="T12" fmla="*/ 273 w 313"/>
                  <a:gd name="T13" fmla="*/ 108 h 260"/>
                  <a:gd name="T14" fmla="*/ 313 w 313"/>
                  <a:gd name="T15" fmla="*/ 108 h 260"/>
                  <a:gd name="T16" fmla="*/ 255 w 313"/>
                  <a:gd name="T17"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3" h="260">
                    <a:moveTo>
                      <a:pt x="255" y="0"/>
                    </a:moveTo>
                    <a:lnTo>
                      <a:pt x="53" y="0"/>
                    </a:lnTo>
                    <a:lnTo>
                      <a:pt x="0" y="108"/>
                    </a:lnTo>
                    <a:lnTo>
                      <a:pt x="36" y="108"/>
                    </a:lnTo>
                    <a:lnTo>
                      <a:pt x="36" y="258"/>
                    </a:lnTo>
                    <a:lnTo>
                      <a:pt x="273" y="260"/>
                    </a:lnTo>
                    <a:lnTo>
                      <a:pt x="273" y="108"/>
                    </a:lnTo>
                    <a:lnTo>
                      <a:pt x="313" y="108"/>
                    </a:lnTo>
                    <a:lnTo>
                      <a:pt x="25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0" name="Rectangle 176"/>
              <p:cNvSpPr>
                <a:spLocks noChangeArrowheads="1"/>
              </p:cNvSpPr>
              <p:nvPr/>
            </p:nvSpPr>
            <p:spPr bwMode="auto">
              <a:xfrm>
                <a:off x="2803" y="1877"/>
                <a:ext cx="385" cy="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1" name="Rectangle 177"/>
              <p:cNvSpPr>
                <a:spLocks noChangeArrowheads="1"/>
              </p:cNvSpPr>
              <p:nvPr/>
            </p:nvSpPr>
            <p:spPr bwMode="auto">
              <a:xfrm>
                <a:off x="2802" y="1896"/>
                <a:ext cx="395" cy="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2" name="Rectangle 178"/>
              <p:cNvSpPr>
                <a:spLocks noChangeArrowheads="1"/>
              </p:cNvSpPr>
              <p:nvPr/>
            </p:nvSpPr>
            <p:spPr bwMode="auto">
              <a:xfrm>
                <a:off x="2924" y="1790"/>
                <a:ext cx="14"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3" name="Rectangle 179"/>
              <p:cNvSpPr>
                <a:spLocks noChangeArrowheads="1"/>
              </p:cNvSpPr>
              <p:nvPr/>
            </p:nvSpPr>
            <p:spPr bwMode="auto">
              <a:xfrm>
                <a:off x="2924" y="1817"/>
                <a:ext cx="14"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4" name="Rectangle 180"/>
              <p:cNvSpPr>
                <a:spLocks noChangeArrowheads="1"/>
              </p:cNvSpPr>
              <p:nvPr/>
            </p:nvSpPr>
            <p:spPr bwMode="auto">
              <a:xfrm>
                <a:off x="2904" y="1790"/>
                <a:ext cx="14"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5" name="Rectangle 181"/>
              <p:cNvSpPr>
                <a:spLocks noChangeArrowheads="1"/>
              </p:cNvSpPr>
              <p:nvPr/>
            </p:nvSpPr>
            <p:spPr bwMode="auto">
              <a:xfrm>
                <a:off x="2904" y="1817"/>
                <a:ext cx="14"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6" name="Rectangle 182"/>
              <p:cNvSpPr>
                <a:spLocks noChangeArrowheads="1"/>
              </p:cNvSpPr>
              <p:nvPr/>
            </p:nvSpPr>
            <p:spPr bwMode="auto">
              <a:xfrm>
                <a:off x="3066" y="1790"/>
                <a:ext cx="15"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7" name="Rectangle 183"/>
              <p:cNvSpPr>
                <a:spLocks noChangeArrowheads="1"/>
              </p:cNvSpPr>
              <p:nvPr/>
            </p:nvSpPr>
            <p:spPr bwMode="auto">
              <a:xfrm>
                <a:off x="3066" y="1817"/>
                <a:ext cx="15"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8" name="Rectangle 184"/>
              <p:cNvSpPr>
                <a:spLocks noChangeArrowheads="1"/>
              </p:cNvSpPr>
              <p:nvPr/>
            </p:nvSpPr>
            <p:spPr bwMode="auto">
              <a:xfrm>
                <a:off x="3045" y="1790"/>
                <a:ext cx="15"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49" name="Rectangle 185"/>
              <p:cNvSpPr>
                <a:spLocks noChangeArrowheads="1"/>
              </p:cNvSpPr>
              <p:nvPr/>
            </p:nvSpPr>
            <p:spPr bwMode="auto">
              <a:xfrm>
                <a:off x="3045" y="1817"/>
                <a:ext cx="15" cy="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0" name="Rectangle 186"/>
              <p:cNvSpPr>
                <a:spLocks noChangeArrowheads="1"/>
              </p:cNvSpPr>
              <p:nvPr/>
            </p:nvSpPr>
            <p:spPr bwMode="auto">
              <a:xfrm>
                <a:off x="2908" y="1602"/>
                <a:ext cx="28" cy="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1" name="Rectangle 187"/>
              <p:cNvSpPr>
                <a:spLocks noChangeArrowheads="1"/>
              </p:cNvSpPr>
              <p:nvPr/>
            </p:nvSpPr>
            <p:spPr bwMode="auto">
              <a:xfrm>
                <a:off x="2902" y="1596"/>
                <a:ext cx="38"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2" name="Rectangle 188"/>
              <p:cNvSpPr>
                <a:spLocks noChangeArrowheads="1"/>
              </p:cNvSpPr>
              <p:nvPr/>
            </p:nvSpPr>
            <p:spPr bwMode="auto">
              <a:xfrm>
                <a:off x="2966" y="1796"/>
                <a:ext cx="51" cy="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3" name="Rectangle 189"/>
              <p:cNvSpPr>
                <a:spLocks noChangeArrowheads="1"/>
              </p:cNvSpPr>
              <p:nvPr/>
            </p:nvSpPr>
            <p:spPr bwMode="auto">
              <a:xfrm>
                <a:off x="2976" y="1806"/>
                <a:ext cx="30" cy="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4" name="Freeform 190"/>
              <p:cNvSpPr>
                <a:spLocks/>
              </p:cNvSpPr>
              <p:nvPr/>
            </p:nvSpPr>
            <p:spPr bwMode="auto">
              <a:xfrm>
                <a:off x="2998" y="1846"/>
                <a:ext cx="11" cy="11"/>
              </a:xfrm>
              <a:custGeom>
                <a:avLst/>
                <a:gdLst>
                  <a:gd name="T0" fmla="*/ 5 w 11"/>
                  <a:gd name="T1" fmla="*/ 11 h 11"/>
                  <a:gd name="T2" fmla="*/ 8 w 11"/>
                  <a:gd name="T3" fmla="*/ 11 h 11"/>
                  <a:gd name="T4" fmla="*/ 9 w 11"/>
                  <a:gd name="T5" fmla="*/ 10 h 11"/>
                  <a:gd name="T6" fmla="*/ 10 w 11"/>
                  <a:gd name="T7" fmla="*/ 8 h 11"/>
                  <a:gd name="T8" fmla="*/ 11 w 11"/>
                  <a:gd name="T9" fmla="*/ 6 h 11"/>
                  <a:gd name="T10" fmla="*/ 10 w 11"/>
                  <a:gd name="T11" fmla="*/ 3 h 11"/>
                  <a:gd name="T12" fmla="*/ 9 w 11"/>
                  <a:gd name="T13" fmla="*/ 2 h 11"/>
                  <a:gd name="T14" fmla="*/ 8 w 11"/>
                  <a:gd name="T15" fmla="*/ 0 h 11"/>
                  <a:gd name="T16" fmla="*/ 5 w 11"/>
                  <a:gd name="T17" fmla="*/ 0 h 11"/>
                  <a:gd name="T18" fmla="*/ 3 w 11"/>
                  <a:gd name="T19" fmla="*/ 0 h 11"/>
                  <a:gd name="T20" fmla="*/ 1 w 11"/>
                  <a:gd name="T21" fmla="*/ 2 h 11"/>
                  <a:gd name="T22" fmla="*/ 0 w 11"/>
                  <a:gd name="T23" fmla="*/ 3 h 11"/>
                  <a:gd name="T24" fmla="*/ 0 w 11"/>
                  <a:gd name="T25" fmla="*/ 6 h 11"/>
                  <a:gd name="T26" fmla="*/ 0 w 11"/>
                  <a:gd name="T27" fmla="*/ 8 h 11"/>
                  <a:gd name="T28" fmla="*/ 1 w 11"/>
                  <a:gd name="T29" fmla="*/ 10 h 11"/>
                  <a:gd name="T30" fmla="*/ 3 w 11"/>
                  <a:gd name="T31" fmla="*/ 11 h 11"/>
                  <a:gd name="T32" fmla="*/ 5 w 11"/>
                  <a:gd name="T33"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1">
                    <a:moveTo>
                      <a:pt x="5" y="11"/>
                    </a:moveTo>
                    <a:lnTo>
                      <a:pt x="8" y="11"/>
                    </a:lnTo>
                    <a:lnTo>
                      <a:pt x="9" y="10"/>
                    </a:lnTo>
                    <a:lnTo>
                      <a:pt x="10" y="8"/>
                    </a:lnTo>
                    <a:lnTo>
                      <a:pt x="11" y="6"/>
                    </a:lnTo>
                    <a:lnTo>
                      <a:pt x="10" y="3"/>
                    </a:lnTo>
                    <a:lnTo>
                      <a:pt x="9" y="2"/>
                    </a:lnTo>
                    <a:lnTo>
                      <a:pt x="8" y="0"/>
                    </a:lnTo>
                    <a:lnTo>
                      <a:pt x="5" y="0"/>
                    </a:lnTo>
                    <a:lnTo>
                      <a:pt x="3" y="0"/>
                    </a:lnTo>
                    <a:lnTo>
                      <a:pt x="1" y="2"/>
                    </a:lnTo>
                    <a:lnTo>
                      <a:pt x="0" y="3"/>
                    </a:lnTo>
                    <a:lnTo>
                      <a:pt x="0" y="6"/>
                    </a:lnTo>
                    <a:lnTo>
                      <a:pt x="0" y="8"/>
                    </a:lnTo>
                    <a:lnTo>
                      <a:pt x="1" y="10"/>
                    </a:lnTo>
                    <a:lnTo>
                      <a:pt x="3" y="11"/>
                    </a:lnTo>
                    <a:lnTo>
                      <a:pt x="5"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5" name="Freeform 191"/>
              <p:cNvSpPr>
                <a:spLocks/>
              </p:cNvSpPr>
              <p:nvPr/>
            </p:nvSpPr>
            <p:spPr bwMode="auto">
              <a:xfrm>
                <a:off x="3121" y="1800"/>
                <a:ext cx="49" cy="83"/>
              </a:xfrm>
              <a:custGeom>
                <a:avLst/>
                <a:gdLst>
                  <a:gd name="T0" fmla="*/ 49 w 49"/>
                  <a:gd name="T1" fmla="*/ 25 h 83"/>
                  <a:gd name="T2" fmla="*/ 49 w 49"/>
                  <a:gd name="T3" fmla="*/ 20 h 83"/>
                  <a:gd name="T4" fmla="*/ 47 w 49"/>
                  <a:gd name="T5" fmla="*/ 15 h 83"/>
                  <a:gd name="T6" fmla="*/ 45 w 49"/>
                  <a:gd name="T7" fmla="*/ 11 h 83"/>
                  <a:gd name="T8" fmla="*/ 42 w 49"/>
                  <a:gd name="T9" fmla="*/ 7 h 83"/>
                  <a:gd name="T10" fmla="*/ 38 w 49"/>
                  <a:gd name="T11" fmla="*/ 4 h 83"/>
                  <a:gd name="T12" fmla="*/ 34 w 49"/>
                  <a:gd name="T13" fmla="*/ 3 h 83"/>
                  <a:gd name="T14" fmla="*/ 30 w 49"/>
                  <a:gd name="T15" fmla="*/ 1 h 83"/>
                  <a:gd name="T16" fmla="*/ 25 w 49"/>
                  <a:gd name="T17" fmla="*/ 0 h 83"/>
                  <a:gd name="T18" fmla="*/ 20 w 49"/>
                  <a:gd name="T19" fmla="*/ 1 h 83"/>
                  <a:gd name="T20" fmla="*/ 15 w 49"/>
                  <a:gd name="T21" fmla="*/ 3 h 83"/>
                  <a:gd name="T22" fmla="*/ 11 w 49"/>
                  <a:gd name="T23" fmla="*/ 4 h 83"/>
                  <a:gd name="T24" fmla="*/ 7 w 49"/>
                  <a:gd name="T25" fmla="*/ 7 h 83"/>
                  <a:gd name="T26" fmla="*/ 4 w 49"/>
                  <a:gd name="T27" fmla="*/ 11 h 83"/>
                  <a:gd name="T28" fmla="*/ 2 w 49"/>
                  <a:gd name="T29" fmla="*/ 15 h 83"/>
                  <a:gd name="T30" fmla="*/ 1 w 49"/>
                  <a:gd name="T31" fmla="*/ 20 h 83"/>
                  <a:gd name="T32" fmla="*/ 0 w 49"/>
                  <a:gd name="T33" fmla="*/ 25 h 83"/>
                  <a:gd name="T34" fmla="*/ 1 w 49"/>
                  <a:gd name="T35" fmla="*/ 29 h 83"/>
                  <a:gd name="T36" fmla="*/ 1 w 49"/>
                  <a:gd name="T37" fmla="*/ 33 h 83"/>
                  <a:gd name="T38" fmla="*/ 3 w 49"/>
                  <a:gd name="T39" fmla="*/ 37 h 83"/>
                  <a:gd name="T40" fmla="*/ 5 w 49"/>
                  <a:gd name="T41" fmla="*/ 40 h 83"/>
                  <a:gd name="T42" fmla="*/ 8 w 49"/>
                  <a:gd name="T43" fmla="*/ 43 h 83"/>
                  <a:gd name="T44" fmla="*/ 11 w 49"/>
                  <a:gd name="T45" fmla="*/ 45 h 83"/>
                  <a:gd name="T46" fmla="*/ 15 w 49"/>
                  <a:gd name="T47" fmla="*/ 47 h 83"/>
                  <a:gd name="T48" fmla="*/ 19 w 49"/>
                  <a:gd name="T49" fmla="*/ 49 h 83"/>
                  <a:gd name="T50" fmla="*/ 19 w 49"/>
                  <a:gd name="T51" fmla="*/ 83 h 83"/>
                  <a:gd name="T52" fmla="*/ 30 w 49"/>
                  <a:gd name="T53" fmla="*/ 83 h 83"/>
                  <a:gd name="T54" fmla="*/ 30 w 49"/>
                  <a:gd name="T55" fmla="*/ 49 h 83"/>
                  <a:gd name="T56" fmla="*/ 34 w 49"/>
                  <a:gd name="T57" fmla="*/ 47 h 83"/>
                  <a:gd name="T58" fmla="*/ 38 w 49"/>
                  <a:gd name="T59" fmla="*/ 45 h 83"/>
                  <a:gd name="T60" fmla="*/ 41 w 49"/>
                  <a:gd name="T61" fmla="*/ 43 h 83"/>
                  <a:gd name="T62" fmla="*/ 44 w 49"/>
                  <a:gd name="T63" fmla="*/ 40 h 83"/>
                  <a:gd name="T64" fmla="*/ 46 w 49"/>
                  <a:gd name="T65" fmla="*/ 37 h 83"/>
                  <a:gd name="T66" fmla="*/ 47 w 49"/>
                  <a:gd name="T67" fmla="*/ 33 h 83"/>
                  <a:gd name="T68" fmla="*/ 49 w 49"/>
                  <a:gd name="T69" fmla="*/ 29 h 83"/>
                  <a:gd name="T70" fmla="*/ 49 w 49"/>
                  <a:gd name="T71" fmla="*/ 25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83">
                    <a:moveTo>
                      <a:pt x="49" y="25"/>
                    </a:moveTo>
                    <a:lnTo>
                      <a:pt x="49" y="20"/>
                    </a:lnTo>
                    <a:lnTo>
                      <a:pt x="47" y="15"/>
                    </a:lnTo>
                    <a:lnTo>
                      <a:pt x="45" y="11"/>
                    </a:lnTo>
                    <a:lnTo>
                      <a:pt x="42" y="7"/>
                    </a:lnTo>
                    <a:lnTo>
                      <a:pt x="38" y="4"/>
                    </a:lnTo>
                    <a:lnTo>
                      <a:pt x="34" y="3"/>
                    </a:lnTo>
                    <a:lnTo>
                      <a:pt x="30" y="1"/>
                    </a:lnTo>
                    <a:lnTo>
                      <a:pt x="25" y="0"/>
                    </a:lnTo>
                    <a:lnTo>
                      <a:pt x="20" y="1"/>
                    </a:lnTo>
                    <a:lnTo>
                      <a:pt x="15" y="3"/>
                    </a:lnTo>
                    <a:lnTo>
                      <a:pt x="11" y="4"/>
                    </a:lnTo>
                    <a:lnTo>
                      <a:pt x="7" y="7"/>
                    </a:lnTo>
                    <a:lnTo>
                      <a:pt x="4" y="11"/>
                    </a:lnTo>
                    <a:lnTo>
                      <a:pt x="2" y="15"/>
                    </a:lnTo>
                    <a:lnTo>
                      <a:pt x="1" y="20"/>
                    </a:lnTo>
                    <a:lnTo>
                      <a:pt x="0" y="25"/>
                    </a:lnTo>
                    <a:lnTo>
                      <a:pt x="1" y="29"/>
                    </a:lnTo>
                    <a:lnTo>
                      <a:pt x="1" y="33"/>
                    </a:lnTo>
                    <a:lnTo>
                      <a:pt x="3" y="37"/>
                    </a:lnTo>
                    <a:lnTo>
                      <a:pt x="5" y="40"/>
                    </a:lnTo>
                    <a:lnTo>
                      <a:pt x="8" y="43"/>
                    </a:lnTo>
                    <a:lnTo>
                      <a:pt x="11" y="45"/>
                    </a:lnTo>
                    <a:lnTo>
                      <a:pt x="15" y="47"/>
                    </a:lnTo>
                    <a:lnTo>
                      <a:pt x="19" y="49"/>
                    </a:lnTo>
                    <a:lnTo>
                      <a:pt x="19" y="83"/>
                    </a:lnTo>
                    <a:lnTo>
                      <a:pt x="30" y="83"/>
                    </a:lnTo>
                    <a:lnTo>
                      <a:pt x="30" y="49"/>
                    </a:lnTo>
                    <a:lnTo>
                      <a:pt x="34" y="47"/>
                    </a:lnTo>
                    <a:lnTo>
                      <a:pt x="38" y="45"/>
                    </a:lnTo>
                    <a:lnTo>
                      <a:pt x="41" y="43"/>
                    </a:lnTo>
                    <a:lnTo>
                      <a:pt x="44" y="40"/>
                    </a:lnTo>
                    <a:lnTo>
                      <a:pt x="46" y="37"/>
                    </a:lnTo>
                    <a:lnTo>
                      <a:pt x="47" y="33"/>
                    </a:lnTo>
                    <a:lnTo>
                      <a:pt x="49" y="29"/>
                    </a:lnTo>
                    <a:lnTo>
                      <a:pt x="49"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6" name="Rectangle 192"/>
              <p:cNvSpPr>
                <a:spLocks noChangeArrowheads="1"/>
              </p:cNvSpPr>
              <p:nvPr/>
            </p:nvSpPr>
            <p:spPr bwMode="auto">
              <a:xfrm>
                <a:off x="2801" y="1888"/>
                <a:ext cx="381"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7" name="Freeform 193"/>
              <p:cNvSpPr>
                <a:spLocks/>
              </p:cNvSpPr>
              <p:nvPr/>
            </p:nvSpPr>
            <p:spPr bwMode="auto">
              <a:xfrm>
                <a:off x="2919" y="1903"/>
                <a:ext cx="8" cy="9"/>
              </a:xfrm>
              <a:custGeom>
                <a:avLst/>
                <a:gdLst>
                  <a:gd name="T0" fmla="*/ 0 w 8"/>
                  <a:gd name="T1" fmla="*/ 4 h 9"/>
                  <a:gd name="T2" fmla="*/ 0 w 8"/>
                  <a:gd name="T3" fmla="*/ 6 h 9"/>
                  <a:gd name="T4" fmla="*/ 1 w 8"/>
                  <a:gd name="T5" fmla="*/ 7 h 9"/>
                  <a:gd name="T6" fmla="*/ 2 w 8"/>
                  <a:gd name="T7" fmla="*/ 8 h 9"/>
                  <a:gd name="T8" fmla="*/ 4 w 8"/>
                  <a:gd name="T9" fmla="*/ 9 h 9"/>
                  <a:gd name="T10" fmla="*/ 6 w 8"/>
                  <a:gd name="T11" fmla="*/ 8 h 9"/>
                  <a:gd name="T12" fmla="*/ 7 w 8"/>
                  <a:gd name="T13" fmla="*/ 7 h 9"/>
                  <a:gd name="T14" fmla="*/ 8 w 8"/>
                  <a:gd name="T15" fmla="*/ 6 h 9"/>
                  <a:gd name="T16" fmla="*/ 8 w 8"/>
                  <a:gd name="T17" fmla="*/ 4 h 9"/>
                  <a:gd name="T18" fmla="*/ 8 w 8"/>
                  <a:gd name="T19" fmla="*/ 2 h 9"/>
                  <a:gd name="T20" fmla="*/ 7 w 8"/>
                  <a:gd name="T21" fmla="*/ 1 h 9"/>
                  <a:gd name="T22" fmla="*/ 6 w 8"/>
                  <a:gd name="T23" fmla="*/ 0 h 9"/>
                  <a:gd name="T24" fmla="*/ 4 w 8"/>
                  <a:gd name="T25" fmla="*/ 0 h 9"/>
                  <a:gd name="T26" fmla="*/ 2 w 8"/>
                  <a:gd name="T27" fmla="*/ 0 h 9"/>
                  <a:gd name="T28" fmla="*/ 1 w 8"/>
                  <a:gd name="T29" fmla="*/ 1 h 9"/>
                  <a:gd name="T30" fmla="*/ 0 w 8"/>
                  <a:gd name="T31" fmla="*/ 2 h 9"/>
                  <a:gd name="T32" fmla="*/ 0 w 8"/>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4"/>
                    </a:moveTo>
                    <a:lnTo>
                      <a:pt x="0" y="6"/>
                    </a:lnTo>
                    <a:lnTo>
                      <a:pt x="1" y="7"/>
                    </a:lnTo>
                    <a:lnTo>
                      <a:pt x="2" y="8"/>
                    </a:lnTo>
                    <a:lnTo>
                      <a:pt x="4" y="9"/>
                    </a:lnTo>
                    <a:lnTo>
                      <a:pt x="6" y="8"/>
                    </a:lnTo>
                    <a:lnTo>
                      <a:pt x="7" y="7"/>
                    </a:lnTo>
                    <a:lnTo>
                      <a:pt x="8" y="6"/>
                    </a:lnTo>
                    <a:lnTo>
                      <a:pt x="8" y="4"/>
                    </a:lnTo>
                    <a:lnTo>
                      <a:pt x="8" y="2"/>
                    </a:lnTo>
                    <a:lnTo>
                      <a:pt x="7" y="1"/>
                    </a:lnTo>
                    <a:lnTo>
                      <a:pt x="6" y="0"/>
                    </a:lnTo>
                    <a:lnTo>
                      <a:pt x="4" y="0"/>
                    </a:lnTo>
                    <a:lnTo>
                      <a:pt x="2" y="0"/>
                    </a:lnTo>
                    <a:lnTo>
                      <a:pt x="1" y="1"/>
                    </a:lnTo>
                    <a:lnTo>
                      <a:pt x="0" y="2"/>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8" name="Freeform 194"/>
              <p:cNvSpPr>
                <a:spLocks/>
              </p:cNvSpPr>
              <p:nvPr/>
            </p:nvSpPr>
            <p:spPr bwMode="auto">
              <a:xfrm>
                <a:off x="2940" y="1916"/>
                <a:ext cx="9" cy="9"/>
              </a:xfrm>
              <a:custGeom>
                <a:avLst/>
                <a:gdLst>
                  <a:gd name="T0" fmla="*/ 0 w 9"/>
                  <a:gd name="T1" fmla="*/ 4 h 9"/>
                  <a:gd name="T2" fmla="*/ 1 w 9"/>
                  <a:gd name="T3" fmla="*/ 6 h 9"/>
                  <a:gd name="T4" fmla="*/ 2 w 9"/>
                  <a:gd name="T5" fmla="*/ 7 h 9"/>
                  <a:gd name="T6" fmla="*/ 3 w 9"/>
                  <a:gd name="T7" fmla="*/ 8 h 9"/>
                  <a:gd name="T8" fmla="*/ 5 w 9"/>
                  <a:gd name="T9" fmla="*/ 9 h 9"/>
                  <a:gd name="T10" fmla="*/ 6 w 9"/>
                  <a:gd name="T11" fmla="*/ 8 h 9"/>
                  <a:gd name="T12" fmla="*/ 8 w 9"/>
                  <a:gd name="T13" fmla="*/ 7 h 9"/>
                  <a:gd name="T14" fmla="*/ 8 w 9"/>
                  <a:gd name="T15" fmla="*/ 6 h 9"/>
                  <a:gd name="T16" fmla="*/ 9 w 9"/>
                  <a:gd name="T17" fmla="*/ 4 h 9"/>
                  <a:gd name="T18" fmla="*/ 8 w 9"/>
                  <a:gd name="T19" fmla="*/ 3 h 9"/>
                  <a:gd name="T20" fmla="*/ 8 w 9"/>
                  <a:gd name="T21" fmla="*/ 1 h 9"/>
                  <a:gd name="T22" fmla="*/ 6 w 9"/>
                  <a:gd name="T23" fmla="*/ 0 h 9"/>
                  <a:gd name="T24" fmla="*/ 5 w 9"/>
                  <a:gd name="T25" fmla="*/ 0 h 9"/>
                  <a:gd name="T26" fmla="*/ 3 w 9"/>
                  <a:gd name="T27" fmla="*/ 0 h 9"/>
                  <a:gd name="T28" fmla="*/ 2 w 9"/>
                  <a:gd name="T29" fmla="*/ 1 h 9"/>
                  <a:gd name="T30" fmla="*/ 1 w 9"/>
                  <a:gd name="T31" fmla="*/ 3 h 9"/>
                  <a:gd name="T32" fmla="*/ 0 w 9"/>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4"/>
                    </a:moveTo>
                    <a:lnTo>
                      <a:pt x="1" y="6"/>
                    </a:lnTo>
                    <a:lnTo>
                      <a:pt x="2" y="7"/>
                    </a:lnTo>
                    <a:lnTo>
                      <a:pt x="3" y="8"/>
                    </a:lnTo>
                    <a:lnTo>
                      <a:pt x="5" y="9"/>
                    </a:lnTo>
                    <a:lnTo>
                      <a:pt x="6" y="8"/>
                    </a:lnTo>
                    <a:lnTo>
                      <a:pt x="8" y="7"/>
                    </a:lnTo>
                    <a:lnTo>
                      <a:pt x="8" y="6"/>
                    </a:lnTo>
                    <a:lnTo>
                      <a:pt x="9" y="4"/>
                    </a:lnTo>
                    <a:lnTo>
                      <a:pt x="8" y="3"/>
                    </a:lnTo>
                    <a:lnTo>
                      <a:pt x="8" y="1"/>
                    </a:lnTo>
                    <a:lnTo>
                      <a:pt x="6" y="0"/>
                    </a:lnTo>
                    <a:lnTo>
                      <a:pt x="5" y="0"/>
                    </a:lnTo>
                    <a:lnTo>
                      <a:pt x="3" y="0"/>
                    </a:lnTo>
                    <a:lnTo>
                      <a:pt x="2" y="1"/>
                    </a:lnTo>
                    <a:lnTo>
                      <a:pt x="1" y="3"/>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59" name="Freeform 195"/>
              <p:cNvSpPr>
                <a:spLocks/>
              </p:cNvSpPr>
              <p:nvPr/>
            </p:nvSpPr>
            <p:spPr bwMode="auto">
              <a:xfrm>
                <a:off x="2966" y="1903"/>
                <a:ext cx="9" cy="9"/>
              </a:xfrm>
              <a:custGeom>
                <a:avLst/>
                <a:gdLst>
                  <a:gd name="T0" fmla="*/ 0 w 9"/>
                  <a:gd name="T1" fmla="*/ 4 h 9"/>
                  <a:gd name="T2" fmla="*/ 1 w 9"/>
                  <a:gd name="T3" fmla="*/ 6 h 9"/>
                  <a:gd name="T4" fmla="*/ 1 w 9"/>
                  <a:gd name="T5" fmla="*/ 7 h 9"/>
                  <a:gd name="T6" fmla="*/ 3 w 9"/>
                  <a:gd name="T7" fmla="*/ 8 h 9"/>
                  <a:gd name="T8" fmla="*/ 4 w 9"/>
                  <a:gd name="T9" fmla="*/ 9 h 9"/>
                  <a:gd name="T10" fmla="*/ 6 w 9"/>
                  <a:gd name="T11" fmla="*/ 8 h 9"/>
                  <a:gd name="T12" fmla="*/ 8 w 9"/>
                  <a:gd name="T13" fmla="*/ 7 h 9"/>
                  <a:gd name="T14" fmla="*/ 9 w 9"/>
                  <a:gd name="T15" fmla="*/ 6 h 9"/>
                  <a:gd name="T16" fmla="*/ 9 w 9"/>
                  <a:gd name="T17" fmla="*/ 4 h 9"/>
                  <a:gd name="T18" fmla="*/ 9 w 9"/>
                  <a:gd name="T19" fmla="*/ 2 h 9"/>
                  <a:gd name="T20" fmla="*/ 8 w 9"/>
                  <a:gd name="T21" fmla="*/ 1 h 9"/>
                  <a:gd name="T22" fmla="*/ 6 w 9"/>
                  <a:gd name="T23" fmla="*/ 0 h 9"/>
                  <a:gd name="T24" fmla="*/ 4 w 9"/>
                  <a:gd name="T25" fmla="*/ 0 h 9"/>
                  <a:gd name="T26" fmla="*/ 3 w 9"/>
                  <a:gd name="T27" fmla="*/ 0 h 9"/>
                  <a:gd name="T28" fmla="*/ 1 w 9"/>
                  <a:gd name="T29" fmla="*/ 1 h 9"/>
                  <a:gd name="T30" fmla="*/ 1 w 9"/>
                  <a:gd name="T31" fmla="*/ 2 h 9"/>
                  <a:gd name="T32" fmla="*/ 0 w 9"/>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4"/>
                    </a:moveTo>
                    <a:lnTo>
                      <a:pt x="1" y="6"/>
                    </a:lnTo>
                    <a:lnTo>
                      <a:pt x="1" y="7"/>
                    </a:lnTo>
                    <a:lnTo>
                      <a:pt x="3" y="8"/>
                    </a:lnTo>
                    <a:lnTo>
                      <a:pt x="4" y="9"/>
                    </a:lnTo>
                    <a:lnTo>
                      <a:pt x="6" y="8"/>
                    </a:lnTo>
                    <a:lnTo>
                      <a:pt x="8" y="7"/>
                    </a:lnTo>
                    <a:lnTo>
                      <a:pt x="9" y="6"/>
                    </a:lnTo>
                    <a:lnTo>
                      <a:pt x="9" y="4"/>
                    </a:lnTo>
                    <a:lnTo>
                      <a:pt x="9" y="2"/>
                    </a:lnTo>
                    <a:lnTo>
                      <a:pt x="8" y="1"/>
                    </a:lnTo>
                    <a:lnTo>
                      <a:pt x="6" y="0"/>
                    </a:lnTo>
                    <a:lnTo>
                      <a:pt x="4" y="0"/>
                    </a:lnTo>
                    <a:lnTo>
                      <a:pt x="3" y="0"/>
                    </a:lnTo>
                    <a:lnTo>
                      <a:pt x="1" y="1"/>
                    </a:lnTo>
                    <a:lnTo>
                      <a:pt x="1" y="2"/>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60" name="Freeform 196"/>
              <p:cNvSpPr>
                <a:spLocks/>
              </p:cNvSpPr>
              <p:nvPr/>
            </p:nvSpPr>
            <p:spPr bwMode="auto">
              <a:xfrm>
                <a:off x="2988" y="1916"/>
                <a:ext cx="9" cy="9"/>
              </a:xfrm>
              <a:custGeom>
                <a:avLst/>
                <a:gdLst>
                  <a:gd name="T0" fmla="*/ 0 w 9"/>
                  <a:gd name="T1" fmla="*/ 4 h 9"/>
                  <a:gd name="T2" fmla="*/ 0 w 9"/>
                  <a:gd name="T3" fmla="*/ 6 h 9"/>
                  <a:gd name="T4" fmla="*/ 1 w 9"/>
                  <a:gd name="T5" fmla="*/ 7 h 9"/>
                  <a:gd name="T6" fmla="*/ 3 w 9"/>
                  <a:gd name="T7" fmla="*/ 8 h 9"/>
                  <a:gd name="T8" fmla="*/ 5 w 9"/>
                  <a:gd name="T9" fmla="*/ 9 h 9"/>
                  <a:gd name="T10" fmla="*/ 6 w 9"/>
                  <a:gd name="T11" fmla="*/ 8 h 9"/>
                  <a:gd name="T12" fmla="*/ 7 w 9"/>
                  <a:gd name="T13" fmla="*/ 7 h 9"/>
                  <a:gd name="T14" fmla="*/ 8 w 9"/>
                  <a:gd name="T15" fmla="*/ 6 h 9"/>
                  <a:gd name="T16" fmla="*/ 9 w 9"/>
                  <a:gd name="T17" fmla="*/ 4 h 9"/>
                  <a:gd name="T18" fmla="*/ 8 w 9"/>
                  <a:gd name="T19" fmla="*/ 3 h 9"/>
                  <a:gd name="T20" fmla="*/ 7 w 9"/>
                  <a:gd name="T21" fmla="*/ 1 h 9"/>
                  <a:gd name="T22" fmla="*/ 6 w 9"/>
                  <a:gd name="T23" fmla="*/ 0 h 9"/>
                  <a:gd name="T24" fmla="*/ 5 w 9"/>
                  <a:gd name="T25" fmla="*/ 0 h 9"/>
                  <a:gd name="T26" fmla="*/ 3 w 9"/>
                  <a:gd name="T27" fmla="*/ 0 h 9"/>
                  <a:gd name="T28" fmla="*/ 1 w 9"/>
                  <a:gd name="T29" fmla="*/ 1 h 9"/>
                  <a:gd name="T30" fmla="*/ 0 w 9"/>
                  <a:gd name="T31" fmla="*/ 3 h 9"/>
                  <a:gd name="T32" fmla="*/ 0 w 9"/>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4"/>
                    </a:moveTo>
                    <a:lnTo>
                      <a:pt x="0" y="6"/>
                    </a:lnTo>
                    <a:lnTo>
                      <a:pt x="1" y="7"/>
                    </a:lnTo>
                    <a:lnTo>
                      <a:pt x="3" y="8"/>
                    </a:lnTo>
                    <a:lnTo>
                      <a:pt x="5" y="9"/>
                    </a:lnTo>
                    <a:lnTo>
                      <a:pt x="6" y="8"/>
                    </a:lnTo>
                    <a:lnTo>
                      <a:pt x="7" y="7"/>
                    </a:lnTo>
                    <a:lnTo>
                      <a:pt x="8" y="6"/>
                    </a:lnTo>
                    <a:lnTo>
                      <a:pt x="9" y="4"/>
                    </a:lnTo>
                    <a:lnTo>
                      <a:pt x="8" y="3"/>
                    </a:lnTo>
                    <a:lnTo>
                      <a:pt x="7" y="1"/>
                    </a:lnTo>
                    <a:lnTo>
                      <a:pt x="6" y="0"/>
                    </a:lnTo>
                    <a:lnTo>
                      <a:pt x="5" y="0"/>
                    </a:lnTo>
                    <a:lnTo>
                      <a:pt x="3" y="0"/>
                    </a:lnTo>
                    <a:lnTo>
                      <a:pt x="1" y="1"/>
                    </a:lnTo>
                    <a:lnTo>
                      <a:pt x="0" y="3"/>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61" name="Freeform 197"/>
              <p:cNvSpPr>
                <a:spLocks/>
              </p:cNvSpPr>
              <p:nvPr/>
            </p:nvSpPr>
            <p:spPr bwMode="auto">
              <a:xfrm>
                <a:off x="3012" y="1903"/>
                <a:ext cx="9" cy="9"/>
              </a:xfrm>
              <a:custGeom>
                <a:avLst/>
                <a:gdLst>
                  <a:gd name="T0" fmla="*/ 0 w 9"/>
                  <a:gd name="T1" fmla="*/ 4 h 9"/>
                  <a:gd name="T2" fmla="*/ 1 w 9"/>
                  <a:gd name="T3" fmla="*/ 6 h 9"/>
                  <a:gd name="T4" fmla="*/ 2 w 9"/>
                  <a:gd name="T5" fmla="*/ 7 h 9"/>
                  <a:gd name="T6" fmla="*/ 3 w 9"/>
                  <a:gd name="T7" fmla="*/ 8 h 9"/>
                  <a:gd name="T8" fmla="*/ 5 w 9"/>
                  <a:gd name="T9" fmla="*/ 9 h 9"/>
                  <a:gd name="T10" fmla="*/ 7 w 9"/>
                  <a:gd name="T11" fmla="*/ 8 h 9"/>
                  <a:gd name="T12" fmla="*/ 8 w 9"/>
                  <a:gd name="T13" fmla="*/ 7 h 9"/>
                  <a:gd name="T14" fmla="*/ 9 w 9"/>
                  <a:gd name="T15" fmla="*/ 6 h 9"/>
                  <a:gd name="T16" fmla="*/ 9 w 9"/>
                  <a:gd name="T17" fmla="*/ 4 h 9"/>
                  <a:gd name="T18" fmla="*/ 9 w 9"/>
                  <a:gd name="T19" fmla="*/ 2 h 9"/>
                  <a:gd name="T20" fmla="*/ 8 w 9"/>
                  <a:gd name="T21" fmla="*/ 1 h 9"/>
                  <a:gd name="T22" fmla="*/ 7 w 9"/>
                  <a:gd name="T23" fmla="*/ 0 h 9"/>
                  <a:gd name="T24" fmla="*/ 5 w 9"/>
                  <a:gd name="T25" fmla="*/ 0 h 9"/>
                  <a:gd name="T26" fmla="*/ 3 w 9"/>
                  <a:gd name="T27" fmla="*/ 0 h 9"/>
                  <a:gd name="T28" fmla="*/ 2 w 9"/>
                  <a:gd name="T29" fmla="*/ 1 h 9"/>
                  <a:gd name="T30" fmla="*/ 1 w 9"/>
                  <a:gd name="T31" fmla="*/ 2 h 9"/>
                  <a:gd name="T32" fmla="*/ 0 w 9"/>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4"/>
                    </a:moveTo>
                    <a:lnTo>
                      <a:pt x="1" y="6"/>
                    </a:lnTo>
                    <a:lnTo>
                      <a:pt x="2" y="7"/>
                    </a:lnTo>
                    <a:lnTo>
                      <a:pt x="3" y="8"/>
                    </a:lnTo>
                    <a:lnTo>
                      <a:pt x="5" y="9"/>
                    </a:lnTo>
                    <a:lnTo>
                      <a:pt x="7" y="8"/>
                    </a:lnTo>
                    <a:lnTo>
                      <a:pt x="8" y="7"/>
                    </a:lnTo>
                    <a:lnTo>
                      <a:pt x="9" y="6"/>
                    </a:lnTo>
                    <a:lnTo>
                      <a:pt x="9" y="4"/>
                    </a:lnTo>
                    <a:lnTo>
                      <a:pt x="9" y="2"/>
                    </a:lnTo>
                    <a:lnTo>
                      <a:pt x="8" y="1"/>
                    </a:lnTo>
                    <a:lnTo>
                      <a:pt x="7" y="0"/>
                    </a:lnTo>
                    <a:lnTo>
                      <a:pt x="5" y="0"/>
                    </a:lnTo>
                    <a:lnTo>
                      <a:pt x="3" y="0"/>
                    </a:lnTo>
                    <a:lnTo>
                      <a:pt x="2" y="1"/>
                    </a:lnTo>
                    <a:lnTo>
                      <a:pt x="1" y="2"/>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62" name="Freeform 198"/>
              <p:cNvSpPr>
                <a:spLocks/>
              </p:cNvSpPr>
              <p:nvPr/>
            </p:nvSpPr>
            <p:spPr bwMode="auto">
              <a:xfrm>
                <a:off x="3034" y="1916"/>
                <a:ext cx="9" cy="9"/>
              </a:xfrm>
              <a:custGeom>
                <a:avLst/>
                <a:gdLst>
                  <a:gd name="T0" fmla="*/ 0 w 9"/>
                  <a:gd name="T1" fmla="*/ 4 h 9"/>
                  <a:gd name="T2" fmla="*/ 1 w 9"/>
                  <a:gd name="T3" fmla="*/ 6 h 9"/>
                  <a:gd name="T4" fmla="*/ 1 w 9"/>
                  <a:gd name="T5" fmla="*/ 7 h 9"/>
                  <a:gd name="T6" fmla="*/ 3 w 9"/>
                  <a:gd name="T7" fmla="*/ 8 h 9"/>
                  <a:gd name="T8" fmla="*/ 5 w 9"/>
                  <a:gd name="T9" fmla="*/ 9 h 9"/>
                  <a:gd name="T10" fmla="*/ 6 w 9"/>
                  <a:gd name="T11" fmla="*/ 8 h 9"/>
                  <a:gd name="T12" fmla="*/ 7 w 9"/>
                  <a:gd name="T13" fmla="*/ 7 h 9"/>
                  <a:gd name="T14" fmla="*/ 9 w 9"/>
                  <a:gd name="T15" fmla="*/ 6 h 9"/>
                  <a:gd name="T16" fmla="*/ 9 w 9"/>
                  <a:gd name="T17" fmla="*/ 4 h 9"/>
                  <a:gd name="T18" fmla="*/ 9 w 9"/>
                  <a:gd name="T19" fmla="*/ 3 h 9"/>
                  <a:gd name="T20" fmla="*/ 7 w 9"/>
                  <a:gd name="T21" fmla="*/ 1 h 9"/>
                  <a:gd name="T22" fmla="*/ 6 w 9"/>
                  <a:gd name="T23" fmla="*/ 0 h 9"/>
                  <a:gd name="T24" fmla="*/ 5 w 9"/>
                  <a:gd name="T25" fmla="*/ 0 h 9"/>
                  <a:gd name="T26" fmla="*/ 3 w 9"/>
                  <a:gd name="T27" fmla="*/ 0 h 9"/>
                  <a:gd name="T28" fmla="*/ 1 w 9"/>
                  <a:gd name="T29" fmla="*/ 1 h 9"/>
                  <a:gd name="T30" fmla="*/ 1 w 9"/>
                  <a:gd name="T31" fmla="*/ 3 h 9"/>
                  <a:gd name="T32" fmla="*/ 0 w 9"/>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4"/>
                    </a:moveTo>
                    <a:lnTo>
                      <a:pt x="1" y="6"/>
                    </a:lnTo>
                    <a:lnTo>
                      <a:pt x="1" y="7"/>
                    </a:lnTo>
                    <a:lnTo>
                      <a:pt x="3" y="8"/>
                    </a:lnTo>
                    <a:lnTo>
                      <a:pt x="5" y="9"/>
                    </a:lnTo>
                    <a:lnTo>
                      <a:pt x="6" y="8"/>
                    </a:lnTo>
                    <a:lnTo>
                      <a:pt x="7" y="7"/>
                    </a:lnTo>
                    <a:lnTo>
                      <a:pt x="9" y="6"/>
                    </a:lnTo>
                    <a:lnTo>
                      <a:pt x="9" y="4"/>
                    </a:lnTo>
                    <a:lnTo>
                      <a:pt x="9" y="3"/>
                    </a:lnTo>
                    <a:lnTo>
                      <a:pt x="7" y="1"/>
                    </a:lnTo>
                    <a:lnTo>
                      <a:pt x="6" y="0"/>
                    </a:lnTo>
                    <a:lnTo>
                      <a:pt x="5" y="0"/>
                    </a:lnTo>
                    <a:lnTo>
                      <a:pt x="3" y="0"/>
                    </a:lnTo>
                    <a:lnTo>
                      <a:pt x="1" y="1"/>
                    </a:lnTo>
                    <a:lnTo>
                      <a:pt x="1" y="3"/>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63" name="Freeform 199"/>
              <p:cNvSpPr>
                <a:spLocks/>
              </p:cNvSpPr>
              <p:nvPr/>
            </p:nvSpPr>
            <p:spPr bwMode="auto">
              <a:xfrm>
                <a:off x="3060" y="1903"/>
                <a:ext cx="9" cy="9"/>
              </a:xfrm>
              <a:custGeom>
                <a:avLst/>
                <a:gdLst>
                  <a:gd name="T0" fmla="*/ 0 w 9"/>
                  <a:gd name="T1" fmla="*/ 4 h 9"/>
                  <a:gd name="T2" fmla="*/ 1 w 9"/>
                  <a:gd name="T3" fmla="*/ 6 h 9"/>
                  <a:gd name="T4" fmla="*/ 2 w 9"/>
                  <a:gd name="T5" fmla="*/ 7 h 9"/>
                  <a:gd name="T6" fmla="*/ 3 w 9"/>
                  <a:gd name="T7" fmla="*/ 8 h 9"/>
                  <a:gd name="T8" fmla="*/ 4 w 9"/>
                  <a:gd name="T9" fmla="*/ 9 h 9"/>
                  <a:gd name="T10" fmla="*/ 6 w 9"/>
                  <a:gd name="T11" fmla="*/ 8 h 9"/>
                  <a:gd name="T12" fmla="*/ 8 w 9"/>
                  <a:gd name="T13" fmla="*/ 7 h 9"/>
                  <a:gd name="T14" fmla="*/ 9 w 9"/>
                  <a:gd name="T15" fmla="*/ 6 h 9"/>
                  <a:gd name="T16" fmla="*/ 9 w 9"/>
                  <a:gd name="T17" fmla="*/ 4 h 9"/>
                  <a:gd name="T18" fmla="*/ 9 w 9"/>
                  <a:gd name="T19" fmla="*/ 2 h 9"/>
                  <a:gd name="T20" fmla="*/ 8 w 9"/>
                  <a:gd name="T21" fmla="*/ 1 h 9"/>
                  <a:gd name="T22" fmla="*/ 6 w 9"/>
                  <a:gd name="T23" fmla="*/ 0 h 9"/>
                  <a:gd name="T24" fmla="*/ 4 w 9"/>
                  <a:gd name="T25" fmla="*/ 0 h 9"/>
                  <a:gd name="T26" fmla="*/ 3 w 9"/>
                  <a:gd name="T27" fmla="*/ 0 h 9"/>
                  <a:gd name="T28" fmla="*/ 2 w 9"/>
                  <a:gd name="T29" fmla="*/ 1 h 9"/>
                  <a:gd name="T30" fmla="*/ 1 w 9"/>
                  <a:gd name="T31" fmla="*/ 2 h 9"/>
                  <a:gd name="T32" fmla="*/ 0 w 9"/>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4"/>
                    </a:moveTo>
                    <a:lnTo>
                      <a:pt x="1" y="6"/>
                    </a:lnTo>
                    <a:lnTo>
                      <a:pt x="2" y="7"/>
                    </a:lnTo>
                    <a:lnTo>
                      <a:pt x="3" y="8"/>
                    </a:lnTo>
                    <a:lnTo>
                      <a:pt x="4" y="9"/>
                    </a:lnTo>
                    <a:lnTo>
                      <a:pt x="6" y="8"/>
                    </a:lnTo>
                    <a:lnTo>
                      <a:pt x="8" y="7"/>
                    </a:lnTo>
                    <a:lnTo>
                      <a:pt x="9" y="6"/>
                    </a:lnTo>
                    <a:lnTo>
                      <a:pt x="9" y="4"/>
                    </a:lnTo>
                    <a:lnTo>
                      <a:pt x="9" y="2"/>
                    </a:lnTo>
                    <a:lnTo>
                      <a:pt x="8" y="1"/>
                    </a:lnTo>
                    <a:lnTo>
                      <a:pt x="6" y="0"/>
                    </a:lnTo>
                    <a:lnTo>
                      <a:pt x="4" y="0"/>
                    </a:lnTo>
                    <a:lnTo>
                      <a:pt x="3" y="0"/>
                    </a:lnTo>
                    <a:lnTo>
                      <a:pt x="2" y="1"/>
                    </a:lnTo>
                    <a:lnTo>
                      <a:pt x="1" y="2"/>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64" name="Freeform 200"/>
              <p:cNvSpPr>
                <a:spLocks/>
              </p:cNvSpPr>
              <p:nvPr/>
            </p:nvSpPr>
            <p:spPr bwMode="auto">
              <a:xfrm>
                <a:off x="3082" y="1916"/>
                <a:ext cx="9" cy="9"/>
              </a:xfrm>
              <a:custGeom>
                <a:avLst/>
                <a:gdLst>
                  <a:gd name="T0" fmla="*/ 0 w 9"/>
                  <a:gd name="T1" fmla="*/ 4 h 9"/>
                  <a:gd name="T2" fmla="*/ 0 w 9"/>
                  <a:gd name="T3" fmla="*/ 6 h 9"/>
                  <a:gd name="T4" fmla="*/ 1 w 9"/>
                  <a:gd name="T5" fmla="*/ 7 h 9"/>
                  <a:gd name="T6" fmla="*/ 3 w 9"/>
                  <a:gd name="T7" fmla="*/ 8 h 9"/>
                  <a:gd name="T8" fmla="*/ 4 w 9"/>
                  <a:gd name="T9" fmla="*/ 9 h 9"/>
                  <a:gd name="T10" fmla="*/ 6 w 9"/>
                  <a:gd name="T11" fmla="*/ 8 h 9"/>
                  <a:gd name="T12" fmla="*/ 7 w 9"/>
                  <a:gd name="T13" fmla="*/ 7 h 9"/>
                  <a:gd name="T14" fmla="*/ 8 w 9"/>
                  <a:gd name="T15" fmla="*/ 6 h 9"/>
                  <a:gd name="T16" fmla="*/ 9 w 9"/>
                  <a:gd name="T17" fmla="*/ 4 h 9"/>
                  <a:gd name="T18" fmla="*/ 8 w 9"/>
                  <a:gd name="T19" fmla="*/ 3 h 9"/>
                  <a:gd name="T20" fmla="*/ 7 w 9"/>
                  <a:gd name="T21" fmla="*/ 1 h 9"/>
                  <a:gd name="T22" fmla="*/ 6 w 9"/>
                  <a:gd name="T23" fmla="*/ 0 h 9"/>
                  <a:gd name="T24" fmla="*/ 4 w 9"/>
                  <a:gd name="T25" fmla="*/ 0 h 9"/>
                  <a:gd name="T26" fmla="*/ 3 w 9"/>
                  <a:gd name="T27" fmla="*/ 0 h 9"/>
                  <a:gd name="T28" fmla="*/ 1 w 9"/>
                  <a:gd name="T29" fmla="*/ 1 h 9"/>
                  <a:gd name="T30" fmla="*/ 0 w 9"/>
                  <a:gd name="T31" fmla="*/ 3 h 9"/>
                  <a:gd name="T32" fmla="*/ 0 w 9"/>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4"/>
                    </a:moveTo>
                    <a:lnTo>
                      <a:pt x="0" y="6"/>
                    </a:lnTo>
                    <a:lnTo>
                      <a:pt x="1" y="7"/>
                    </a:lnTo>
                    <a:lnTo>
                      <a:pt x="3" y="8"/>
                    </a:lnTo>
                    <a:lnTo>
                      <a:pt x="4" y="9"/>
                    </a:lnTo>
                    <a:lnTo>
                      <a:pt x="6" y="8"/>
                    </a:lnTo>
                    <a:lnTo>
                      <a:pt x="7" y="7"/>
                    </a:lnTo>
                    <a:lnTo>
                      <a:pt x="8" y="6"/>
                    </a:lnTo>
                    <a:lnTo>
                      <a:pt x="9" y="4"/>
                    </a:lnTo>
                    <a:lnTo>
                      <a:pt x="8" y="3"/>
                    </a:lnTo>
                    <a:lnTo>
                      <a:pt x="7" y="1"/>
                    </a:lnTo>
                    <a:lnTo>
                      <a:pt x="6" y="0"/>
                    </a:lnTo>
                    <a:lnTo>
                      <a:pt x="4" y="0"/>
                    </a:lnTo>
                    <a:lnTo>
                      <a:pt x="3" y="0"/>
                    </a:lnTo>
                    <a:lnTo>
                      <a:pt x="1" y="1"/>
                    </a:lnTo>
                    <a:lnTo>
                      <a:pt x="0" y="3"/>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65" name="Freeform 201"/>
              <p:cNvSpPr>
                <a:spLocks/>
              </p:cNvSpPr>
              <p:nvPr/>
            </p:nvSpPr>
            <p:spPr bwMode="auto">
              <a:xfrm>
                <a:off x="3108" y="1903"/>
                <a:ext cx="9" cy="9"/>
              </a:xfrm>
              <a:custGeom>
                <a:avLst/>
                <a:gdLst>
                  <a:gd name="T0" fmla="*/ 0 w 9"/>
                  <a:gd name="T1" fmla="*/ 4 h 9"/>
                  <a:gd name="T2" fmla="*/ 0 w 9"/>
                  <a:gd name="T3" fmla="*/ 6 h 9"/>
                  <a:gd name="T4" fmla="*/ 1 w 9"/>
                  <a:gd name="T5" fmla="*/ 7 h 9"/>
                  <a:gd name="T6" fmla="*/ 2 w 9"/>
                  <a:gd name="T7" fmla="*/ 8 h 9"/>
                  <a:gd name="T8" fmla="*/ 4 w 9"/>
                  <a:gd name="T9" fmla="*/ 9 h 9"/>
                  <a:gd name="T10" fmla="*/ 6 w 9"/>
                  <a:gd name="T11" fmla="*/ 8 h 9"/>
                  <a:gd name="T12" fmla="*/ 7 w 9"/>
                  <a:gd name="T13" fmla="*/ 7 h 9"/>
                  <a:gd name="T14" fmla="*/ 8 w 9"/>
                  <a:gd name="T15" fmla="*/ 6 h 9"/>
                  <a:gd name="T16" fmla="*/ 9 w 9"/>
                  <a:gd name="T17" fmla="*/ 4 h 9"/>
                  <a:gd name="T18" fmla="*/ 8 w 9"/>
                  <a:gd name="T19" fmla="*/ 2 h 9"/>
                  <a:gd name="T20" fmla="*/ 7 w 9"/>
                  <a:gd name="T21" fmla="*/ 1 h 9"/>
                  <a:gd name="T22" fmla="*/ 6 w 9"/>
                  <a:gd name="T23" fmla="*/ 0 h 9"/>
                  <a:gd name="T24" fmla="*/ 4 w 9"/>
                  <a:gd name="T25" fmla="*/ 0 h 9"/>
                  <a:gd name="T26" fmla="*/ 2 w 9"/>
                  <a:gd name="T27" fmla="*/ 0 h 9"/>
                  <a:gd name="T28" fmla="*/ 1 w 9"/>
                  <a:gd name="T29" fmla="*/ 1 h 9"/>
                  <a:gd name="T30" fmla="*/ 0 w 9"/>
                  <a:gd name="T31" fmla="*/ 2 h 9"/>
                  <a:gd name="T32" fmla="*/ 0 w 9"/>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4"/>
                    </a:moveTo>
                    <a:lnTo>
                      <a:pt x="0" y="6"/>
                    </a:lnTo>
                    <a:lnTo>
                      <a:pt x="1" y="7"/>
                    </a:lnTo>
                    <a:lnTo>
                      <a:pt x="2" y="8"/>
                    </a:lnTo>
                    <a:lnTo>
                      <a:pt x="4" y="9"/>
                    </a:lnTo>
                    <a:lnTo>
                      <a:pt x="6" y="8"/>
                    </a:lnTo>
                    <a:lnTo>
                      <a:pt x="7" y="7"/>
                    </a:lnTo>
                    <a:lnTo>
                      <a:pt x="8" y="6"/>
                    </a:lnTo>
                    <a:lnTo>
                      <a:pt x="9" y="4"/>
                    </a:lnTo>
                    <a:lnTo>
                      <a:pt x="8" y="2"/>
                    </a:lnTo>
                    <a:lnTo>
                      <a:pt x="7" y="1"/>
                    </a:lnTo>
                    <a:lnTo>
                      <a:pt x="6" y="0"/>
                    </a:lnTo>
                    <a:lnTo>
                      <a:pt x="4" y="0"/>
                    </a:lnTo>
                    <a:lnTo>
                      <a:pt x="2" y="0"/>
                    </a:lnTo>
                    <a:lnTo>
                      <a:pt x="1" y="1"/>
                    </a:lnTo>
                    <a:lnTo>
                      <a:pt x="0" y="2"/>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66" name="Freeform 202"/>
              <p:cNvSpPr>
                <a:spLocks/>
              </p:cNvSpPr>
              <p:nvPr/>
            </p:nvSpPr>
            <p:spPr bwMode="auto">
              <a:xfrm>
                <a:off x="3130" y="1916"/>
                <a:ext cx="8" cy="9"/>
              </a:xfrm>
              <a:custGeom>
                <a:avLst/>
                <a:gdLst>
                  <a:gd name="T0" fmla="*/ 0 w 8"/>
                  <a:gd name="T1" fmla="*/ 4 h 9"/>
                  <a:gd name="T2" fmla="*/ 0 w 8"/>
                  <a:gd name="T3" fmla="*/ 6 h 9"/>
                  <a:gd name="T4" fmla="*/ 1 w 8"/>
                  <a:gd name="T5" fmla="*/ 7 h 9"/>
                  <a:gd name="T6" fmla="*/ 2 w 8"/>
                  <a:gd name="T7" fmla="*/ 8 h 9"/>
                  <a:gd name="T8" fmla="*/ 4 w 8"/>
                  <a:gd name="T9" fmla="*/ 9 h 9"/>
                  <a:gd name="T10" fmla="*/ 6 w 8"/>
                  <a:gd name="T11" fmla="*/ 8 h 9"/>
                  <a:gd name="T12" fmla="*/ 7 w 8"/>
                  <a:gd name="T13" fmla="*/ 7 h 9"/>
                  <a:gd name="T14" fmla="*/ 8 w 8"/>
                  <a:gd name="T15" fmla="*/ 6 h 9"/>
                  <a:gd name="T16" fmla="*/ 8 w 8"/>
                  <a:gd name="T17" fmla="*/ 4 h 9"/>
                  <a:gd name="T18" fmla="*/ 8 w 8"/>
                  <a:gd name="T19" fmla="*/ 3 h 9"/>
                  <a:gd name="T20" fmla="*/ 7 w 8"/>
                  <a:gd name="T21" fmla="*/ 1 h 9"/>
                  <a:gd name="T22" fmla="*/ 6 w 8"/>
                  <a:gd name="T23" fmla="*/ 0 h 9"/>
                  <a:gd name="T24" fmla="*/ 4 w 8"/>
                  <a:gd name="T25" fmla="*/ 0 h 9"/>
                  <a:gd name="T26" fmla="*/ 2 w 8"/>
                  <a:gd name="T27" fmla="*/ 0 h 9"/>
                  <a:gd name="T28" fmla="*/ 1 w 8"/>
                  <a:gd name="T29" fmla="*/ 1 h 9"/>
                  <a:gd name="T30" fmla="*/ 0 w 8"/>
                  <a:gd name="T31" fmla="*/ 3 h 9"/>
                  <a:gd name="T32" fmla="*/ 0 w 8"/>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4"/>
                    </a:moveTo>
                    <a:lnTo>
                      <a:pt x="0" y="6"/>
                    </a:lnTo>
                    <a:lnTo>
                      <a:pt x="1" y="7"/>
                    </a:lnTo>
                    <a:lnTo>
                      <a:pt x="2" y="8"/>
                    </a:lnTo>
                    <a:lnTo>
                      <a:pt x="4" y="9"/>
                    </a:lnTo>
                    <a:lnTo>
                      <a:pt x="6" y="8"/>
                    </a:lnTo>
                    <a:lnTo>
                      <a:pt x="7" y="7"/>
                    </a:lnTo>
                    <a:lnTo>
                      <a:pt x="8" y="6"/>
                    </a:lnTo>
                    <a:lnTo>
                      <a:pt x="8" y="4"/>
                    </a:lnTo>
                    <a:lnTo>
                      <a:pt x="8" y="3"/>
                    </a:lnTo>
                    <a:lnTo>
                      <a:pt x="7" y="1"/>
                    </a:lnTo>
                    <a:lnTo>
                      <a:pt x="6" y="0"/>
                    </a:lnTo>
                    <a:lnTo>
                      <a:pt x="4" y="0"/>
                    </a:lnTo>
                    <a:lnTo>
                      <a:pt x="2" y="0"/>
                    </a:lnTo>
                    <a:lnTo>
                      <a:pt x="1" y="1"/>
                    </a:lnTo>
                    <a:lnTo>
                      <a:pt x="0" y="3"/>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67" name="Freeform 203"/>
              <p:cNvSpPr>
                <a:spLocks/>
              </p:cNvSpPr>
              <p:nvPr/>
            </p:nvSpPr>
            <p:spPr bwMode="auto">
              <a:xfrm>
                <a:off x="3156" y="1903"/>
                <a:ext cx="8" cy="9"/>
              </a:xfrm>
              <a:custGeom>
                <a:avLst/>
                <a:gdLst>
                  <a:gd name="T0" fmla="*/ 0 w 8"/>
                  <a:gd name="T1" fmla="*/ 4 h 9"/>
                  <a:gd name="T2" fmla="*/ 0 w 8"/>
                  <a:gd name="T3" fmla="*/ 6 h 9"/>
                  <a:gd name="T4" fmla="*/ 1 w 8"/>
                  <a:gd name="T5" fmla="*/ 7 h 9"/>
                  <a:gd name="T6" fmla="*/ 2 w 8"/>
                  <a:gd name="T7" fmla="*/ 8 h 9"/>
                  <a:gd name="T8" fmla="*/ 4 w 8"/>
                  <a:gd name="T9" fmla="*/ 9 h 9"/>
                  <a:gd name="T10" fmla="*/ 6 w 8"/>
                  <a:gd name="T11" fmla="*/ 8 h 9"/>
                  <a:gd name="T12" fmla="*/ 7 w 8"/>
                  <a:gd name="T13" fmla="*/ 7 h 9"/>
                  <a:gd name="T14" fmla="*/ 8 w 8"/>
                  <a:gd name="T15" fmla="*/ 6 h 9"/>
                  <a:gd name="T16" fmla="*/ 8 w 8"/>
                  <a:gd name="T17" fmla="*/ 4 h 9"/>
                  <a:gd name="T18" fmla="*/ 8 w 8"/>
                  <a:gd name="T19" fmla="*/ 2 h 9"/>
                  <a:gd name="T20" fmla="*/ 7 w 8"/>
                  <a:gd name="T21" fmla="*/ 1 h 9"/>
                  <a:gd name="T22" fmla="*/ 6 w 8"/>
                  <a:gd name="T23" fmla="*/ 0 h 9"/>
                  <a:gd name="T24" fmla="*/ 4 w 8"/>
                  <a:gd name="T25" fmla="*/ 0 h 9"/>
                  <a:gd name="T26" fmla="*/ 2 w 8"/>
                  <a:gd name="T27" fmla="*/ 0 h 9"/>
                  <a:gd name="T28" fmla="*/ 1 w 8"/>
                  <a:gd name="T29" fmla="*/ 1 h 9"/>
                  <a:gd name="T30" fmla="*/ 0 w 8"/>
                  <a:gd name="T31" fmla="*/ 2 h 9"/>
                  <a:gd name="T32" fmla="*/ 0 w 8"/>
                  <a:gd name="T33"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4"/>
                    </a:moveTo>
                    <a:lnTo>
                      <a:pt x="0" y="6"/>
                    </a:lnTo>
                    <a:lnTo>
                      <a:pt x="1" y="7"/>
                    </a:lnTo>
                    <a:lnTo>
                      <a:pt x="2" y="8"/>
                    </a:lnTo>
                    <a:lnTo>
                      <a:pt x="4" y="9"/>
                    </a:lnTo>
                    <a:lnTo>
                      <a:pt x="6" y="8"/>
                    </a:lnTo>
                    <a:lnTo>
                      <a:pt x="7" y="7"/>
                    </a:lnTo>
                    <a:lnTo>
                      <a:pt x="8" y="6"/>
                    </a:lnTo>
                    <a:lnTo>
                      <a:pt x="8" y="4"/>
                    </a:lnTo>
                    <a:lnTo>
                      <a:pt x="8" y="2"/>
                    </a:lnTo>
                    <a:lnTo>
                      <a:pt x="7" y="1"/>
                    </a:lnTo>
                    <a:lnTo>
                      <a:pt x="6" y="0"/>
                    </a:lnTo>
                    <a:lnTo>
                      <a:pt x="4" y="0"/>
                    </a:lnTo>
                    <a:lnTo>
                      <a:pt x="2" y="0"/>
                    </a:lnTo>
                    <a:lnTo>
                      <a:pt x="1" y="1"/>
                    </a:lnTo>
                    <a:lnTo>
                      <a:pt x="0" y="2"/>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68" name="Freeform 204"/>
              <p:cNvSpPr>
                <a:spLocks/>
              </p:cNvSpPr>
              <p:nvPr/>
            </p:nvSpPr>
            <p:spPr bwMode="auto">
              <a:xfrm>
                <a:off x="2919" y="1934"/>
                <a:ext cx="8" cy="9"/>
              </a:xfrm>
              <a:custGeom>
                <a:avLst/>
                <a:gdLst>
                  <a:gd name="T0" fmla="*/ 0 w 8"/>
                  <a:gd name="T1" fmla="*/ 5 h 9"/>
                  <a:gd name="T2" fmla="*/ 0 w 8"/>
                  <a:gd name="T3" fmla="*/ 7 h 9"/>
                  <a:gd name="T4" fmla="*/ 1 w 8"/>
                  <a:gd name="T5" fmla="*/ 8 h 9"/>
                  <a:gd name="T6" fmla="*/ 2 w 8"/>
                  <a:gd name="T7" fmla="*/ 9 h 9"/>
                  <a:gd name="T8" fmla="*/ 4 w 8"/>
                  <a:gd name="T9" fmla="*/ 9 h 9"/>
                  <a:gd name="T10" fmla="*/ 6 w 8"/>
                  <a:gd name="T11" fmla="*/ 9 h 9"/>
                  <a:gd name="T12" fmla="*/ 7 w 8"/>
                  <a:gd name="T13" fmla="*/ 8 h 9"/>
                  <a:gd name="T14" fmla="*/ 8 w 8"/>
                  <a:gd name="T15" fmla="*/ 7 h 9"/>
                  <a:gd name="T16" fmla="*/ 8 w 8"/>
                  <a:gd name="T17" fmla="*/ 5 h 9"/>
                  <a:gd name="T18" fmla="*/ 8 w 8"/>
                  <a:gd name="T19" fmla="*/ 3 h 9"/>
                  <a:gd name="T20" fmla="*/ 7 w 8"/>
                  <a:gd name="T21" fmla="*/ 2 h 9"/>
                  <a:gd name="T22" fmla="*/ 6 w 8"/>
                  <a:gd name="T23" fmla="*/ 1 h 9"/>
                  <a:gd name="T24" fmla="*/ 4 w 8"/>
                  <a:gd name="T25" fmla="*/ 0 h 9"/>
                  <a:gd name="T26" fmla="*/ 2 w 8"/>
                  <a:gd name="T27" fmla="*/ 1 h 9"/>
                  <a:gd name="T28" fmla="*/ 1 w 8"/>
                  <a:gd name="T29" fmla="*/ 2 h 9"/>
                  <a:gd name="T30" fmla="*/ 0 w 8"/>
                  <a:gd name="T31" fmla="*/ 3 h 9"/>
                  <a:gd name="T32" fmla="*/ 0 w 8"/>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5"/>
                    </a:moveTo>
                    <a:lnTo>
                      <a:pt x="0" y="7"/>
                    </a:lnTo>
                    <a:lnTo>
                      <a:pt x="1" y="8"/>
                    </a:lnTo>
                    <a:lnTo>
                      <a:pt x="2" y="9"/>
                    </a:lnTo>
                    <a:lnTo>
                      <a:pt x="4" y="9"/>
                    </a:lnTo>
                    <a:lnTo>
                      <a:pt x="6" y="9"/>
                    </a:lnTo>
                    <a:lnTo>
                      <a:pt x="7" y="8"/>
                    </a:lnTo>
                    <a:lnTo>
                      <a:pt x="8" y="7"/>
                    </a:lnTo>
                    <a:lnTo>
                      <a:pt x="8" y="5"/>
                    </a:lnTo>
                    <a:lnTo>
                      <a:pt x="8" y="3"/>
                    </a:lnTo>
                    <a:lnTo>
                      <a:pt x="7" y="2"/>
                    </a:lnTo>
                    <a:lnTo>
                      <a:pt x="6" y="1"/>
                    </a:lnTo>
                    <a:lnTo>
                      <a:pt x="4" y="0"/>
                    </a:lnTo>
                    <a:lnTo>
                      <a:pt x="2"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69" name="Freeform 205"/>
              <p:cNvSpPr>
                <a:spLocks/>
              </p:cNvSpPr>
              <p:nvPr/>
            </p:nvSpPr>
            <p:spPr bwMode="auto">
              <a:xfrm>
                <a:off x="2966" y="1934"/>
                <a:ext cx="9" cy="9"/>
              </a:xfrm>
              <a:custGeom>
                <a:avLst/>
                <a:gdLst>
                  <a:gd name="T0" fmla="*/ 0 w 9"/>
                  <a:gd name="T1" fmla="*/ 5 h 9"/>
                  <a:gd name="T2" fmla="*/ 1 w 9"/>
                  <a:gd name="T3" fmla="*/ 7 h 9"/>
                  <a:gd name="T4" fmla="*/ 1 w 9"/>
                  <a:gd name="T5" fmla="*/ 8 h 9"/>
                  <a:gd name="T6" fmla="*/ 3 w 9"/>
                  <a:gd name="T7" fmla="*/ 9 h 9"/>
                  <a:gd name="T8" fmla="*/ 4 w 9"/>
                  <a:gd name="T9" fmla="*/ 9 h 9"/>
                  <a:gd name="T10" fmla="*/ 6 w 9"/>
                  <a:gd name="T11" fmla="*/ 9 h 9"/>
                  <a:gd name="T12" fmla="*/ 8 w 9"/>
                  <a:gd name="T13" fmla="*/ 8 h 9"/>
                  <a:gd name="T14" fmla="*/ 9 w 9"/>
                  <a:gd name="T15" fmla="*/ 7 h 9"/>
                  <a:gd name="T16" fmla="*/ 9 w 9"/>
                  <a:gd name="T17" fmla="*/ 5 h 9"/>
                  <a:gd name="T18" fmla="*/ 9 w 9"/>
                  <a:gd name="T19" fmla="*/ 3 h 9"/>
                  <a:gd name="T20" fmla="*/ 8 w 9"/>
                  <a:gd name="T21" fmla="*/ 2 h 9"/>
                  <a:gd name="T22" fmla="*/ 6 w 9"/>
                  <a:gd name="T23" fmla="*/ 1 h 9"/>
                  <a:gd name="T24" fmla="*/ 4 w 9"/>
                  <a:gd name="T25" fmla="*/ 0 h 9"/>
                  <a:gd name="T26" fmla="*/ 3 w 9"/>
                  <a:gd name="T27" fmla="*/ 1 h 9"/>
                  <a:gd name="T28" fmla="*/ 1 w 9"/>
                  <a:gd name="T29" fmla="*/ 2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7"/>
                    </a:lnTo>
                    <a:lnTo>
                      <a:pt x="1" y="8"/>
                    </a:lnTo>
                    <a:lnTo>
                      <a:pt x="3" y="9"/>
                    </a:lnTo>
                    <a:lnTo>
                      <a:pt x="4" y="9"/>
                    </a:lnTo>
                    <a:lnTo>
                      <a:pt x="6" y="9"/>
                    </a:lnTo>
                    <a:lnTo>
                      <a:pt x="8" y="8"/>
                    </a:lnTo>
                    <a:lnTo>
                      <a:pt x="9" y="7"/>
                    </a:lnTo>
                    <a:lnTo>
                      <a:pt x="9" y="5"/>
                    </a:lnTo>
                    <a:lnTo>
                      <a:pt x="9" y="3"/>
                    </a:lnTo>
                    <a:lnTo>
                      <a:pt x="8" y="2"/>
                    </a:lnTo>
                    <a:lnTo>
                      <a:pt x="6" y="1"/>
                    </a:lnTo>
                    <a:lnTo>
                      <a:pt x="4" y="0"/>
                    </a:lnTo>
                    <a:lnTo>
                      <a:pt x="3" y="1"/>
                    </a:lnTo>
                    <a:lnTo>
                      <a:pt x="1" y="2"/>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70" name="Freeform 206"/>
              <p:cNvSpPr>
                <a:spLocks/>
              </p:cNvSpPr>
              <p:nvPr/>
            </p:nvSpPr>
            <p:spPr bwMode="auto">
              <a:xfrm>
                <a:off x="3012" y="1934"/>
                <a:ext cx="9" cy="9"/>
              </a:xfrm>
              <a:custGeom>
                <a:avLst/>
                <a:gdLst>
                  <a:gd name="T0" fmla="*/ 0 w 9"/>
                  <a:gd name="T1" fmla="*/ 5 h 9"/>
                  <a:gd name="T2" fmla="*/ 1 w 9"/>
                  <a:gd name="T3" fmla="*/ 7 h 9"/>
                  <a:gd name="T4" fmla="*/ 2 w 9"/>
                  <a:gd name="T5" fmla="*/ 8 h 9"/>
                  <a:gd name="T6" fmla="*/ 3 w 9"/>
                  <a:gd name="T7" fmla="*/ 9 h 9"/>
                  <a:gd name="T8" fmla="*/ 5 w 9"/>
                  <a:gd name="T9" fmla="*/ 9 h 9"/>
                  <a:gd name="T10" fmla="*/ 7 w 9"/>
                  <a:gd name="T11" fmla="*/ 9 h 9"/>
                  <a:gd name="T12" fmla="*/ 8 w 9"/>
                  <a:gd name="T13" fmla="*/ 8 h 9"/>
                  <a:gd name="T14" fmla="*/ 9 w 9"/>
                  <a:gd name="T15" fmla="*/ 7 h 9"/>
                  <a:gd name="T16" fmla="*/ 9 w 9"/>
                  <a:gd name="T17" fmla="*/ 5 h 9"/>
                  <a:gd name="T18" fmla="*/ 9 w 9"/>
                  <a:gd name="T19" fmla="*/ 3 h 9"/>
                  <a:gd name="T20" fmla="*/ 8 w 9"/>
                  <a:gd name="T21" fmla="*/ 2 h 9"/>
                  <a:gd name="T22" fmla="*/ 7 w 9"/>
                  <a:gd name="T23" fmla="*/ 1 h 9"/>
                  <a:gd name="T24" fmla="*/ 5 w 9"/>
                  <a:gd name="T25" fmla="*/ 0 h 9"/>
                  <a:gd name="T26" fmla="*/ 3 w 9"/>
                  <a:gd name="T27" fmla="*/ 1 h 9"/>
                  <a:gd name="T28" fmla="*/ 2 w 9"/>
                  <a:gd name="T29" fmla="*/ 2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7"/>
                    </a:lnTo>
                    <a:lnTo>
                      <a:pt x="2" y="8"/>
                    </a:lnTo>
                    <a:lnTo>
                      <a:pt x="3" y="9"/>
                    </a:lnTo>
                    <a:lnTo>
                      <a:pt x="5" y="9"/>
                    </a:lnTo>
                    <a:lnTo>
                      <a:pt x="7" y="9"/>
                    </a:lnTo>
                    <a:lnTo>
                      <a:pt x="8" y="8"/>
                    </a:lnTo>
                    <a:lnTo>
                      <a:pt x="9" y="7"/>
                    </a:lnTo>
                    <a:lnTo>
                      <a:pt x="9" y="5"/>
                    </a:lnTo>
                    <a:lnTo>
                      <a:pt x="9" y="3"/>
                    </a:lnTo>
                    <a:lnTo>
                      <a:pt x="8" y="2"/>
                    </a:lnTo>
                    <a:lnTo>
                      <a:pt x="7" y="1"/>
                    </a:lnTo>
                    <a:lnTo>
                      <a:pt x="5" y="0"/>
                    </a:lnTo>
                    <a:lnTo>
                      <a:pt x="3" y="1"/>
                    </a:lnTo>
                    <a:lnTo>
                      <a:pt x="2" y="2"/>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71" name="Freeform 207"/>
              <p:cNvSpPr>
                <a:spLocks/>
              </p:cNvSpPr>
              <p:nvPr/>
            </p:nvSpPr>
            <p:spPr bwMode="auto">
              <a:xfrm>
                <a:off x="3060" y="1934"/>
                <a:ext cx="9" cy="9"/>
              </a:xfrm>
              <a:custGeom>
                <a:avLst/>
                <a:gdLst>
                  <a:gd name="T0" fmla="*/ 0 w 9"/>
                  <a:gd name="T1" fmla="*/ 5 h 9"/>
                  <a:gd name="T2" fmla="*/ 1 w 9"/>
                  <a:gd name="T3" fmla="*/ 7 h 9"/>
                  <a:gd name="T4" fmla="*/ 2 w 9"/>
                  <a:gd name="T5" fmla="*/ 8 h 9"/>
                  <a:gd name="T6" fmla="*/ 3 w 9"/>
                  <a:gd name="T7" fmla="*/ 9 h 9"/>
                  <a:gd name="T8" fmla="*/ 4 w 9"/>
                  <a:gd name="T9" fmla="*/ 9 h 9"/>
                  <a:gd name="T10" fmla="*/ 6 w 9"/>
                  <a:gd name="T11" fmla="*/ 9 h 9"/>
                  <a:gd name="T12" fmla="*/ 8 w 9"/>
                  <a:gd name="T13" fmla="*/ 8 h 9"/>
                  <a:gd name="T14" fmla="*/ 9 w 9"/>
                  <a:gd name="T15" fmla="*/ 7 h 9"/>
                  <a:gd name="T16" fmla="*/ 9 w 9"/>
                  <a:gd name="T17" fmla="*/ 5 h 9"/>
                  <a:gd name="T18" fmla="*/ 9 w 9"/>
                  <a:gd name="T19" fmla="*/ 3 h 9"/>
                  <a:gd name="T20" fmla="*/ 8 w 9"/>
                  <a:gd name="T21" fmla="*/ 2 h 9"/>
                  <a:gd name="T22" fmla="*/ 6 w 9"/>
                  <a:gd name="T23" fmla="*/ 1 h 9"/>
                  <a:gd name="T24" fmla="*/ 4 w 9"/>
                  <a:gd name="T25" fmla="*/ 0 h 9"/>
                  <a:gd name="T26" fmla="*/ 3 w 9"/>
                  <a:gd name="T27" fmla="*/ 1 h 9"/>
                  <a:gd name="T28" fmla="*/ 2 w 9"/>
                  <a:gd name="T29" fmla="*/ 2 h 9"/>
                  <a:gd name="T30" fmla="*/ 1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1" y="7"/>
                    </a:lnTo>
                    <a:lnTo>
                      <a:pt x="2" y="8"/>
                    </a:lnTo>
                    <a:lnTo>
                      <a:pt x="3" y="9"/>
                    </a:lnTo>
                    <a:lnTo>
                      <a:pt x="4" y="9"/>
                    </a:lnTo>
                    <a:lnTo>
                      <a:pt x="6" y="9"/>
                    </a:lnTo>
                    <a:lnTo>
                      <a:pt x="8" y="8"/>
                    </a:lnTo>
                    <a:lnTo>
                      <a:pt x="9" y="7"/>
                    </a:lnTo>
                    <a:lnTo>
                      <a:pt x="9" y="5"/>
                    </a:lnTo>
                    <a:lnTo>
                      <a:pt x="9" y="3"/>
                    </a:lnTo>
                    <a:lnTo>
                      <a:pt x="8" y="2"/>
                    </a:lnTo>
                    <a:lnTo>
                      <a:pt x="6" y="1"/>
                    </a:lnTo>
                    <a:lnTo>
                      <a:pt x="4" y="0"/>
                    </a:lnTo>
                    <a:lnTo>
                      <a:pt x="3" y="1"/>
                    </a:lnTo>
                    <a:lnTo>
                      <a:pt x="2" y="2"/>
                    </a:lnTo>
                    <a:lnTo>
                      <a:pt x="1"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72" name="Freeform 208"/>
              <p:cNvSpPr>
                <a:spLocks/>
              </p:cNvSpPr>
              <p:nvPr/>
            </p:nvSpPr>
            <p:spPr bwMode="auto">
              <a:xfrm>
                <a:off x="3108" y="1934"/>
                <a:ext cx="9" cy="9"/>
              </a:xfrm>
              <a:custGeom>
                <a:avLst/>
                <a:gdLst>
                  <a:gd name="T0" fmla="*/ 0 w 9"/>
                  <a:gd name="T1" fmla="*/ 5 h 9"/>
                  <a:gd name="T2" fmla="*/ 0 w 9"/>
                  <a:gd name="T3" fmla="*/ 7 h 9"/>
                  <a:gd name="T4" fmla="*/ 1 w 9"/>
                  <a:gd name="T5" fmla="*/ 8 h 9"/>
                  <a:gd name="T6" fmla="*/ 2 w 9"/>
                  <a:gd name="T7" fmla="*/ 9 h 9"/>
                  <a:gd name="T8" fmla="*/ 4 w 9"/>
                  <a:gd name="T9" fmla="*/ 9 h 9"/>
                  <a:gd name="T10" fmla="*/ 6 w 9"/>
                  <a:gd name="T11" fmla="*/ 9 h 9"/>
                  <a:gd name="T12" fmla="*/ 7 w 9"/>
                  <a:gd name="T13" fmla="*/ 8 h 9"/>
                  <a:gd name="T14" fmla="*/ 8 w 9"/>
                  <a:gd name="T15" fmla="*/ 7 h 9"/>
                  <a:gd name="T16" fmla="*/ 9 w 9"/>
                  <a:gd name="T17" fmla="*/ 5 h 9"/>
                  <a:gd name="T18" fmla="*/ 8 w 9"/>
                  <a:gd name="T19" fmla="*/ 3 h 9"/>
                  <a:gd name="T20" fmla="*/ 7 w 9"/>
                  <a:gd name="T21" fmla="*/ 2 h 9"/>
                  <a:gd name="T22" fmla="*/ 6 w 9"/>
                  <a:gd name="T23" fmla="*/ 1 h 9"/>
                  <a:gd name="T24" fmla="*/ 4 w 9"/>
                  <a:gd name="T25" fmla="*/ 0 h 9"/>
                  <a:gd name="T26" fmla="*/ 2 w 9"/>
                  <a:gd name="T27" fmla="*/ 1 h 9"/>
                  <a:gd name="T28" fmla="*/ 1 w 9"/>
                  <a:gd name="T29" fmla="*/ 2 h 9"/>
                  <a:gd name="T30" fmla="*/ 0 w 9"/>
                  <a:gd name="T31" fmla="*/ 3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lnTo>
                      <a:pt x="0" y="7"/>
                    </a:lnTo>
                    <a:lnTo>
                      <a:pt x="1" y="8"/>
                    </a:lnTo>
                    <a:lnTo>
                      <a:pt x="2" y="9"/>
                    </a:lnTo>
                    <a:lnTo>
                      <a:pt x="4" y="9"/>
                    </a:lnTo>
                    <a:lnTo>
                      <a:pt x="6" y="9"/>
                    </a:lnTo>
                    <a:lnTo>
                      <a:pt x="7" y="8"/>
                    </a:lnTo>
                    <a:lnTo>
                      <a:pt x="8" y="7"/>
                    </a:lnTo>
                    <a:lnTo>
                      <a:pt x="9" y="5"/>
                    </a:lnTo>
                    <a:lnTo>
                      <a:pt x="8" y="3"/>
                    </a:lnTo>
                    <a:lnTo>
                      <a:pt x="7" y="2"/>
                    </a:lnTo>
                    <a:lnTo>
                      <a:pt x="6" y="1"/>
                    </a:lnTo>
                    <a:lnTo>
                      <a:pt x="4" y="0"/>
                    </a:lnTo>
                    <a:lnTo>
                      <a:pt x="2"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73" name="Freeform 209"/>
              <p:cNvSpPr>
                <a:spLocks/>
              </p:cNvSpPr>
              <p:nvPr/>
            </p:nvSpPr>
            <p:spPr bwMode="auto">
              <a:xfrm>
                <a:off x="3156" y="1934"/>
                <a:ext cx="8" cy="9"/>
              </a:xfrm>
              <a:custGeom>
                <a:avLst/>
                <a:gdLst>
                  <a:gd name="T0" fmla="*/ 0 w 8"/>
                  <a:gd name="T1" fmla="*/ 5 h 9"/>
                  <a:gd name="T2" fmla="*/ 0 w 8"/>
                  <a:gd name="T3" fmla="*/ 7 h 9"/>
                  <a:gd name="T4" fmla="*/ 1 w 8"/>
                  <a:gd name="T5" fmla="*/ 8 h 9"/>
                  <a:gd name="T6" fmla="*/ 2 w 8"/>
                  <a:gd name="T7" fmla="*/ 9 h 9"/>
                  <a:gd name="T8" fmla="*/ 4 w 8"/>
                  <a:gd name="T9" fmla="*/ 9 h 9"/>
                  <a:gd name="T10" fmla="*/ 6 w 8"/>
                  <a:gd name="T11" fmla="*/ 9 h 9"/>
                  <a:gd name="T12" fmla="*/ 7 w 8"/>
                  <a:gd name="T13" fmla="*/ 8 h 9"/>
                  <a:gd name="T14" fmla="*/ 8 w 8"/>
                  <a:gd name="T15" fmla="*/ 7 h 9"/>
                  <a:gd name="T16" fmla="*/ 8 w 8"/>
                  <a:gd name="T17" fmla="*/ 5 h 9"/>
                  <a:gd name="T18" fmla="*/ 8 w 8"/>
                  <a:gd name="T19" fmla="*/ 3 h 9"/>
                  <a:gd name="T20" fmla="*/ 7 w 8"/>
                  <a:gd name="T21" fmla="*/ 2 h 9"/>
                  <a:gd name="T22" fmla="*/ 6 w 8"/>
                  <a:gd name="T23" fmla="*/ 1 h 9"/>
                  <a:gd name="T24" fmla="*/ 4 w 8"/>
                  <a:gd name="T25" fmla="*/ 0 h 9"/>
                  <a:gd name="T26" fmla="*/ 2 w 8"/>
                  <a:gd name="T27" fmla="*/ 1 h 9"/>
                  <a:gd name="T28" fmla="*/ 1 w 8"/>
                  <a:gd name="T29" fmla="*/ 2 h 9"/>
                  <a:gd name="T30" fmla="*/ 0 w 8"/>
                  <a:gd name="T31" fmla="*/ 3 h 9"/>
                  <a:gd name="T32" fmla="*/ 0 w 8"/>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9">
                    <a:moveTo>
                      <a:pt x="0" y="5"/>
                    </a:moveTo>
                    <a:lnTo>
                      <a:pt x="0" y="7"/>
                    </a:lnTo>
                    <a:lnTo>
                      <a:pt x="1" y="8"/>
                    </a:lnTo>
                    <a:lnTo>
                      <a:pt x="2" y="9"/>
                    </a:lnTo>
                    <a:lnTo>
                      <a:pt x="4" y="9"/>
                    </a:lnTo>
                    <a:lnTo>
                      <a:pt x="6" y="9"/>
                    </a:lnTo>
                    <a:lnTo>
                      <a:pt x="7" y="8"/>
                    </a:lnTo>
                    <a:lnTo>
                      <a:pt x="8" y="7"/>
                    </a:lnTo>
                    <a:lnTo>
                      <a:pt x="8" y="5"/>
                    </a:lnTo>
                    <a:lnTo>
                      <a:pt x="8" y="3"/>
                    </a:lnTo>
                    <a:lnTo>
                      <a:pt x="7" y="2"/>
                    </a:lnTo>
                    <a:lnTo>
                      <a:pt x="6" y="1"/>
                    </a:lnTo>
                    <a:lnTo>
                      <a:pt x="4" y="0"/>
                    </a:lnTo>
                    <a:lnTo>
                      <a:pt x="2" y="1"/>
                    </a:lnTo>
                    <a:lnTo>
                      <a:pt x="1" y="2"/>
                    </a:lnTo>
                    <a:lnTo>
                      <a:pt x="0"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74" name="Freeform 210"/>
              <p:cNvSpPr>
                <a:spLocks/>
              </p:cNvSpPr>
              <p:nvPr/>
            </p:nvSpPr>
            <p:spPr bwMode="auto">
              <a:xfrm>
                <a:off x="3025" y="1654"/>
                <a:ext cx="47" cy="80"/>
              </a:xfrm>
              <a:custGeom>
                <a:avLst/>
                <a:gdLst>
                  <a:gd name="T0" fmla="*/ 47 w 47"/>
                  <a:gd name="T1" fmla="*/ 80 h 80"/>
                  <a:gd name="T2" fmla="*/ 47 w 47"/>
                  <a:gd name="T3" fmla="*/ 21 h 80"/>
                  <a:gd name="T4" fmla="*/ 24 w 47"/>
                  <a:gd name="T5" fmla="*/ 0 h 80"/>
                  <a:gd name="T6" fmla="*/ 0 w 47"/>
                  <a:gd name="T7" fmla="*/ 21 h 80"/>
                  <a:gd name="T8" fmla="*/ 0 w 47"/>
                  <a:gd name="T9" fmla="*/ 80 h 80"/>
                  <a:gd name="T10" fmla="*/ 47 w 47"/>
                  <a:gd name="T11" fmla="*/ 80 h 80"/>
                </a:gdLst>
                <a:ahLst/>
                <a:cxnLst>
                  <a:cxn ang="0">
                    <a:pos x="T0" y="T1"/>
                  </a:cxn>
                  <a:cxn ang="0">
                    <a:pos x="T2" y="T3"/>
                  </a:cxn>
                  <a:cxn ang="0">
                    <a:pos x="T4" y="T5"/>
                  </a:cxn>
                  <a:cxn ang="0">
                    <a:pos x="T6" y="T7"/>
                  </a:cxn>
                  <a:cxn ang="0">
                    <a:pos x="T8" y="T9"/>
                  </a:cxn>
                  <a:cxn ang="0">
                    <a:pos x="T10" y="T11"/>
                  </a:cxn>
                </a:cxnLst>
                <a:rect l="0" t="0" r="r" b="b"/>
                <a:pathLst>
                  <a:path w="47" h="80">
                    <a:moveTo>
                      <a:pt x="47" y="80"/>
                    </a:moveTo>
                    <a:lnTo>
                      <a:pt x="47" y="21"/>
                    </a:lnTo>
                    <a:lnTo>
                      <a:pt x="24" y="0"/>
                    </a:lnTo>
                    <a:lnTo>
                      <a:pt x="0" y="21"/>
                    </a:lnTo>
                    <a:lnTo>
                      <a:pt x="0" y="80"/>
                    </a:lnTo>
                    <a:lnTo>
                      <a:pt x="47" y="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75" name="Rectangle 211"/>
              <p:cNvSpPr>
                <a:spLocks noChangeArrowheads="1"/>
              </p:cNvSpPr>
              <p:nvPr/>
            </p:nvSpPr>
            <p:spPr bwMode="auto">
              <a:xfrm>
                <a:off x="3052" y="1681"/>
                <a:ext cx="12"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76" name="Rectangle 212"/>
              <p:cNvSpPr>
                <a:spLocks noChangeArrowheads="1"/>
              </p:cNvSpPr>
              <p:nvPr/>
            </p:nvSpPr>
            <p:spPr bwMode="auto">
              <a:xfrm>
                <a:off x="3052" y="1705"/>
                <a:ext cx="12"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77" name="Rectangle 213"/>
              <p:cNvSpPr>
                <a:spLocks noChangeArrowheads="1"/>
              </p:cNvSpPr>
              <p:nvPr/>
            </p:nvSpPr>
            <p:spPr bwMode="auto">
              <a:xfrm>
                <a:off x="3033" y="1681"/>
                <a:ext cx="14"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78" name="Rectangle 214"/>
              <p:cNvSpPr>
                <a:spLocks noChangeArrowheads="1"/>
              </p:cNvSpPr>
              <p:nvPr/>
            </p:nvSpPr>
            <p:spPr bwMode="auto">
              <a:xfrm>
                <a:off x="3033" y="1705"/>
                <a:ext cx="14"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79" name="Freeform 215"/>
              <p:cNvSpPr>
                <a:spLocks/>
              </p:cNvSpPr>
              <p:nvPr/>
            </p:nvSpPr>
            <p:spPr bwMode="auto">
              <a:xfrm>
                <a:off x="2916" y="1655"/>
                <a:ext cx="46" cy="79"/>
              </a:xfrm>
              <a:custGeom>
                <a:avLst/>
                <a:gdLst>
                  <a:gd name="T0" fmla="*/ 46 w 46"/>
                  <a:gd name="T1" fmla="*/ 79 h 79"/>
                  <a:gd name="T2" fmla="*/ 46 w 46"/>
                  <a:gd name="T3" fmla="*/ 20 h 79"/>
                  <a:gd name="T4" fmla="*/ 24 w 46"/>
                  <a:gd name="T5" fmla="*/ 0 h 79"/>
                  <a:gd name="T6" fmla="*/ 0 w 46"/>
                  <a:gd name="T7" fmla="*/ 20 h 79"/>
                  <a:gd name="T8" fmla="*/ 0 w 46"/>
                  <a:gd name="T9" fmla="*/ 79 h 79"/>
                  <a:gd name="T10" fmla="*/ 46 w 46"/>
                  <a:gd name="T11" fmla="*/ 79 h 79"/>
                </a:gdLst>
                <a:ahLst/>
                <a:cxnLst>
                  <a:cxn ang="0">
                    <a:pos x="T0" y="T1"/>
                  </a:cxn>
                  <a:cxn ang="0">
                    <a:pos x="T2" y="T3"/>
                  </a:cxn>
                  <a:cxn ang="0">
                    <a:pos x="T4" y="T5"/>
                  </a:cxn>
                  <a:cxn ang="0">
                    <a:pos x="T6" y="T7"/>
                  </a:cxn>
                  <a:cxn ang="0">
                    <a:pos x="T8" y="T9"/>
                  </a:cxn>
                  <a:cxn ang="0">
                    <a:pos x="T10" y="T11"/>
                  </a:cxn>
                </a:cxnLst>
                <a:rect l="0" t="0" r="r" b="b"/>
                <a:pathLst>
                  <a:path w="46" h="79">
                    <a:moveTo>
                      <a:pt x="46" y="79"/>
                    </a:moveTo>
                    <a:lnTo>
                      <a:pt x="46" y="20"/>
                    </a:lnTo>
                    <a:lnTo>
                      <a:pt x="24" y="0"/>
                    </a:lnTo>
                    <a:lnTo>
                      <a:pt x="0" y="20"/>
                    </a:lnTo>
                    <a:lnTo>
                      <a:pt x="0" y="79"/>
                    </a:lnTo>
                    <a:lnTo>
                      <a:pt x="46" y="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80" name="Rectangle 216"/>
              <p:cNvSpPr>
                <a:spLocks noChangeArrowheads="1"/>
              </p:cNvSpPr>
              <p:nvPr/>
            </p:nvSpPr>
            <p:spPr bwMode="auto">
              <a:xfrm>
                <a:off x="2943" y="1681"/>
                <a:ext cx="12"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81" name="Rectangle 217"/>
              <p:cNvSpPr>
                <a:spLocks noChangeArrowheads="1"/>
              </p:cNvSpPr>
              <p:nvPr/>
            </p:nvSpPr>
            <p:spPr bwMode="auto">
              <a:xfrm>
                <a:off x="2943" y="1705"/>
                <a:ext cx="12"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82" name="Rectangle 218"/>
              <p:cNvSpPr>
                <a:spLocks noChangeArrowheads="1"/>
              </p:cNvSpPr>
              <p:nvPr/>
            </p:nvSpPr>
            <p:spPr bwMode="auto">
              <a:xfrm>
                <a:off x="2924" y="1681"/>
                <a:ext cx="14"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83" name="Rectangle 219"/>
              <p:cNvSpPr>
                <a:spLocks noChangeArrowheads="1"/>
              </p:cNvSpPr>
              <p:nvPr/>
            </p:nvSpPr>
            <p:spPr bwMode="auto">
              <a:xfrm>
                <a:off x="2924" y="1705"/>
                <a:ext cx="14"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sp>
            <p:nvSpPr>
              <p:cNvPr id="184" name="Freeform 220"/>
              <p:cNvSpPr>
                <a:spLocks/>
              </p:cNvSpPr>
              <p:nvPr/>
            </p:nvSpPr>
            <p:spPr bwMode="auto">
              <a:xfrm>
                <a:off x="2783" y="1561"/>
                <a:ext cx="420" cy="419"/>
              </a:xfrm>
              <a:custGeom>
                <a:avLst/>
                <a:gdLst>
                  <a:gd name="T0" fmla="*/ 401 w 420"/>
                  <a:gd name="T1" fmla="*/ 12 h 419"/>
                  <a:gd name="T2" fmla="*/ 393 w 420"/>
                  <a:gd name="T3" fmla="*/ 6 h 419"/>
                  <a:gd name="T4" fmla="*/ 384 w 420"/>
                  <a:gd name="T5" fmla="*/ 2 h 419"/>
                  <a:gd name="T6" fmla="*/ 374 w 420"/>
                  <a:gd name="T7" fmla="*/ 0 h 419"/>
                  <a:gd name="T8" fmla="*/ 52 w 420"/>
                  <a:gd name="T9" fmla="*/ 0 h 419"/>
                  <a:gd name="T10" fmla="*/ 32 w 420"/>
                  <a:gd name="T11" fmla="*/ 4 h 419"/>
                  <a:gd name="T12" fmla="*/ 16 w 420"/>
                  <a:gd name="T13" fmla="*/ 15 h 419"/>
                  <a:gd name="T14" fmla="*/ 4 w 420"/>
                  <a:gd name="T15" fmla="*/ 31 h 419"/>
                  <a:gd name="T16" fmla="*/ 0 w 420"/>
                  <a:gd name="T17" fmla="*/ 52 h 419"/>
                  <a:gd name="T18" fmla="*/ 25 w 420"/>
                  <a:gd name="T19" fmla="*/ 199 h 419"/>
                  <a:gd name="T20" fmla="*/ 26 w 420"/>
                  <a:gd name="T21" fmla="*/ 46 h 419"/>
                  <a:gd name="T22" fmla="*/ 30 w 420"/>
                  <a:gd name="T23" fmla="*/ 37 h 419"/>
                  <a:gd name="T24" fmla="*/ 35 w 420"/>
                  <a:gd name="T25" fmla="*/ 30 h 419"/>
                  <a:gd name="T26" fmla="*/ 39 w 420"/>
                  <a:gd name="T27" fmla="*/ 28 h 419"/>
                  <a:gd name="T28" fmla="*/ 44 w 420"/>
                  <a:gd name="T29" fmla="*/ 26 h 419"/>
                  <a:gd name="T30" fmla="*/ 49 w 420"/>
                  <a:gd name="T31" fmla="*/ 25 h 419"/>
                  <a:gd name="T32" fmla="*/ 368 w 420"/>
                  <a:gd name="T33" fmla="*/ 25 h 419"/>
                  <a:gd name="T34" fmla="*/ 374 w 420"/>
                  <a:gd name="T35" fmla="*/ 25 h 419"/>
                  <a:gd name="T36" fmla="*/ 379 w 420"/>
                  <a:gd name="T37" fmla="*/ 27 h 419"/>
                  <a:gd name="T38" fmla="*/ 384 w 420"/>
                  <a:gd name="T39" fmla="*/ 29 h 419"/>
                  <a:gd name="T40" fmla="*/ 388 w 420"/>
                  <a:gd name="T41" fmla="*/ 33 h 419"/>
                  <a:gd name="T42" fmla="*/ 393 w 420"/>
                  <a:gd name="T43" fmla="*/ 41 h 419"/>
                  <a:gd name="T44" fmla="*/ 395 w 420"/>
                  <a:gd name="T45" fmla="*/ 52 h 419"/>
                  <a:gd name="T46" fmla="*/ 395 w 420"/>
                  <a:gd name="T47" fmla="*/ 373 h 419"/>
                  <a:gd name="T48" fmla="*/ 391 w 420"/>
                  <a:gd name="T49" fmla="*/ 383 h 419"/>
                  <a:gd name="T50" fmla="*/ 384 w 420"/>
                  <a:gd name="T51" fmla="*/ 390 h 419"/>
                  <a:gd name="T52" fmla="*/ 374 w 420"/>
                  <a:gd name="T53" fmla="*/ 394 h 419"/>
                  <a:gd name="T54" fmla="*/ 52 w 420"/>
                  <a:gd name="T55" fmla="*/ 395 h 419"/>
                  <a:gd name="T56" fmla="*/ 47 w 420"/>
                  <a:gd name="T57" fmla="*/ 394 h 419"/>
                  <a:gd name="T58" fmla="*/ 42 w 420"/>
                  <a:gd name="T59" fmla="*/ 392 h 419"/>
                  <a:gd name="T60" fmla="*/ 37 w 420"/>
                  <a:gd name="T61" fmla="*/ 390 h 419"/>
                  <a:gd name="T62" fmla="*/ 33 w 420"/>
                  <a:gd name="T63" fmla="*/ 387 h 419"/>
                  <a:gd name="T64" fmla="*/ 27 w 420"/>
                  <a:gd name="T65" fmla="*/ 378 h 419"/>
                  <a:gd name="T66" fmla="*/ 25 w 420"/>
                  <a:gd name="T67" fmla="*/ 368 h 419"/>
                  <a:gd name="T68" fmla="*/ 0 w 420"/>
                  <a:gd name="T69" fmla="*/ 199 h 419"/>
                  <a:gd name="T70" fmla="*/ 1 w 420"/>
                  <a:gd name="T71" fmla="*/ 373 h 419"/>
                  <a:gd name="T72" fmla="*/ 2 w 420"/>
                  <a:gd name="T73" fmla="*/ 383 h 419"/>
                  <a:gd name="T74" fmla="*/ 7 w 420"/>
                  <a:gd name="T75" fmla="*/ 392 h 419"/>
                  <a:gd name="T76" fmla="*/ 12 w 420"/>
                  <a:gd name="T77" fmla="*/ 400 h 419"/>
                  <a:gd name="T78" fmla="*/ 20 w 420"/>
                  <a:gd name="T79" fmla="*/ 407 h 419"/>
                  <a:gd name="T80" fmla="*/ 28 w 420"/>
                  <a:gd name="T81" fmla="*/ 413 h 419"/>
                  <a:gd name="T82" fmla="*/ 37 w 420"/>
                  <a:gd name="T83" fmla="*/ 417 h 419"/>
                  <a:gd name="T84" fmla="*/ 47 w 420"/>
                  <a:gd name="T85" fmla="*/ 419 h 419"/>
                  <a:gd name="T86" fmla="*/ 368 w 420"/>
                  <a:gd name="T87" fmla="*/ 419 h 419"/>
                  <a:gd name="T88" fmla="*/ 379 w 420"/>
                  <a:gd name="T89" fmla="*/ 418 h 419"/>
                  <a:gd name="T90" fmla="*/ 388 w 420"/>
                  <a:gd name="T91" fmla="*/ 415 h 419"/>
                  <a:gd name="T92" fmla="*/ 397 w 420"/>
                  <a:gd name="T93" fmla="*/ 410 h 419"/>
                  <a:gd name="T94" fmla="*/ 405 w 420"/>
                  <a:gd name="T95" fmla="*/ 404 h 419"/>
                  <a:gd name="T96" fmla="*/ 411 w 420"/>
                  <a:gd name="T97" fmla="*/ 396 h 419"/>
                  <a:gd name="T98" fmla="*/ 416 w 420"/>
                  <a:gd name="T99" fmla="*/ 387 h 419"/>
                  <a:gd name="T100" fmla="*/ 419 w 420"/>
                  <a:gd name="T101" fmla="*/ 378 h 419"/>
                  <a:gd name="T102" fmla="*/ 420 w 420"/>
                  <a:gd name="T103" fmla="*/ 368 h 419"/>
                  <a:gd name="T104" fmla="*/ 420 w 420"/>
                  <a:gd name="T105" fmla="*/ 47 h 419"/>
                  <a:gd name="T106" fmla="*/ 418 w 420"/>
                  <a:gd name="T107" fmla="*/ 37 h 419"/>
                  <a:gd name="T108" fmla="*/ 414 w 420"/>
                  <a:gd name="T109" fmla="*/ 27 h 419"/>
                  <a:gd name="T110" fmla="*/ 408 w 420"/>
                  <a:gd name="T111" fmla="*/ 1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0" h="419">
                    <a:moveTo>
                      <a:pt x="405" y="15"/>
                    </a:moveTo>
                    <a:lnTo>
                      <a:pt x="401" y="12"/>
                    </a:lnTo>
                    <a:lnTo>
                      <a:pt x="397" y="9"/>
                    </a:lnTo>
                    <a:lnTo>
                      <a:pt x="393" y="6"/>
                    </a:lnTo>
                    <a:lnTo>
                      <a:pt x="388" y="4"/>
                    </a:lnTo>
                    <a:lnTo>
                      <a:pt x="384" y="2"/>
                    </a:lnTo>
                    <a:lnTo>
                      <a:pt x="379" y="1"/>
                    </a:lnTo>
                    <a:lnTo>
                      <a:pt x="374" y="0"/>
                    </a:lnTo>
                    <a:lnTo>
                      <a:pt x="368" y="0"/>
                    </a:lnTo>
                    <a:lnTo>
                      <a:pt x="52" y="0"/>
                    </a:lnTo>
                    <a:lnTo>
                      <a:pt x="42" y="1"/>
                    </a:lnTo>
                    <a:lnTo>
                      <a:pt x="32" y="4"/>
                    </a:lnTo>
                    <a:lnTo>
                      <a:pt x="23" y="9"/>
                    </a:lnTo>
                    <a:lnTo>
                      <a:pt x="16" y="15"/>
                    </a:lnTo>
                    <a:lnTo>
                      <a:pt x="9" y="23"/>
                    </a:lnTo>
                    <a:lnTo>
                      <a:pt x="4" y="31"/>
                    </a:lnTo>
                    <a:lnTo>
                      <a:pt x="2" y="41"/>
                    </a:lnTo>
                    <a:lnTo>
                      <a:pt x="0" y="52"/>
                    </a:lnTo>
                    <a:lnTo>
                      <a:pt x="0" y="199"/>
                    </a:lnTo>
                    <a:lnTo>
                      <a:pt x="25" y="199"/>
                    </a:lnTo>
                    <a:lnTo>
                      <a:pt x="25" y="52"/>
                    </a:lnTo>
                    <a:lnTo>
                      <a:pt x="26" y="46"/>
                    </a:lnTo>
                    <a:lnTo>
                      <a:pt x="27" y="41"/>
                    </a:lnTo>
                    <a:lnTo>
                      <a:pt x="30" y="37"/>
                    </a:lnTo>
                    <a:lnTo>
                      <a:pt x="33" y="33"/>
                    </a:lnTo>
                    <a:lnTo>
                      <a:pt x="35" y="30"/>
                    </a:lnTo>
                    <a:lnTo>
                      <a:pt x="37" y="29"/>
                    </a:lnTo>
                    <a:lnTo>
                      <a:pt x="39" y="28"/>
                    </a:lnTo>
                    <a:lnTo>
                      <a:pt x="42" y="27"/>
                    </a:lnTo>
                    <a:lnTo>
                      <a:pt x="44" y="26"/>
                    </a:lnTo>
                    <a:lnTo>
                      <a:pt x="47" y="25"/>
                    </a:lnTo>
                    <a:lnTo>
                      <a:pt x="49" y="25"/>
                    </a:lnTo>
                    <a:lnTo>
                      <a:pt x="52" y="25"/>
                    </a:lnTo>
                    <a:lnTo>
                      <a:pt x="368" y="25"/>
                    </a:lnTo>
                    <a:lnTo>
                      <a:pt x="371" y="25"/>
                    </a:lnTo>
                    <a:lnTo>
                      <a:pt x="374" y="25"/>
                    </a:lnTo>
                    <a:lnTo>
                      <a:pt x="376" y="26"/>
                    </a:lnTo>
                    <a:lnTo>
                      <a:pt x="379" y="27"/>
                    </a:lnTo>
                    <a:lnTo>
                      <a:pt x="381" y="28"/>
                    </a:lnTo>
                    <a:lnTo>
                      <a:pt x="384" y="29"/>
                    </a:lnTo>
                    <a:lnTo>
                      <a:pt x="385" y="30"/>
                    </a:lnTo>
                    <a:lnTo>
                      <a:pt x="388" y="33"/>
                    </a:lnTo>
                    <a:lnTo>
                      <a:pt x="391" y="37"/>
                    </a:lnTo>
                    <a:lnTo>
                      <a:pt x="393" y="41"/>
                    </a:lnTo>
                    <a:lnTo>
                      <a:pt x="395" y="46"/>
                    </a:lnTo>
                    <a:lnTo>
                      <a:pt x="395" y="52"/>
                    </a:lnTo>
                    <a:lnTo>
                      <a:pt x="395" y="368"/>
                    </a:lnTo>
                    <a:lnTo>
                      <a:pt x="395" y="373"/>
                    </a:lnTo>
                    <a:lnTo>
                      <a:pt x="393" y="378"/>
                    </a:lnTo>
                    <a:lnTo>
                      <a:pt x="391" y="383"/>
                    </a:lnTo>
                    <a:lnTo>
                      <a:pt x="388" y="387"/>
                    </a:lnTo>
                    <a:lnTo>
                      <a:pt x="384" y="390"/>
                    </a:lnTo>
                    <a:lnTo>
                      <a:pt x="379" y="392"/>
                    </a:lnTo>
                    <a:lnTo>
                      <a:pt x="374" y="394"/>
                    </a:lnTo>
                    <a:lnTo>
                      <a:pt x="368" y="395"/>
                    </a:lnTo>
                    <a:lnTo>
                      <a:pt x="52" y="395"/>
                    </a:lnTo>
                    <a:lnTo>
                      <a:pt x="49" y="395"/>
                    </a:lnTo>
                    <a:lnTo>
                      <a:pt x="47" y="394"/>
                    </a:lnTo>
                    <a:lnTo>
                      <a:pt x="44" y="393"/>
                    </a:lnTo>
                    <a:lnTo>
                      <a:pt x="42" y="392"/>
                    </a:lnTo>
                    <a:lnTo>
                      <a:pt x="39" y="391"/>
                    </a:lnTo>
                    <a:lnTo>
                      <a:pt x="37" y="390"/>
                    </a:lnTo>
                    <a:lnTo>
                      <a:pt x="35" y="388"/>
                    </a:lnTo>
                    <a:lnTo>
                      <a:pt x="33" y="387"/>
                    </a:lnTo>
                    <a:lnTo>
                      <a:pt x="30" y="383"/>
                    </a:lnTo>
                    <a:lnTo>
                      <a:pt x="27" y="378"/>
                    </a:lnTo>
                    <a:lnTo>
                      <a:pt x="26" y="373"/>
                    </a:lnTo>
                    <a:lnTo>
                      <a:pt x="25" y="368"/>
                    </a:lnTo>
                    <a:lnTo>
                      <a:pt x="25" y="199"/>
                    </a:lnTo>
                    <a:lnTo>
                      <a:pt x="0" y="199"/>
                    </a:lnTo>
                    <a:lnTo>
                      <a:pt x="0" y="368"/>
                    </a:lnTo>
                    <a:lnTo>
                      <a:pt x="1" y="373"/>
                    </a:lnTo>
                    <a:lnTo>
                      <a:pt x="1" y="378"/>
                    </a:lnTo>
                    <a:lnTo>
                      <a:pt x="2" y="383"/>
                    </a:lnTo>
                    <a:lnTo>
                      <a:pt x="4" y="387"/>
                    </a:lnTo>
                    <a:lnTo>
                      <a:pt x="7" y="392"/>
                    </a:lnTo>
                    <a:lnTo>
                      <a:pt x="9" y="396"/>
                    </a:lnTo>
                    <a:lnTo>
                      <a:pt x="12" y="400"/>
                    </a:lnTo>
                    <a:lnTo>
                      <a:pt x="16" y="404"/>
                    </a:lnTo>
                    <a:lnTo>
                      <a:pt x="20" y="407"/>
                    </a:lnTo>
                    <a:lnTo>
                      <a:pt x="23" y="410"/>
                    </a:lnTo>
                    <a:lnTo>
                      <a:pt x="28" y="413"/>
                    </a:lnTo>
                    <a:lnTo>
                      <a:pt x="32" y="415"/>
                    </a:lnTo>
                    <a:lnTo>
                      <a:pt x="37" y="417"/>
                    </a:lnTo>
                    <a:lnTo>
                      <a:pt x="42" y="418"/>
                    </a:lnTo>
                    <a:lnTo>
                      <a:pt x="47" y="419"/>
                    </a:lnTo>
                    <a:lnTo>
                      <a:pt x="52" y="419"/>
                    </a:lnTo>
                    <a:lnTo>
                      <a:pt x="368" y="419"/>
                    </a:lnTo>
                    <a:lnTo>
                      <a:pt x="374" y="419"/>
                    </a:lnTo>
                    <a:lnTo>
                      <a:pt x="379" y="418"/>
                    </a:lnTo>
                    <a:lnTo>
                      <a:pt x="384" y="417"/>
                    </a:lnTo>
                    <a:lnTo>
                      <a:pt x="388" y="415"/>
                    </a:lnTo>
                    <a:lnTo>
                      <a:pt x="393" y="413"/>
                    </a:lnTo>
                    <a:lnTo>
                      <a:pt x="397" y="410"/>
                    </a:lnTo>
                    <a:lnTo>
                      <a:pt x="401" y="407"/>
                    </a:lnTo>
                    <a:lnTo>
                      <a:pt x="405" y="404"/>
                    </a:lnTo>
                    <a:lnTo>
                      <a:pt x="408" y="400"/>
                    </a:lnTo>
                    <a:lnTo>
                      <a:pt x="411" y="396"/>
                    </a:lnTo>
                    <a:lnTo>
                      <a:pt x="414" y="392"/>
                    </a:lnTo>
                    <a:lnTo>
                      <a:pt x="416" y="387"/>
                    </a:lnTo>
                    <a:lnTo>
                      <a:pt x="418" y="383"/>
                    </a:lnTo>
                    <a:lnTo>
                      <a:pt x="419" y="378"/>
                    </a:lnTo>
                    <a:lnTo>
                      <a:pt x="420" y="373"/>
                    </a:lnTo>
                    <a:lnTo>
                      <a:pt x="420" y="368"/>
                    </a:lnTo>
                    <a:lnTo>
                      <a:pt x="420" y="52"/>
                    </a:lnTo>
                    <a:lnTo>
                      <a:pt x="420" y="47"/>
                    </a:lnTo>
                    <a:lnTo>
                      <a:pt x="419" y="42"/>
                    </a:lnTo>
                    <a:lnTo>
                      <a:pt x="418" y="37"/>
                    </a:lnTo>
                    <a:lnTo>
                      <a:pt x="416" y="32"/>
                    </a:lnTo>
                    <a:lnTo>
                      <a:pt x="414" y="27"/>
                    </a:lnTo>
                    <a:lnTo>
                      <a:pt x="411" y="23"/>
                    </a:lnTo>
                    <a:lnTo>
                      <a:pt x="408" y="19"/>
                    </a:lnTo>
                    <a:lnTo>
                      <a:pt x="405"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grpSp>
        <p:sp>
          <p:nvSpPr>
            <p:cNvPr id="132" name="Freeform 224"/>
            <p:cNvSpPr>
              <a:spLocks noEditPoints="1"/>
            </p:cNvSpPr>
            <p:nvPr/>
          </p:nvSpPr>
          <p:spPr bwMode="auto">
            <a:xfrm>
              <a:off x="3305175" y="3152775"/>
              <a:ext cx="211138" cy="1028700"/>
            </a:xfrm>
            <a:custGeom>
              <a:avLst/>
              <a:gdLst>
                <a:gd name="T0" fmla="*/ 225 w 371"/>
                <a:gd name="T1" fmla="*/ 0 h 1814"/>
                <a:gd name="T2" fmla="*/ 225 w 371"/>
                <a:gd name="T3" fmla="*/ 1735 h 1814"/>
                <a:gd name="T4" fmla="*/ 145 w 371"/>
                <a:gd name="T5" fmla="*/ 1735 h 1814"/>
                <a:gd name="T6" fmla="*/ 145 w 371"/>
                <a:gd name="T7" fmla="*/ 0 h 1814"/>
                <a:gd name="T8" fmla="*/ 225 w 371"/>
                <a:gd name="T9" fmla="*/ 0 h 1814"/>
                <a:gd name="T10" fmla="*/ 360 w 371"/>
                <a:gd name="T11" fmla="*/ 1515 h 1814"/>
                <a:gd name="T12" fmla="*/ 185 w 371"/>
                <a:gd name="T13" fmla="*/ 1814 h 1814"/>
                <a:gd name="T14" fmla="*/ 11 w 371"/>
                <a:gd name="T15" fmla="*/ 1515 h 1814"/>
                <a:gd name="T16" fmla="*/ 25 w 371"/>
                <a:gd name="T17" fmla="*/ 1460 h 1814"/>
                <a:gd name="T18" fmla="*/ 80 w 371"/>
                <a:gd name="T19" fmla="*/ 1474 h 1814"/>
                <a:gd name="T20" fmla="*/ 220 w 371"/>
                <a:gd name="T21" fmla="*/ 1714 h 1814"/>
                <a:gd name="T22" fmla="*/ 151 w 371"/>
                <a:gd name="T23" fmla="*/ 1714 h 1814"/>
                <a:gd name="T24" fmla="*/ 291 w 371"/>
                <a:gd name="T25" fmla="*/ 1474 h 1814"/>
                <a:gd name="T26" fmla="*/ 346 w 371"/>
                <a:gd name="T27" fmla="*/ 1460 h 1814"/>
                <a:gd name="T28" fmla="*/ 360 w 371"/>
                <a:gd name="T29" fmla="*/ 1515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1" h="1814">
                  <a:moveTo>
                    <a:pt x="225" y="0"/>
                  </a:moveTo>
                  <a:lnTo>
                    <a:pt x="225" y="1735"/>
                  </a:lnTo>
                  <a:lnTo>
                    <a:pt x="145" y="1735"/>
                  </a:lnTo>
                  <a:lnTo>
                    <a:pt x="145" y="0"/>
                  </a:lnTo>
                  <a:lnTo>
                    <a:pt x="225" y="0"/>
                  </a:lnTo>
                  <a:close/>
                  <a:moveTo>
                    <a:pt x="360" y="1515"/>
                  </a:moveTo>
                  <a:lnTo>
                    <a:pt x="185" y="1814"/>
                  </a:lnTo>
                  <a:lnTo>
                    <a:pt x="11" y="1515"/>
                  </a:lnTo>
                  <a:cubicBezTo>
                    <a:pt x="0" y="1496"/>
                    <a:pt x="6" y="1471"/>
                    <a:pt x="25" y="1460"/>
                  </a:cubicBezTo>
                  <a:cubicBezTo>
                    <a:pt x="44" y="1449"/>
                    <a:pt x="69" y="1455"/>
                    <a:pt x="80" y="1474"/>
                  </a:cubicBezTo>
                  <a:lnTo>
                    <a:pt x="220" y="1714"/>
                  </a:lnTo>
                  <a:lnTo>
                    <a:pt x="151" y="1714"/>
                  </a:lnTo>
                  <a:lnTo>
                    <a:pt x="291" y="1474"/>
                  </a:lnTo>
                  <a:cubicBezTo>
                    <a:pt x="302" y="1455"/>
                    <a:pt x="327" y="1449"/>
                    <a:pt x="346" y="1460"/>
                  </a:cubicBezTo>
                  <a:cubicBezTo>
                    <a:pt x="365" y="1471"/>
                    <a:pt x="371" y="1496"/>
                    <a:pt x="360" y="1515"/>
                  </a:cubicBezTo>
                  <a:close/>
                </a:path>
              </a:pathLst>
            </a:custGeom>
            <a:solidFill>
              <a:srgbClr val="984807"/>
            </a:solidFill>
            <a:ln w="3175" cap="flat">
              <a:solidFill>
                <a:srgbClr val="984807"/>
              </a:solidFill>
              <a:prstDash val="solid"/>
              <a:round/>
              <a:headEnd/>
              <a:tailEnd/>
            </a:ln>
          </p:spPr>
          <p:txBody>
            <a:bodyPr vert="horz" wrap="square" lIns="91440" tIns="45720" rIns="91440" bIns="45720" numCol="1" anchor="t" anchorCtr="0" compatLnSpc="1">
              <a:prstTxWarp prst="textNoShape">
                <a:avLst/>
              </a:prstTxWarp>
            </a:bodyPr>
            <a:lstStyle/>
            <a:p>
              <a:endParaRPr lang="es-CO" dirty="0"/>
            </a:p>
          </p:txBody>
        </p:sp>
        <p:sp>
          <p:nvSpPr>
            <p:cNvPr id="134" name="Rectangle 226"/>
            <p:cNvSpPr>
              <a:spLocks noChangeArrowheads="1"/>
            </p:cNvSpPr>
            <p:nvPr/>
          </p:nvSpPr>
          <p:spPr bwMode="auto">
            <a:xfrm>
              <a:off x="5072063" y="3316288"/>
              <a:ext cx="1154113" cy="3079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O" dirty="0"/>
            </a:p>
          </p:txBody>
        </p:sp>
        <p:cxnSp>
          <p:nvCxnSpPr>
            <p:cNvPr id="233" name="Conector recto 232"/>
            <p:cNvCxnSpPr/>
            <p:nvPr/>
          </p:nvCxnSpPr>
          <p:spPr>
            <a:xfrm flipH="1">
              <a:off x="4922757" y="2967101"/>
              <a:ext cx="483623" cy="1425533"/>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234" name="Rectangle 116"/>
            <p:cNvSpPr>
              <a:spLocks noChangeArrowheads="1"/>
            </p:cNvSpPr>
            <p:nvPr/>
          </p:nvSpPr>
          <p:spPr bwMode="auto">
            <a:xfrm>
              <a:off x="3629026" y="3148076"/>
              <a:ext cx="1558926" cy="319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s-CO" sz="1200" dirty="0" smtClean="0"/>
                <a:t>Vertimiento indirecto</a:t>
              </a:r>
              <a:endParaRPr lang="es-CO" sz="1200" dirty="0"/>
            </a:p>
          </p:txBody>
        </p:sp>
        <p:cxnSp>
          <p:nvCxnSpPr>
            <p:cNvPr id="236" name="Conector recto de flecha 235"/>
            <p:cNvCxnSpPr/>
            <p:nvPr/>
          </p:nvCxnSpPr>
          <p:spPr>
            <a:xfrm>
              <a:off x="5059364" y="3141664"/>
              <a:ext cx="190417" cy="227806"/>
            </a:xfrm>
            <a:prstGeom prst="straightConnector1">
              <a:avLst/>
            </a:prstGeom>
            <a:ln w="38100">
              <a:solidFill>
                <a:schemeClr val="accent6">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238" name="CuadroTexto 237"/>
            <p:cNvSpPr txBox="1"/>
            <p:nvPr/>
          </p:nvSpPr>
          <p:spPr>
            <a:xfrm>
              <a:off x="1530169" y="4338640"/>
              <a:ext cx="1865511" cy="307777"/>
            </a:xfrm>
            <a:prstGeom prst="rect">
              <a:avLst/>
            </a:prstGeom>
            <a:noFill/>
          </p:spPr>
          <p:txBody>
            <a:bodyPr wrap="square" rtlCol="0">
              <a:spAutoFit/>
            </a:bodyPr>
            <a:lstStyle/>
            <a:p>
              <a:r>
                <a:rPr lang="es-CO" sz="1400" b="1" dirty="0" smtClean="0">
                  <a:solidFill>
                    <a:srgbClr val="0070C0"/>
                  </a:solidFill>
                </a:rPr>
                <a:t>Cuerpo de Agua Z</a:t>
              </a:r>
              <a:endParaRPr lang="es-CO" sz="1400" b="1" dirty="0">
                <a:solidFill>
                  <a:srgbClr val="0070C0"/>
                </a:solidFill>
              </a:endParaRPr>
            </a:p>
          </p:txBody>
        </p:sp>
        <p:sp>
          <p:nvSpPr>
            <p:cNvPr id="239" name="CuadroTexto 238"/>
            <p:cNvSpPr txBox="1"/>
            <p:nvPr/>
          </p:nvSpPr>
          <p:spPr>
            <a:xfrm rot="17212267">
              <a:off x="4616451" y="3640304"/>
              <a:ext cx="808037" cy="307777"/>
            </a:xfrm>
            <a:prstGeom prst="rect">
              <a:avLst/>
            </a:prstGeom>
            <a:noFill/>
          </p:spPr>
          <p:txBody>
            <a:bodyPr wrap="square" rtlCol="0">
              <a:spAutoFit/>
            </a:bodyPr>
            <a:lstStyle/>
            <a:p>
              <a:r>
                <a:rPr lang="es-CO" sz="1400" b="1" dirty="0" smtClean="0">
                  <a:solidFill>
                    <a:srgbClr val="0070C0"/>
                  </a:solidFill>
                </a:rPr>
                <a:t>Caño</a:t>
              </a:r>
              <a:endParaRPr lang="es-CO" sz="1400" b="1" dirty="0">
                <a:solidFill>
                  <a:srgbClr val="0070C0"/>
                </a:solidFill>
              </a:endParaRPr>
            </a:p>
          </p:txBody>
        </p:sp>
      </p:grpSp>
    </p:spTree>
    <p:extLst>
      <p:ext uri="{BB962C8B-B14F-4D97-AF65-F5344CB8AC3E}">
        <p14:creationId xmlns:p14="http://schemas.microsoft.com/office/powerpoint/2010/main" val="3826589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191435" y="1445005"/>
            <a:ext cx="8629037" cy="4672818"/>
          </a:xfrm>
          <a:prstGeom prst="rect">
            <a:avLst/>
          </a:prstGeom>
          <a:ln>
            <a:solidFill>
              <a:srgbClr val="00B050"/>
            </a:solidFill>
          </a:ln>
        </p:spPr>
        <p:txBody>
          <a:bodyPr wrap="square">
            <a:spAutoFit/>
          </a:bodyPr>
          <a:lstStyle/>
          <a:p>
            <a:pPr algn="just">
              <a:lnSpc>
                <a:spcPct val="114000"/>
              </a:lnSpc>
              <a:spcBef>
                <a:spcPts val="600"/>
              </a:spcBef>
              <a:spcAft>
                <a:spcPts val="600"/>
              </a:spcAft>
            </a:pPr>
            <a:r>
              <a:rPr lang="es-CO" b="1" u="sng" dirty="0" smtClean="0">
                <a:solidFill>
                  <a:srgbClr val="00B050"/>
                </a:solidFill>
                <a:latin typeface="Arial" pitchFamily="34" charset="0"/>
                <a:cs typeface="Arial" pitchFamily="34" charset="0"/>
              </a:rPr>
              <a:t>Tasa retributiva por vertimientos puntuales </a:t>
            </a:r>
            <a:r>
              <a:rPr lang="es-CO" sz="1400" i="1" u="sng" dirty="0" smtClean="0">
                <a:solidFill>
                  <a:srgbClr val="00B050"/>
                </a:solidFill>
                <a:latin typeface="Arial" pitchFamily="34" charset="0"/>
                <a:cs typeface="Arial" pitchFamily="34" charset="0"/>
              </a:rPr>
              <a:t>(Art.7)</a:t>
            </a:r>
            <a:r>
              <a:rPr lang="es-CO" b="1" dirty="0" smtClean="0">
                <a:latin typeface="Arial" pitchFamily="34" charset="0"/>
                <a:cs typeface="Arial" pitchFamily="34" charset="0"/>
              </a:rPr>
              <a:t>. … </a:t>
            </a:r>
            <a:r>
              <a:rPr lang="es-CO" dirty="0" smtClean="0">
                <a:latin typeface="Arial" pitchFamily="34" charset="0"/>
                <a:cs typeface="Arial" pitchFamily="34" charset="0"/>
              </a:rPr>
              <a:t>“aquella que cobrará la AAC a los usuarios por la </a:t>
            </a:r>
            <a:r>
              <a:rPr lang="es-CO" u="sng" dirty="0" smtClean="0">
                <a:solidFill>
                  <a:srgbClr val="FF0000"/>
                </a:solidFill>
                <a:latin typeface="Arial" pitchFamily="34" charset="0"/>
                <a:cs typeface="Arial" pitchFamily="34" charset="0"/>
              </a:rPr>
              <a:t>utilización directa e indirecta del recurso hídrico como receptor de vertimientos puntuales directos o indirectos</a:t>
            </a:r>
            <a:r>
              <a:rPr lang="es-CO" dirty="0" smtClean="0">
                <a:latin typeface="Arial" pitchFamily="34" charset="0"/>
                <a:cs typeface="Arial" pitchFamily="34" charset="0"/>
              </a:rPr>
              <a:t> y sus consecuencias nocivas, originados en actividades antrópicas o propiciadas por el hombre y actividades económicas o de servicios, sean o no lucrativas.”</a:t>
            </a:r>
          </a:p>
          <a:p>
            <a:pPr algn="just">
              <a:lnSpc>
                <a:spcPct val="114000"/>
              </a:lnSpc>
              <a:spcBef>
                <a:spcPts val="600"/>
              </a:spcBef>
              <a:spcAft>
                <a:spcPts val="600"/>
              </a:spcAft>
            </a:pPr>
            <a:endParaRPr lang="es-CO" sz="500" b="1" dirty="0" smtClean="0">
              <a:latin typeface="Arial" pitchFamily="34" charset="0"/>
              <a:cs typeface="Arial" pitchFamily="34" charset="0"/>
            </a:endParaRPr>
          </a:p>
          <a:p>
            <a:pPr algn="just">
              <a:lnSpc>
                <a:spcPct val="114000"/>
              </a:lnSpc>
              <a:spcBef>
                <a:spcPts val="600"/>
              </a:spcBef>
              <a:spcAft>
                <a:spcPts val="600"/>
              </a:spcAft>
            </a:pPr>
            <a:r>
              <a:rPr lang="es-CO" b="1" dirty="0" smtClean="0">
                <a:latin typeface="Arial" pitchFamily="34" charset="0"/>
                <a:cs typeface="Arial" pitchFamily="34" charset="0"/>
              </a:rPr>
              <a:t>La tasa retributiva por vertimientos puntuales directos o indirectos, se cobrará por la totalidad de la carga contaminante descargada al recurso hídrico…. </a:t>
            </a:r>
            <a:r>
              <a:rPr lang="es-CO" b="1" u="sng" dirty="0" smtClean="0">
                <a:solidFill>
                  <a:srgbClr val="FF0000"/>
                </a:solidFill>
                <a:latin typeface="Arial" pitchFamily="34" charset="0"/>
                <a:cs typeface="Arial" pitchFamily="34" charset="0"/>
              </a:rPr>
              <a:t>se aplicará incluso a la contaminación causada por encima de los límites permisibles</a:t>
            </a:r>
            <a:r>
              <a:rPr lang="es-CO" b="1" dirty="0" smtClean="0">
                <a:latin typeface="Arial" pitchFamily="34" charset="0"/>
                <a:cs typeface="Arial" pitchFamily="34" charset="0"/>
              </a:rPr>
              <a:t> sin perjuicio de la imposición de las medidas preventivas y sancionatorias a que haya lugar. </a:t>
            </a:r>
            <a:r>
              <a:rPr lang="es-CO" b="1" u="sng" dirty="0" smtClean="0">
                <a:solidFill>
                  <a:srgbClr val="FF0000"/>
                </a:solidFill>
                <a:latin typeface="Arial" pitchFamily="34" charset="0"/>
                <a:cs typeface="Arial" pitchFamily="34" charset="0"/>
              </a:rPr>
              <a:t>El cobro de la tasa no implica bajo ninguna circunstancia la legalización del respectivo vertimiento</a:t>
            </a:r>
            <a:r>
              <a:rPr lang="es-CO" b="1" dirty="0" smtClean="0">
                <a:latin typeface="Arial" pitchFamily="34" charset="0"/>
                <a:cs typeface="Arial" pitchFamily="34" charset="0"/>
              </a:rPr>
              <a:t>.</a:t>
            </a:r>
          </a:p>
          <a:p>
            <a:pPr>
              <a:lnSpc>
                <a:spcPct val="114000"/>
              </a:lnSpc>
              <a:spcBef>
                <a:spcPts val="600"/>
              </a:spcBef>
              <a:spcAft>
                <a:spcPts val="600"/>
              </a:spcAft>
            </a:pPr>
            <a:endParaRPr lang="es-CO" sz="500" b="1" u="sng" dirty="0" smtClean="0">
              <a:solidFill>
                <a:srgbClr val="00B050"/>
              </a:solidFill>
              <a:latin typeface="Futura std book"/>
              <a:cs typeface="Arial" pitchFamily="34" charset="0"/>
            </a:endParaRPr>
          </a:p>
          <a:p>
            <a:pPr>
              <a:lnSpc>
                <a:spcPct val="114000"/>
              </a:lnSpc>
              <a:spcBef>
                <a:spcPts val="600"/>
              </a:spcBef>
              <a:spcAft>
                <a:spcPts val="600"/>
              </a:spcAft>
            </a:pPr>
            <a:r>
              <a:rPr lang="es-CO" b="1" u="sng" dirty="0" smtClean="0">
                <a:solidFill>
                  <a:srgbClr val="00B050"/>
                </a:solidFill>
                <a:latin typeface="Futura std book"/>
                <a:cs typeface="Arial" pitchFamily="34" charset="0"/>
              </a:rPr>
              <a:t>Parámetros </a:t>
            </a:r>
            <a:r>
              <a:rPr lang="es-CO" b="1" u="sng" dirty="0">
                <a:solidFill>
                  <a:srgbClr val="00B050"/>
                </a:solidFill>
                <a:latin typeface="Futura std book"/>
                <a:cs typeface="Arial" pitchFamily="34" charset="0"/>
              </a:rPr>
              <a:t>contaminantes objeto del cobro: </a:t>
            </a:r>
            <a:r>
              <a:rPr lang="es-CO" b="1" dirty="0">
                <a:latin typeface="Futura std book"/>
                <a:cs typeface="Arial" pitchFamily="34" charset="0"/>
              </a:rPr>
              <a:t>DBO</a:t>
            </a:r>
            <a:r>
              <a:rPr lang="es-CO" b="1" baseline="-25000" dirty="0">
                <a:latin typeface="Futura std book"/>
                <a:cs typeface="Arial" pitchFamily="34" charset="0"/>
              </a:rPr>
              <a:t>5</a:t>
            </a:r>
            <a:r>
              <a:rPr lang="es-CO" b="1" dirty="0">
                <a:latin typeface="Futura std book"/>
                <a:cs typeface="Arial" pitchFamily="34" charset="0"/>
              </a:rPr>
              <a:t> y SST</a:t>
            </a:r>
            <a:r>
              <a:rPr lang="es-CO" b="1" dirty="0" smtClean="0">
                <a:latin typeface="Futura std book"/>
                <a:cs typeface="Arial" pitchFamily="34" charset="0"/>
              </a:rPr>
              <a:t>.</a:t>
            </a:r>
            <a:endParaRPr lang="es-CO" b="1" dirty="0">
              <a:latin typeface="Futura std book"/>
              <a:cs typeface="Arial" pitchFamily="34" charset="0"/>
            </a:endParaRPr>
          </a:p>
        </p:txBody>
      </p:sp>
      <p:sp>
        <p:nvSpPr>
          <p:cNvPr id="6" name="6 Rectángulo"/>
          <p:cNvSpPr/>
          <p:nvPr/>
        </p:nvSpPr>
        <p:spPr>
          <a:xfrm>
            <a:off x="-24589" y="1124744"/>
            <a:ext cx="2483768" cy="288032"/>
          </a:xfrm>
          <a:prstGeom prst="rect">
            <a:avLst/>
          </a:prstGeom>
          <a:solidFill>
            <a:schemeClr val="accent3"/>
          </a:solidFill>
          <a:ln w="9525">
            <a:solidFill>
              <a:srgbClr val="000000"/>
            </a:solidFill>
            <a:miter lim="800000"/>
            <a:headEnd/>
            <a:tailEnd/>
          </a:ln>
        </p:spPr>
        <p:txBody>
          <a:bodyPr/>
          <a:lstStyle/>
          <a:p>
            <a:pPr algn="ctr">
              <a:defRPr/>
            </a:pPr>
            <a:r>
              <a:rPr lang="es-CO" sz="1200" b="1" dirty="0" smtClean="0">
                <a:latin typeface="Futura std book"/>
              </a:rPr>
              <a:t>CAPÍTULO II - DEFINICIONES</a:t>
            </a:r>
            <a:endParaRPr lang="es-CO" sz="1200" b="1" dirty="0">
              <a:latin typeface="Futura std book"/>
            </a:endParaRPr>
          </a:p>
        </p:txBody>
      </p:sp>
    </p:spTree>
    <p:extLst>
      <p:ext uri="{BB962C8B-B14F-4D97-AF65-F5344CB8AC3E}">
        <p14:creationId xmlns:p14="http://schemas.microsoft.com/office/powerpoint/2010/main" val="3265817875"/>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107504" y="1712997"/>
            <a:ext cx="8928992" cy="4401205"/>
          </a:xfrm>
          <a:prstGeom prst="rect">
            <a:avLst/>
          </a:prstGeom>
          <a:ln>
            <a:solidFill>
              <a:srgbClr val="00B050"/>
            </a:solidFill>
          </a:ln>
        </p:spPr>
        <p:txBody>
          <a:bodyPr wrap="square">
            <a:spAutoFit/>
          </a:bodyPr>
          <a:lstStyle/>
          <a:p>
            <a:pPr algn="just"/>
            <a:r>
              <a:rPr lang="es-CO" sz="2000" b="1" u="sng" dirty="0" smtClean="0">
                <a:solidFill>
                  <a:srgbClr val="00B050"/>
                </a:solidFill>
                <a:latin typeface="Futura std book"/>
                <a:cs typeface="Arial" pitchFamily="34" charset="0"/>
              </a:rPr>
              <a:t>Tarifa de la Tasa Retributiva</a:t>
            </a:r>
            <a:r>
              <a:rPr lang="es-CO" sz="2000" b="1" dirty="0" smtClean="0">
                <a:solidFill>
                  <a:srgbClr val="00B050"/>
                </a:solidFill>
                <a:latin typeface="Futura std book"/>
                <a:cs typeface="Arial" pitchFamily="34" charset="0"/>
              </a:rPr>
              <a:t>… </a:t>
            </a:r>
            <a:r>
              <a:rPr lang="es-CO" sz="2000" u="sng" dirty="0" smtClean="0">
                <a:solidFill>
                  <a:srgbClr val="0070C0"/>
                </a:solidFill>
                <a:latin typeface="Futura std book"/>
                <a:cs typeface="Arial" pitchFamily="34" charset="0"/>
              </a:rPr>
              <a:t>valor que se cobra por unidad de carga contaminante vertida al recurso hídrico.</a:t>
            </a:r>
          </a:p>
          <a:p>
            <a:pPr algn="just"/>
            <a:endParaRPr lang="es-CO" sz="2000" u="sng" dirty="0" smtClean="0">
              <a:solidFill>
                <a:srgbClr val="0070C0"/>
              </a:solidFill>
              <a:latin typeface="Futura std book"/>
              <a:cs typeface="Arial" pitchFamily="34" charset="0"/>
            </a:endParaRPr>
          </a:p>
          <a:p>
            <a:pPr algn="just"/>
            <a:r>
              <a:rPr lang="es-CO" sz="2000" b="1" u="sng" dirty="0" smtClean="0">
                <a:solidFill>
                  <a:srgbClr val="00B050"/>
                </a:solidFill>
                <a:latin typeface="Futura std book"/>
                <a:cs typeface="Arial" pitchFamily="34" charset="0"/>
              </a:rPr>
              <a:t>Usuario</a:t>
            </a:r>
            <a:r>
              <a:rPr lang="es-CO" sz="2000" b="1" dirty="0" smtClean="0">
                <a:latin typeface="Futura std book"/>
                <a:cs typeface="Arial" pitchFamily="34" charset="0"/>
              </a:rPr>
              <a:t>…. </a:t>
            </a:r>
            <a:r>
              <a:rPr lang="es-CO" sz="2000" dirty="0" smtClean="0">
                <a:latin typeface="Futura std book"/>
                <a:cs typeface="Arial" pitchFamily="34" charset="0"/>
              </a:rPr>
              <a:t>toda persona natural o jurídica, de derecho público o privado, que realiza vertimientos puntuales en forma directa o indirecta al recurso hídrico.</a:t>
            </a:r>
          </a:p>
          <a:p>
            <a:pPr algn="just"/>
            <a:endParaRPr lang="es-CO" sz="2000" b="1" dirty="0">
              <a:latin typeface="Futura std book"/>
              <a:cs typeface="Arial" pitchFamily="34" charset="0"/>
            </a:endParaRPr>
          </a:p>
          <a:p>
            <a:pPr algn="just"/>
            <a:r>
              <a:rPr lang="es-CO" sz="2000" b="1" u="sng" dirty="0" smtClean="0">
                <a:solidFill>
                  <a:srgbClr val="00B050"/>
                </a:solidFill>
                <a:latin typeface="Futura std book"/>
                <a:cs typeface="Arial" pitchFamily="34" charset="0"/>
              </a:rPr>
              <a:t>Sujeto Activo</a:t>
            </a:r>
            <a:r>
              <a:rPr lang="es-CO" sz="2000" b="1" dirty="0">
                <a:solidFill>
                  <a:srgbClr val="00B050"/>
                </a:solidFill>
                <a:latin typeface="Futura std book"/>
                <a:cs typeface="Arial" pitchFamily="34" charset="0"/>
              </a:rPr>
              <a:t> </a:t>
            </a:r>
            <a:r>
              <a:rPr lang="es-CO" sz="2000" i="1" dirty="0" smtClean="0">
                <a:solidFill>
                  <a:srgbClr val="00B050"/>
                </a:solidFill>
                <a:latin typeface="Futura std book"/>
                <a:cs typeface="Arial" pitchFamily="34" charset="0"/>
              </a:rPr>
              <a:t>(Art. 5)</a:t>
            </a:r>
            <a:r>
              <a:rPr lang="es-CO" sz="2000" b="1" dirty="0" smtClean="0">
                <a:solidFill>
                  <a:srgbClr val="00B050"/>
                </a:solidFill>
                <a:latin typeface="Futura std book"/>
                <a:cs typeface="Arial" pitchFamily="34" charset="0"/>
              </a:rPr>
              <a:t> </a:t>
            </a:r>
            <a:r>
              <a:rPr lang="es-CO" sz="2000" dirty="0" smtClean="0">
                <a:latin typeface="Futura std book"/>
                <a:cs typeface="Arial" pitchFamily="34" charset="0"/>
              </a:rPr>
              <a:t>Son </a:t>
            </a:r>
            <a:r>
              <a:rPr lang="es-CO" sz="2000" dirty="0">
                <a:latin typeface="Futura std book"/>
                <a:cs typeface="Arial" pitchFamily="34" charset="0"/>
              </a:rPr>
              <a:t>competentes para </a:t>
            </a:r>
            <a:r>
              <a:rPr lang="es-CO" sz="2000" u="sng" dirty="0">
                <a:solidFill>
                  <a:srgbClr val="0070C0"/>
                </a:solidFill>
                <a:latin typeface="Futura std book"/>
                <a:cs typeface="Arial" pitchFamily="34" charset="0"/>
              </a:rPr>
              <a:t>cobrar y </a:t>
            </a:r>
            <a:r>
              <a:rPr lang="es-CO" sz="2000" u="sng" dirty="0" smtClean="0">
                <a:solidFill>
                  <a:srgbClr val="0070C0"/>
                </a:solidFill>
                <a:latin typeface="Futura std book"/>
                <a:cs typeface="Arial" pitchFamily="34" charset="0"/>
              </a:rPr>
              <a:t>recaudar:</a:t>
            </a:r>
            <a:r>
              <a:rPr lang="es-CO" sz="2000" dirty="0" smtClean="0">
                <a:solidFill>
                  <a:srgbClr val="0070C0"/>
                </a:solidFill>
                <a:latin typeface="Futura std book"/>
                <a:cs typeface="Arial" pitchFamily="34" charset="0"/>
              </a:rPr>
              <a:t> </a:t>
            </a:r>
            <a:r>
              <a:rPr lang="es-CO" sz="2000" dirty="0" smtClean="0">
                <a:latin typeface="Futura std book"/>
                <a:cs typeface="Arial" pitchFamily="34" charset="0"/>
              </a:rPr>
              <a:t>las </a:t>
            </a:r>
            <a:r>
              <a:rPr lang="es-CO" sz="2000" dirty="0">
                <a:latin typeface="Futura std book"/>
                <a:cs typeface="Arial" pitchFamily="34" charset="0"/>
              </a:rPr>
              <a:t>autoridades ambientales señaladas en el artículo 4 </a:t>
            </a:r>
            <a:r>
              <a:rPr lang="es-CO" sz="2000" dirty="0" smtClean="0">
                <a:latin typeface="Futura std book"/>
                <a:cs typeface="Arial" pitchFamily="34" charset="0"/>
              </a:rPr>
              <a:t>del </a:t>
            </a:r>
            <a:r>
              <a:rPr lang="es-CO" sz="2000" dirty="0">
                <a:latin typeface="Futura std book"/>
                <a:cs typeface="Arial" pitchFamily="34" charset="0"/>
              </a:rPr>
              <a:t>decreto</a:t>
            </a:r>
            <a:r>
              <a:rPr lang="es-CO" sz="2000" dirty="0" smtClean="0">
                <a:latin typeface="Futura std book"/>
                <a:cs typeface="Arial" pitchFamily="34" charset="0"/>
              </a:rPr>
              <a:t>.</a:t>
            </a:r>
          </a:p>
          <a:p>
            <a:pPr algn="just"/>
            <a:r>
              <a:rPr lang="es-CO" sz="2000" b="1" dirty="0" smtClean="0">
                <a:latin typeface="Futura std book"/>
                <a:cs typeface="Arial" pitchFamily="34" charset="0"/>
              </a:rPr>
              <a:t> </a:t>
            </a:r>
            <a:endParaRPr lang="es-CO" sz="2000" b="1" dirty="0">
              <a:latin typeface="Futura std book"/>
              <a:cs typeface="Arial" pitchFamily="34" charset="0"/>
            </a:endParaRPr>
          </a:p>
          <a:p>
            <a:pPr algn="just"/>
            <a:r>
              <a:rPr lang="es-CO" sz="2000" b="1" u="sng" dirty="0" smtClean="0">
                <a:solidFill>
                  <a:srgbClr val="00B050"/>
                </a:solidFill>
                <a:latin typeface="Arial" pitchFamily="34" charset="0"/>
                <a:cs typeface="Arial" pitchFamily="34" charset="0"/>
              </a:rPr>
              <a:t>Sujeto Pasivo </a:t>
            </a:r>
            <a:r>
              <a:rPr lang="es-CO" sz="2000" i="1" u="sng" dirty="0" smtClean="0">
                <a:solidFill>
                  <a:srgbClr val="00B050"/>
                </a:solidFill>
                <a:latin typeface="Arial" pitchFamily="34" charset="0"/>
                <a:cs typeface="Arial" pitchFamily="34" charset="0"/>
              </a:rPr>
              <a:t>(Art.6)</a:t>
            </a:r>
            <a:r>
              <a:rPr lang="es-CO" sz="2000" b="1" dirty="0" smtClean="0">
                <a:solidFill>
                  <a:srgbClr val="00B050"/>
                </a:solidFill>
                <a:latin typeface="Arial" pitchFamily="34" charset="0"/>
                <a:cs typeface="Arial" pitchFamily="34" charset="0"/>
              </a:rPr>
              <a:t>. </a:t>
            </a:r>
            <a:r>
              <a:rPr lang="es-CO" sz="2000" dirty="0">
                <a:latin typeface="Arial" pitchFamily="34" charset="0"/>
                <a:cs typeface="Arial" pitchFamily="34" charset="0"/>
              </a:rPr>
              <a:t>Están obligados al pago de la tasa retributiva todos los usuarios que realicen vertimientos puntuales directa o indirectamente al recurso hídrico</a:t>
            </a:r>
            <a:r>
              <a:rPr lang="es-CO" sz="2000" dirty="0" smtClean="0">
                <a:latin typeface="Arial" pitchFamily="34" charset="0"/>
                <a:cs typeface="Arial" pitchFamily="34" charset="0"/>
              </a:rPr>
              <a:t>.</a:t>
            </a:r>
          </a:p>
          <a:p>
            <a:pPr algn="just"/>
            <a:r>
              <a:rPr lang="es-CO" sz="2000" u="sng" dirty="0">
                <a:solidFill>
                  <a:srgbClr val="000099"/>
                </a:solidFill>
                <a:latin typeface="Futura std book"/>
                <a:cs typeface="Arial" pitchFamily="34" charset="0"/>
              </a:rPr>
              <a:t>Cuando el usuario vierte a una red de alcantarillado</a:t>
            </a:r>
            <a:r>
              <a:rPr lang="es-CO" sz="2000" dirty="0">
                <a:latin typeface="Futura std book"/>
                <a:cs typeface="Arial" pitchFamily="34" charset="0"/>
              </a:rPr>
              <a:t> ... </a:t>
            </a:r>
            <a:r>
              <a:rPr lang="es-CO" sz="2000" u="sng" dirty="0">
                <a:solidFill>
                  <a:srgbClr val="000099"/>
                </a:solidFill>
                <a:latin typeface="Futura std book"/>
                <a:cs typeface="Arial" pitchFamily="34" charset="0"/>
              </a:rPr>
              <a:t>Cobrar a la entidad que presta el servicio de alcantarillado</a:t>
            </a:r>
            <a:r>
              <a:rPr lang="es-CO" sz="2000" u="sng" dirty="0" smtClean="0">
                <a:solidFill>
                  <a:srgbClr val="000099"/>
                </a:solidFill>
                <a:latin typeface="Futura std book"/>
                <a:cs typeface="Arial" pitchFamily="34" charset="0"/>
              </a:rPr>
              <a:t>.</a:t>
            </a:r>
            <a:endParaRPr lang="es-CO" sz="2000" b="1" dirty="0" smtClean="0">
              <a:latin typeface="Futura std book"/>
              <a:cs typeface="Arial" pitchFamily="34" charset="0"/>
            </a:endParaRPr>
          </a:p>
        </p:txBody>
      </p:sp>
      <p:sp>
        <p:nvSpPr>
          <p:cNvPr id="11" name="6 Rectángulo"/>
          <p:cNvSpPr/>
          <p:nvPr/>
        </p:nvSpPr>
        <p:spPr>
          <a:xfrm>
            <a:off x="4432" y="1340768"/>
            <a:ext cx="2483768" cy="288032"/>
          </a:xfrm>
          <a:prstGeom prst="rect">
            <a:avLst/>
          </a:prstGeom>
          <a:solidFill>
            <a:schemeClr val="accent3"/>
          </a:solidFill>
          <a:ln w="9525">
            <a:solidFill>
              <a:srgbClr val="000000"/>
            </a:solidFill>
            <a:miter lim="800000"/>
            <a:headEnd/>
            <a:tailEnd/>
          </a:ln>
        </p:spPr>
        <p:txBody>
          <a:bodyPr/>
          <a:lstStyle/>
          <a:p>
            <a:pPr algn="ctr">
              <a:defRPr/>
            </a:pPr>
            <a:r>
              <a:rPr lang="es-CO" sz="1200" b="1" dirty="0" smtClean="0">
                <a:latin typeface="Futura std book"/>
              </a:rPr>
              <a:t>CAPÍTULO II - DEFINICIONES</a:t>
            </a:r>
            <a:endParaRPr lang="es-CO" sz="1200" b="1" dirty="0">
              <a:latin typeface="Futura std book"/>
            </a:endParaRPr>
          </a:p>
        </p:txBody>
      </p:sp>
    </p:spTree>
    <p:extLst>
      <p:ext uri="{BB962C8B-B14F-4D97-AF65-F5344CB8AC3E}">
        <p14:creationId xmlns:p14="http://schemas.microsoft.com/office/powerpoint/2010/main" val="1807061189"/>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496" y="-27384"/>
            <a:ext cx="1800200" cy="461665"/>
          </a:xfrm>
          <a:prstGeom prst="rect">
            <a:avLst/>
          </a:prstGeom>
          <a:noFill/>
        </p:spPr>
        <p:txBody>
          <a:bodyPr wrap="square" rtlCol="0">
            <a:spAutoFit/>
          </a:bodyPr>
          <a:lstStyle/>
          <a:p>
            <a:pPr defTabSz="457200"/>
            <a:r>
              <a:rPr lang="es-ES" sz="2400" b="1" dirty="0">
                <a:solidFill>
                  <a:srgbClr val="45A653"/>
                </a:solidFill>
                <a:latin typeface="Futura std"/>
                <a:cs typeface="Futura std"/>
              </a:rPr>
              <a:t>Contenido</a:t>
            </a:r>
          </a:p>
        </p:txBody>
      </p:sp>
      <p:sp>
        <p:nvSpPr>
          <p:cNvPr id="5" name="Rectángulo 4"/>
          <p:cNvSpPr/>
          <p:nvPr/>
        </p:nvSpPr>
        <p:spPr>
          <a:xfrm>
            <a:off x="1691680" y="2060848"/>
            <a:ext cx="6120680" cy="1584176"/>
          </a:xfrm>
          <a:prstGeom prst="rect">
            <a:avLst/>
          </a:prstGeom>
          <a:noFill/>
        </p:spPr>
        <p:txBody>
          <a:bodyPr wrap="none" lIns="91440" tIns="45720" rIns="91440" bIns="45720">
            <a:prstTxWarp prst="textPlain">
              <a:avLst/>
            </a:prstTxWarp>
            <a:spAutoFit/>
            <a:scene3d>
              <a:camera prst="perspectiveAbove"/>
              <a:lightRig rig="threePt" dir="t"/>
            </a:scene3d>
          </a:bodyPr>
          <a:lstStyle/>
          <a:p>
            <a:pPr algn="ctr"/>
            <a:r>
              <a:rPr lang="es-ES" sz="540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rPr>
              <a:t>CAPÍTULO III</a:t>
            </a:r>
            <a:endParaRPr lang="es-ES" sz="5400" b="0" cap="none" spc="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endParaRPr>
          </a:p>
          <a:p>
            <a:pPr algn="ctr"/>
            <a:r>
              <a:rPr lang="es-ES" sz="5400" b="0" cap="none" spc="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rPr>
              <a:t>ESTABLECIMIENTO DE METAS</a:t>
            </a:r>
            <a:endParaRPr lang="es-ES" sz="5400" b="0" cap="none" spc="0" dirty="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endParaRPr>
          </a:p>
        </p:txBody>
      </p:sp>
      <p:sp>
        <p:nvSpPr>
          <p:cNvPr id="6" name="CuadroTexto 5"/>
          <p:cNvSpPr txBox="1"/>
          <p:nvPr/>
        </p:nvSpPr>
        <p:spPr>
          <a:xfrm>
            <a:off x="7297635" y="3861048"/>
            <a:ext cx="1212191" cy="369332"/>
          </a:xfrm>
          <a:prstGeom prst="rect">
            <a:avLst/>
          </a:prstGeom>
          <a:noFill/>
        </p:spPr>
        <p:txBody>
          <a:bodyPr wrap="none" rtlCol="0">
            <a:spAutoFit/>
          </a:bodyPr>
          <a:lstStyle/>
          <a:p>
            <a:r>
              <a:rPr lang="es-CO" i="1" dirty="0" smtClean="0">
                <a:solidFill>
                  <a:schemeClr val="accent3">
                    <a:lumMod val="50000"/>
                  </a:schemeClr>
                </a:solidFill>
              </a:rPr>
              <a:t>Art. 8 al 13</a:t>
            </a:r>
            <a:endParaRPr lang="es-CO" i="1" dirty="0">
              <a:solidFill>
                <a:schemeClr val="accent3">
                  <a:lumMod val="50000"/>
                </a:schemeClr>
              </a:solidFill>
            </a:endParaRPr>
          </a:p>
        </p:txBody>
      </p:sp>
    </p:spTree>
    <p:extLst>
      <p:ext uri="{BB962C8B-B14F-4D97-AF65-F5344CB8AC3E}">
        <p14:creationId xmlns:p14="http://schemas.microsoft.com/office/powerpoint/2010/main" val="2252470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44016" y="2276872"/>
            <a:ext cx="8748464" cy="2959208"/>
          </a:xfrm>
          <a:prstGeom prst="rect">
            <a:avLst/>
          </a:prstGeom>
          <a:noFill/>
          <a:ln>
            <a:solidFill>
              <a:srgbClr val="00B050"/>
            </a:solidFill>
          </a:ln>
        </p:spPr>
        <p:txBody>
          <a:bodyPr wrap="square">
            <a:spAutoFit/>
          </a:bodyPr>
          <a:lstStyle/>
          <a:p>
            <a:pPr algn="just">
              <a:lnSpc>
                <a:spcPct val="150000"/>
              </a:lnSpc>
              <a:spcBef>
                <a:spcPts val="600"/>
              </a:spcBef>
              <a:spcAft>
                <a:spcPts val="600"/>
              </a:spcAft>
            </a:pPr>
            <a:r>
              <a:rPr lang="es-CO" sz="2000" b="1" u="sng" dirty="0" smtClean="0">
                <a:solidFill>
                  <a:srgbClr val="00B050"/>
                </a:solidFill>
                <a:latin typeface="Arial" pitchFamily="34" charset="0"/>
                <a:cs typeface="Arial" pitchFamily="34" charset="0"/>
              </a:rPr>
              <a:t>Meta </a:t>
            </a:r>
            <a:r>
              <a:rPr lang="es-CO" sz="2000" b="1" u="sng" dirty="0">
                <a:solidFill>
                  <a:srgbClr val="00B050"/>
                </a:solidFill>
                <a:latin typeface="Arial" pitchFamily="34" charset="0"/>
                <a:cs typeface="Arial" pitchFamily="34" charset="0"/>
              </a:rPr>
              <a:t>global de carga </a:t>
            </a:r>
            <a:r>
              <a:rPr lang="es-CO" sz="2000" b="1" u="sng" dirty="0" smtClean="0">
                <a:solidFill>
                  <a:srgbClr val="00B050"/>
                </a:solidFill>
                <a:latin typeface="Arial" pitchFamily="34" charset="0"/>
                <a:cs typeface="Arial" pitchFamily="34" charset="0"/>
              </a:rPr>
              <a:t>contaminante </a:t>
            </a:r>
            <a:r>
              <a:rPr lang="es-CO" sz="1600" i="1" u="sng" dirty="0" smtClean="0">
                <a:solidFill>
                  <a:srgbClr val="00B050"/>
                </a:solidFill>
                <a:latin typeface="Arial" pitchFamily="34" charset="0"/>
                <a:cs typeface="Arial" pitchFamily="34" charset="0"/>
              </a:rPr>
              <a:t>(Art.8)</a:t>
            </a:r>
            <a:r>
              <a:rPr lang="es-CO" sz="1600" i="1" dirty="0" smtClean="0">
                <a:solidFill>
                  <a:srgbClr val="00B050"/>
                </a:solidFill>
                <a:latin typeface="Arial" pitchFamily="34" charset="0"/>
                <a:cs typeface="Arial" pitchFamily="34" charset="0"/>
              </a:rPr>
              <a:t>.</a:t>
            </a:r>
            <a:r>
              <a:rPr lang="es-CO" sz="1600" i="1" dirty="0" smtClean="0">
                <a:latin typeface="Arial" pitchFamily="34" charset="0"/>
                <a:cs typeface="Arial" pitchFamily="34" charset="0"/>
              </a:rPr>
              <a:t> </a:t>
            </a:r>
          </a:p>
          <a:p>
            <a:pPr algn="just">
              <a:lnSpc>
                <a:spcPct val="150000"/>
              </a:lnSpc>
              <a:spcBef>
                <a:spcPts val="600"/>
              </a:spcBef>
              <a:spcAft>
                <a:spcPts val="600"/>
              </a:spcAft>
            </a:pPr>
            <a:r>
              <a:rPr lang="es-CO" sz="2000" b="1" dirty="0" smtClean="0">
                <a:solidFill>
                  <a:srgbClr val="0070C0"/>
                </a:solidFill>
                <a:latin typeface="Arial" pitchFamily="34" charset="0"/>
                <a:cs typeface="Arial" pitchFamily="34" charset="0"/>
              </a:rPr>
              <a:t>La AAC </a:t>
            </a:r>
            <a:r>
              <a:rPr lang="es-CO" sz="2000" b="1" u="sng" dirty="0" smtClean="0">
                <a:solidFill>
                  <a:srgbClr val="0070C0"/>
                </a:solidFill>
                <a:latin typeface="Arial" pitchFamily="34" charset="0"/>
                <a:cs typeface="Arial" pitchFamily="34" charset="0"/>
              </a:rPr>
              <a:t>establecerá </a:t>
            </a:r>
            <a:r>
              <a:rPr lang="es-CO" sz="2000" b="1" u="sng" dirty="0">
                <a:solidFill>
                  <a:srgbClr val="0070C0"/>
                </a:solidFill>
                <a:latin typeface="Arial" pitchFamily="34" charset="0"/>
                <a:cs typeface="Arial" pitchFamily="34" charset="0"/>
              </a:rPr>
              <a:t>cada cinco años</a:t>
            </a:r>
            <a:r>
              <a:rPr lang="es-CO" sz="2000" b="1" dirty="0">
                <a:solidFill>
                  <a:srgbClr val="0070C0"/>
                </a:solidFill>
                <a:latin typeface="Arial" pitchFamily="34" charset="0"/>
                <a:cs typeface="Arial" pitchFamily="34" charset="0"/>
              </a:rPr>
              <a:t>, </a:t>
            </a:r>
            <a:r>
              <a:rPr lang="es-CO" sz="2000" b="1" u="sng" dirty="0">
                <a:solidFill>
                  <a:srgbClr val="0070C0"/>
                </a:solidFill>
                <a:latin typeface="Arial" pitchFamily="34" charset="0"/>
                <a:cs typeface="Arial" pitchFamily="34" charset="0"/>
              </a:rPr>
              <a:t>una meta global de carga contaminante para cada cuerpo de agua o tramo</a:t>
            </a:r>
            <a:r>
              <a:rPr lang="es-CO" sz="2000" b="1" dirty="0">
                <a:solidFill>
                  <a:srgbClr val="0070C0"/>
                </a:solidFill>
                <a:latin typeface="Arial" pitchFamily="34" charset="0"/>
                <a:cs typeface="Arial" pitchFamily="34" charset="0"/>
              </a:rPr>
              <a:t> </a:t>
            </a:r>
            <a:r>
              <a:rPr lang="es-CO" sz="2000" b="1" dirty="0">
                <a:latin typeface="Arial" pitchFamily="34" charset="0"/>
                <a:cs typeface="Arial" pitchFamily="34" charset="0"/>
              </a:rPr>
              <a:t>del mismo de conformidad con el procedimiento establecido en el </a:t>
            </a:r>
            <a:r>
              <a:rPr lang="es-CO" sz="2000" b="1" u="sng" dirty="0">
                <a:solidFill>
                  <a:srgbClr val="00B050"/>
                </a:solidFill>
                <a:latin typeface="Arial" pitchFamily="34" charset="0"/>
                <a:cs typeface="Arial" pitchFamily="34" charset="0"/>
              </a:rPr>
              <a:t>artículo 12</a:t>
            </a:r>
            <a:r>
              <a:rPr lang="es-CO" sz="2000" b="1" dirty="0">
                <a:solidFill>
                  <a:srgbClr val="00B050"/>
                </a:solidFill>
                <a:latin typeface="Arial" pitchFamily="34" charset="0"/>
                <a:cs typeface="Arial" pitchFamily="34" charset="0"/>
              </a:rPr>
              <a:t> </a:t>
            </a:r>
            <a:r>
              <a:rPr lang="es-CO" sz="2000" b="1" dirty="0" smtClean="0">
                <a:latin typeface="Arial" pitchFamily="34" charset="0"/>
                <a:cs typeface="Arial" pitchFamily="34" charset="0"/>
              </a:rPr>
              <a:t>….. </a:t>
            </a:r>
            <a:r>
              <a:rPr lang="es-CO" sz="2000" b="1" dirty="0">
                <a:latin typeface="Arial" pitchFamily="34" charset="0"/>
                <a:cs typeface="Arial" pitchFamily="34" charset="0"/>
              </a:rPr>
              <a:t>la cual </a:t>
            </a:r>
            <a:r>
              <a:rPr lang="es-CO" sz="2000" b="1" u="sng" dirty="0">
                <a:solidFill>
                  <a:srgbClr val="0070C0"/>
                </a:solidFill>
                <a:latin typeface="Arial" pitchFamily="34" charset="0"/>
                <a:cs typeface="Arial" pitchFamily="34" charset="0"/>
              </a:rPr>
              <a:t>será igual a la suma de las metas quinquenales individuales y grupales establecidas en el </a:t>
            </a:r>
            <a:r>
              <a:rPr lang="es-CO" sz="2000" b="1" u="sng" dirty="0">
                <a:solidFill>
                  <a:srgbClr val="00B050"/>
                </a:solidFill>
                <a:latin typeface="Arial" pitchFamily="34" charset="0"/>
                <a:cs typeface="Arial" pitchFamily="34" charset="0"/>
              </a:rPr>
              <a:t>artículo </a:t>
            </a:r>
            <a:r>
              <a:rPr lang="es-CO" sz="2000" b="1" u="sng" dirty="0" smtClean="0">
                <a:solidFill>
                  <a:srgbClr val="00B050"/>
                </a:solidFill>
                <a:latin typeface="Arial" pitchFamily="34" charset="0"/>
                <a:cs typeface="Arial" pitchFamily="34" charset="0"/>
              </a:rPr>
              <a:t>9</a:t>
            </a:r>
            <a:r>
              <a:rPr lang="es-CO" sz="2000" b="1" u="sng" dirty="0" smtClean="0">
                <a:solidFill>
                  <a:srgbClr val="0070C0"/>
                </a:solidFill>
                <a:latin typeface="Arial" pitchFamily="34" charset="0"/>
                <a:cs typeface="Arial" pitchFamily="34" charset="0"/>
              </a:rPr>
              <a:t> ….</a:t>
            </a:r>
            <a:r>
              <a:rPr lang="es-CO" sz="2000" b="1" dirty="0" smtClean="0">
                <a:latin typeface="Arial" pitchFamily="34" charset="0"/>
                <a:cs typeface="Arial" pitchFamily="34" charset="0"/>
              </a:rPr>
              <a:t>. </a:t>
            </a:r>
            <a:endParaRPr lang="es-CO" sz="2000" b="1" dirty="0">
              <a:latin typeface="Arial" pitchFamily="34" charset="0"/>
              <a:cs typeface="Arial" pitchFamily="34" charset="0"/>
            </a:endParaRPr>
          </a:p>
        </p:txBody>
      </p:sp>
    </p:spTree>
    <p:extLst>
      <p:ext uri="{BB962C8B-B14F-4D97-AF65-F5344CB8AC3E}">
        <p14:creationId xmlns:p14="http://schemas.microsoft.com/office/powerpoint/2010/main" val="3265817875"/>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Rectángulo"/>
          <p:cNvSpPr/>
          <p:nvPr/>
        </p:nvSpPr>
        <p:spPr>
          <a:xfrm>
            <a:off x="305780" y="1355216"/>
            <a:ext cx="8532440" cy="707886"/>
          </a:xfrm>
          <a:prstGeom prst="rect">
            <a:avLst/>
          </a:prstGeom>
          <a:ln>
            <a:solidFill>
              <a:srgbClr val="00B050"/>
            </a:solidFill>
          </a:ln>
        </p:spPr>
        <p:txBody>
          <a:bodyPr wrap="square">
            <a:spAutoFit/>
          </a:bodyPr>
          <a:lstStyle/>
          <a:p>
            <a:pPr algn="ctr"/>
            <a:r>
              <a:rPr lang="es-CO" sz="2000" b="1" dirty="0" smtClean="0">
                <a:latin typeface="Arial" pitchFamily="34" charset="0"/>
                <a:cs typeface="Arial" pitchFamily="34" charset="0"/>
              </a:rPr>
              <a:t>Información previa al establecimiento de las metas de carga contaminante </a:t>
            </a:r>
            <a:r>
              <a:rPr lang="es-CO" sz="1400" i="1" dirty="0" smtClean="0">
                <a:latin typeface="Arial" pitchFamily="34" charset="0"/>
                <a:cs typeface="Arial" pitchFamily="34" charset="0"/>
              </a:rPr>
              <a:t>(Art.11). </a:t>
            </a:r>
            <a:endParaRPr lang="es-CO" sz="1400" i="1" dirty="0"/>
          </a:p>
        </p:txBody>
      </p:sp>
      <p:grpSp>
        <p:nvGrpSpPr>
          <p:cNvPr id="3" name="Grupo 2"/>
          <p:cNvGrpSpPr/>
          <p:nvPr/>
        </p:nvGrpSpPr>
        <p:grpSpPr>
          <a:xfrm>
            <a:off x="0" y="2420888"/>
            <a:ext cx="9144000" cy="720080"/>
            <a:chOff x="0" y="2420888"/>
            <a:chExt cx="9144000" cy="720080"/>
          </a:xfrm>
        </p:grpSpPr>
        <p:sp>
          <p:nvSpPr>
            <p:cNvPr id="7" name="AutoShape 2"/>
            <p:cNvSpPr>
              <a:spLocks noChangeArrowheads="1"/>
            </p:cNvSpPr>
            <p:nvPr/>
          </p:nvSpPr>
          <p:spPr bwMode="auto">
            <a:xfrm>
              <a:off x="0" y="2420888"/>
              <a:ext cx="9144000" cy="432048"/>
            </a:xfrm>
            <a:prstGeom prst="flowChartAlternateProcess">
              <a:avLst/>
            </a:prstGeom>
            <a:gradFill>
              <a:gsLst>
                <a:gs pos="0">
                  <a:srgbClr val="DDEBCF"/>
                </a:gs>
                <a:gs pos="50000">
                  <a:srgbClr val="9CB86E"/>
                </a:gs>
                <a:gs pos="100000">
                  <a:srgbClr val="156B13"/>
                </a:gs>
              </a:gsLst>
              <a:lin ang="2700000" scaled="0"/>
            </a:gradFill>
            <a:ln w="9525">
              <a:solidFill>
                <a:srgbClr val="000000"/>
              </a:solidFill>
              <a:miter lim="800000"/>
              <a:headEnd/>
              <a:tailEnd/>
            </a:ln>
          </p:spPr>
          <p:txBody>
            <a:bodyPr/>
            <a:lstStyle/>
            <a:p>
              <a:pPr algn="ctr">
                <a:defRPr/>
              </a:pPr>
              <a:r>
                <a:rPr lang="es-CO" sz="1600" dirty="0" smtClean="0">
                  <a:latin typeface="Futura std book"/>
                  <a:cs typeface="Arial" pitchFamily="34" charset="0"/>
                </a:rPr>
                <a:t>1.  </a:t>
              </a:r>
              <a:r>
                <a:rPr lang="es-CO" sz="1600" u="sng" dirty="0" smtClean="0">
                  <a:latin typeface="Futura std book"/>
                  <a:cs typeface="Arial" pitchFamily="34" charset="0"/>
                </a:rPr>
                <a:t>Documentar estado del cuerpo de agua o tramo en términos de calidad y cantidad</a:t>
              </a:r>
              <a:r>
                <a:rPr lang="es-CO" sz="1600" dirty="0" smtClean="0">
                  <a:latin typeface="Futura std book"/>
                  <a:cs typeface="Arial" pitchFamily="34" charset="0"/>
                </a:rPr>
                <a:t>.</a:t>
              </a:r>
            </a:p>
          </p:txBody>
        </p:sp>
        <p:sp>
          <p:nvSpPr>
            <p:cNvPr id="21" name="20 Flecha a la derecha con bandas"/>
            <p:cNvSpPr/>
            <p:nvPr/>
          </p:nvSpPr>
          <p:spPr>
            <a:xfrm rot="5400000">
              <a:off x="3851920" y="2744924"/>
              <a:ext cx="288032" cy="504056"/>
            </a:xfrm>
            <a:prstGeom prst="stripedRightArrow">
              <a:avLst/>
            </a:prstGeom>
            <a:gradFill>
              <a:gsLst>
                <a:gs pos="0">
                  <a:srgbClr val="DDEBCF"/>
                </a:gs>
                <a:gs pos="50000">
                  <a:srgbClr val="9CB86E"/>
                </a:gs>
                <a:gs pos="100000">
                  <a:srgbClr val="156B13"/>
                </a:gs>
              </a:gsLst>
              <a:lin ang="2700000" scaled="0"/>
            </a:gradFill>
            <a:ln w="9525">
              <a:solidFill>
                <a:srgbClr val="000000"/>
              </a:solidFill>
              <a:miter lim="800000"/>
              <a:headEnd/>
              <a:tailEnd/>
            </a:ln>
          </p:spPr>
          <p:txBody>
            <a:bodyPr/>
            <a:lstStyle/>
            <a:p>
              <a:pPr algn="ctr">
                <a:defRPr/>
              </a:pPr>
              <a:endParaRPr lang="es-CO" sz="1600" dirty="0" smtClean="0">
                <a:solidFill>
                  <a:schemeClr val="tx1"/>
                </a:solidFill>
                <a:latin typeface="Futura std book"/>
                <a:cs typeface="Arial" pitchFamily="34" charset="0"/>
              </a:endParaRPr>
            </a:p>
          </p:txBody>
        </p:sp>
      </p:grpSp>
      <p:grpSp>
        <p:nvGrpSpPr>
          <p:cNvPr id="4" name="Grupo 3"/>
          <p:cNvGrpSpPr/>
          <p:nvPr/>
        </p:nvGrpSpPr>
        <p:grpSpPr>
          <a:xfrm>
            <a:off x="0" y="3176835"/>
            <a:ext cx="9144000" cy="900238"/>
            <a:chOff x="0" y="3176835"/>
            <a:chExt cx="9144000" cy="900238"/>
          </a:xfrm>
        </p:grpSpPr>
        <p:sp>
          <p:nvSpPr>
            <p:cNvPr id="9" name="AutoShape 5"/>
            <p:cNvSpPr>
              <a:spLocks noChangeArrowheads="1"/>
            </p:cNvSpPr>
            <p:nvPr/>
          </p:nvSpPr>
          <p:spPr bwMode="auto">
            <a:xfrm>
              <a:off x="0" y="3176835"/>
              <a:ext cx="9144000" cy="612205"/>
            </a:xfrm>
            <a:prstGeom prst="flowChartAlternateProcess">
              <a:avLst/>
            </a:prstGeom>
            <a:gradFill>
              <a:gsLst>
                <a:gs pos="0">
                  <a:srgbClr val="DDEBCF"/>
                </a:gs>
                <a:gs pos="50000">
                  <a:srgbClr val="9CB86E"/>
                </a:gs>
                <a:gs pos="100000">
                  <a:srgbClr val="156B13"/>
                </a:gs>
              </a:gsLst>
              <a:lin ang="2700000" scaled="0"/>
            </a:gradFill>
            <a:ln w="9525">
              <a:solidFill>
                <a:srgbClr val="000000"/>
              </a:solidFill>
              <a:miter lim="800000"/>
              <a:headEnd/>
              <a:tailEnd/>
            </a:ln>
          </p:spPr>
          <p:txBody>
            <a:bodyPr/>
            <a:lstStyle/>
            <a:p>
              <a:pPr algn="ctr">
                <a:defRPr/>
              </a:pPr>
              <a:r>
                <a:rPr lang="es-CO" sz="1600" dirty="0" smtClean="0">
                  <a:latin typeface="Futura std book"/>
                  <a:cs typeface="Arial" pitchFamily="34" charset="0"/>
                </a:rPr>
                <a:t>2. Identificar los usuarios que realizan vertimientos en cada cuerpo de agua… conocer concentración de sustancias contaminantes y caudal del efluente (autodeclaraciones)</a:t>
              </a:r>
            </a:p>
          </p:txBody>
        </p:sp>
        <p:sp>
          <p:nvSpPr>
            <p:cNvPr id="25" name="24 Flecha a la derecha con bandas"/>
            <p:cNvSpPr/>
            <p:nvPr/>
          </p:nvSpPr>
          <p:spPr>
            <a:xfrm rot="5400000">
              <a:off x="3887924" y="3681029"/>
              <a:ext cx="288032" cy="504056"/>
            </a:xfrm>
            <a:prstGeom prst="stripedRightArrow">
              <a:avLst/>
            </a:prstGeom>
            <a:gradFill>
              <a:gsLst>
                <a:gs pos="0">
                  <a:srgbClr val="DDEBCF"/>
                </a:gs>
                <a:gs pos="50000">
                  <a:srgbClr val="9CB86E"/>
                </a:gs>
                <a:gs pos="100000">
                  <a:srgbClr val="156B13"/>
                </a:gs>
              </a:gsLst>
              <a:lin ang="2700000" scaled="0"/>
            </a:gradFill>
            <a:ln w="9525">
              <a:solidFill>
                <a:srgbClr val="000000"/>
              </a:solidFill>
              <a:miter lim="800000"/>
              <a:headEnd/>
              <a:tailEnd/>
            </a:ln>
          </p:spPr>
          <p:txBody>
            <a:bodyPr/>
            <a:lstStyle/>
            <a:p>
              <a:pPr algn="ctr">
                <a:defRPr/>
              </a:pPr>
              <a:endParaRPr lang="es-CO" sz="1600" dirty="0" smtClean="0">
                <a:solidFill>
                  <a:schemeClr val="tx1"/>
                </a:solidFill>
                <a:latin typeface="Futura std book"/>
                <a:cs typeface="Arial" pitchFamily="34" charset="0"/>
              </a:endParaRPr>
            </a:p>
          </p:txBody>
        </p:sp>
      </p:grpSp>
      <p:grpSp>
        <p:nvGrpSpPr>
          <p:cNvPr id="5" name="Grupo 4"/>
          <p:cNvGrpSpPr/>
          <p:nvPr/>
        </p:nvGrpSpPr>
        <p:grpSpPr>
          <a:xfrm>
            <a:off x="0" y="4149080"/>
            <a:ext cx="9144000" cy="720080"/>
            <a:chOff x="0" y="4149080"/>
            <a:chExt cx="9144000" cy="720080"/>
          </a:xfrm>
        </p:grpSpPr>
        <p:sp>
          <p:nvSpPr>
            <p:cNvPr id="11" name="AutoShape 3"/>
            <p:cNvSpPr>
              <a:spLocks noChangeArrowheads="1"/>
            </p:cNvSpPr>
            <p:nvPr/>
          </p:nvSpPr>
          <p:spPr bwMode="auto">
            <a:xfrm>
              <a:off x="0" y="4149080"/>
              <a:ext cx="9144000" cy="432048"/>
            </a:xfrm>
            <a:prstGeom prst="flowChartAlternateProcess">
              <a:avLst/>
            </a:prstGeom>
            <a:gradFill>
              <a:gsLst>
                <a:gs pos="0">
                  <a:srgbClr val="DDEBCF"/>
                </a:gs>
                <a:gs pos="50000">
                  <a:srgbClr val="9CB86E"/>
                </a:gs>
                <a:gs pos="100000">
                  <a:srgbClr val="156B13"/>
                </a:gs>
              </a:gsLst>
              <a:lin ang="2700000" scaled="0"/>
            </a:gradFill>
            <a:ln w="9525">
              <a:solidFill>
                <a:srgbClr val="000000"/>
              </a:solidFill>
              <a:miter lim="800000"/>
              <a:headEnd/>
              <a:tailEnd/>
            </a:ln>
          </p:spPr>
          <p:txBody>
            <a:bodyPr/>
            <a:lstStyle/>
            <a:p>
              <a:pPr algn="ctr">
                <a:defRPr/>
              </a:pPr>
              <a:r>
                <a:rPr lang="es-CO" sz="1600" dirty="0" smtClean="0">
                  <a:latin typeface="Futura std book"/>
                  <a:cs typeface="Arial" pitchFamily="34" charset="0"/>
                </a:rPr>
                <a:t>3. Determinar si los usuarios id. tienen o no PSMV, PV vigente, Plan de reconversión a TL</a:t>
              </a:r>
            </a:p>
          </p:txBody>
        </p:sp>
        <p:sp>
          <p:nvSpPr>
            <p:cNvPr id="26" name="25 Flecha a la derecha con bandas"/>
            <p:cNvSpPr/>
            <p:nvPr/>
          </p:nvSpPr>
          <p:spPr>
            <a:xfrm rot="5400000">
              <a:off x="3887924" y="4473116"/>
              <a:ext cx="288032" cy="504056"/>
            </a:xfrm>
            <a:prstGeom prst="stripedRightArrow">
              <a:avLst/>
            </a:prstGeom>
            <a:gradFill>
              <a:gsLst>
                <a:gs pos="0">
                  <a:srgbClr val="DDEBCF"/>
                </a:gs>
                <a:gs pos="50000">
                  <a:srgbClr val="9CB86E"/>
                </a:gs>
                <a:gs pos="100000">
                  <a:srgbClr val="156B13"/>
                </a:gs>
              </a:gsLst>
              <a:lin ang="2700000" scaled="0"/>
            </a:gradFill>
            <a:ln w="9525">
              <a:solidFill>
                <a:srgbClr val="000000"/>
              </a:solidFill>
              <a:miter lim="800000"/>
              <a:headEnd/>
              <a:tailEnd/>
            </a:ln>
          </p:spPr>
          <p:txBody>
            <a:bodyPr/>
            <a:lstStyle/>
            <a:p>
              <a:pPr algn="ctr">
                <a:defRPr/>
              </a:pPr>
              <a:endParaRPr lang="es-CO" sz="1600" dirty="0" smtClean="0">
                <a:solidFill>
                  <a:schemeClr val="tx1"/>
                </a:solidFill>
                <a:latin typeface="Futura std book"/>
                <a:cs typeface="Arial" pitchFamily="34" charset="0"/>
              </a:endParaRPr>
            </a:p>
          </p:txBody>
        </p:sp>
      </p:grpSp>
      <p:sp>
        <p:nvSpPr>
          <p:cNvPr id="27" name="AutoShape 2"/>
          <p:cNvSpPr>
            <a:spLocks noChangeArrowheads="1"/>
          </p:cNvSpPr>
          <p:nvPr/>
        </p:nvSpPr>
        <p:spPr bwMode="auto">
          <a:xfrm>
            <a:off x="0" y="5954414"/>
            <a:ext cx="9144000" cy="426914"/>
          </a:xfrm>
          <a:prstGeom prst="flowChartAlternateProcess">
            <a:avLst/>
          </a:prstGeom>
          <a:gradFill>
            <a:gsLst>
              <a:gs pos="0">
                <a:srgbClr val="DDEBCF"/>
              </a:gs>
              <a:gs pos="50000">
                <a:srgbClr val="9CB86E"/>
              </a:gs>
              <a:gs pos="100000">
                <a:srgbClr val="156B13"/>
              </a:gs>
            </a:gsLst>
            <a:lin ang="2700000" scaled="0"/>
          </a:gradFill>
          <a:ln w="9525">
            <a:solidFill>
              <a:srgbClr val="000000"/>
            </a:solidFill>
            <a:miter lim="800000"/>
            <a:headEnd/>
            <a:tailEnd/>
          </a:ln>
        </p:spPr>
        <p:txBody>
          <a:bodyPr/>
          <a:lstStyle/>
          <a:p>
            <a:pPr algn="ctr">
              <a:lnSpc>
                <a:spcPct val="114000"/>
              </a:lnSpc>
              <a:spcBef>
                <a:spcPts val="600"/>
              </a:spcBef>
              <a:spcAft>
                <a:spcPts val="600"/>
              </a:spcAft>
              <a:defRPr/>
            </a:pPr>
            <a:r>
              <a:rPr lang="es-CO" sz="1600" dirty="0" smtClean="0">
                <a:latin typeface="Futura std book"/>
                <a:cs typeface="Arial" pitchFamily="34" charset="0"/>
              </a:rPr>
              <a:t>5. Establecer objetivos de calidad de los cuerpos de agua o tramos de los mismos.</a:t>
            </a:r>
          </a:p>
        </p:txBody>
      </p:sp>
      <p:grpSp>
        <p:nvGrpSpPr>
          <p:cNvPr id="6" name="Grupo 5"/>
          <p:cNvGrpSpPr/>
          <p:nvPr/>
        </p:nvGrpSpPr>
        <p:grpSpPr>
          <a:xfrm>
            <a:off x="0" y="4898656"/>
            <a:ext cx="9144000" cy="978616"/>
            <a:chOff x="0" y="4898656"/>
            <a:chExt cx="9144000" cy="978616"/>
          </a:xfrm>
        </p:grpSpPr>
        <p:sp>
          <p:nvSpPr>
            <p:cNvPr id="23" name="AutoShape 3"/>
            <p:cNvSpPr>
              <a:spLocks noChangeArrowheads="1"/>
            </p:cNvSpPr>
            <p:nvPr/>
          </p:nvSpPr>
          <p:spPr bwMode="auto">
            <a:xfrm>
              <a:off x="0" y="4898656"/>
              <a:ext cx="9144000" cy="648072"/>
            </a:xfrm>
            <a:prstGeom prst="flowChartAlternateProcess">
              <a:avLst/>
            </a:prstGeom>
            <a:gradFill>
              <a:gsLst>
                <a:gs pos="0">
                  <a:srgbClr val="DDEBCF"/>
                </a:gs>
                <a:gs pos="50000">
                  <a:srgbClr val="9CB86E"/>
                </a:gs>
                <a:gs pos="100000">
                  <a:srgbClr val="156B13"/>
                </a:gs>
              </a:gsLst>
              <a:lin ang="2700000" scaled="0"/>
            </a:gradFill>
            <a:ln w="9525">
              <a:solidFill>
                <a:srgbClr val="000000"/>
              </a:solidFill>
              <a:miter lim="800000"/>
              <a:headEnd/>
              <a:tailEnd/>
            </a:ln>
          </p:spPr>
          <p:txBody>
            <a:bodyPr/>
            <a:lstStyle/>
            <a:p>
              <a:pPr algn="ctr">
                <a:defRPr/>
              </a:pPr>
              <a:r>
                <a:rPr lang="es-CO" sz="1600" dirty="0" smtClean="0">
                  <a:latin typeface="Futura std book"/>
                  <a:cs typeface="Arial" pitchFamily="34" charset="0"/>
                </a:rPr>
                <a:t>4. Calcular la línea base = total de Cc de cada elemento, sustancia o parámetro contaminante vertida al cuerpo de agua o tramo, durante un año, por los usuarios sujetos al pago de la tasa.</a:t>
              </a:r>
            </a:p>
            <a:p>
              <a:pPr algn="ctr">
                <a:defRPr/>
              </a:pPr>
              <a:r>
                <a:rPr lang="es-CO" sz="1600" dirty="0" smtClean="0">
                  <a:latin typeface="Futura std book"/>
                  <a:cs typeface="Arial" pitchFamily="34" charset="0"/>
                </a:rPr>
                <a:t>.</a:t>
              </a:r>
            </a:p>
          </p:txBody>
        </p:sp>
        <p:sp>
          <p:nvSpPr>
            <p:cNvPr id="28" name="27 Flecha a la derecha con bandas"/>
            <p:cNvSpPr/>
            <p:nvPr/>
          </p:nvSpPr>
          <p:spPr>
            <a:xfrm rot="5400000">
              <a:off x="3887924" y="5481228"/>
              <a:ext cx="288032" cy="504056"/>
            </a:xfrm>
            <a:prstGeom prst="stripedRightArrow">
              <a:avLst/>
            </a:prstGeom>
            <a:gradFill>
              <a:gsLst>
                <a:gs pos="0">
                  <a:srgbClr val="DDEBCF"/>
                </a:gs>
                <a:gs pos="50000">
                  <a:srgbClr val="9CB86E"/>
                </a:gs>
                <a:gs pos="100000">
                  <a:srgbClr val="156B13"/>
                </a:gs>
              </a:gsLst>
              <a:lin ang="2700000" scaled="0"/>
            </a:gradFill>
            <a:ln w="9525">
              <a:solidFill>
                <a:srgbClr val="000000"/>
              </a:solidFill>
              <a:miter lim="800000"/>
              <a:headEnd/>
              <a:tailEnd/>
            </a:ln>
          </p:spPr>
          <p:txBody>
            <a:bodyPr/>
            <a:lstStyle/>
            <a:p>
              <a:pPr algn="ctr">
                <a:defRPr/>
              </a:pPr>
              <a:endParaRPr lang="es-CO" sz="1600" dirty="0" smtClean="0">
                <a:solidFill>
                  <a:schemeClr val="tx1"/>
                </a:solidFill>
                <a:latin typeface="Futura std book"/>
                <a:cs typeface="Arial" pitchFamily="34" charset="0"/>
              </a:endParaRPr>
            </a:p>
          </p:txBody>
        </p:sp>
      </p:grpSp>
    </p:spTree>
    <p:extLst>
      <p:ext uri="{BB962C8B-B14F-4D97-AF65-F5344CB8AC3E}">
        <p14:creationId xmlns:p14="http://schemas.microsoft.com/office/powerpoint/2010/main" val="2969387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3" name="2 Imagen"/>
          <p:cNvPicPr>
            <a:picLocks noChangeAspect="1"/>
          </p:cNvPicPr>
          <p:nvPr/>
        </p:nvPicPr>
        <p:blipFill>
          <a:blip r:embed="rId2" cstate="print">
            <a:extLst>
              <a:ext uri="{28A0092B-C50C-407E-A947-70E740481C1C}">
                <a14:useLocalDpi xmlns:a14="http://schemas.microsoft.com/office/drawing/2010/main" val="0"/>
              </a:ext>
            </a:extLst>
          </a:blip>
          <a:srcRect l="21875" t="5817" r="4855" b="16895"/>
          <a:stretch>
            <a:fillRect/>
          </a:stretch>
        </p:blipFill>
        <p:spPr bwMode="auto">
          <a:xfrm>
            <a:off x="7164288" y="5699174"/>
            <a:ext cx="1821424" cy="6101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10" name="2 Subtítulo"/>
          <p:cNvSpPr txBox="1">
            <a:spLocks/>
          </p:cNvSpPr>
          <p:nvPr/>
        </p:nvSpPr>
        <p:spPr>
          <a:xfrm>
            <a:off x="428894" y="1663701"/>
            <a:ext cx="8496944" cy="1008112"/>
          </a:xfrm>
          <a:prstGeom prst="rect">
            <a:avLst/>
          </a:prstGeom>
        </p:spPr>
        <p:txBody>
          <a:bodyPr vert="horz" lIns="91440" tIns="45720" rIns="91440" bIns="45720" rtlCol="0" anchor="ctr">
            <a:noAutofit/>
          </a:bodyPr>
          <a:lstStyle/>
          <a:p>
            <a:pPr marL="342900" marR="0" lvl="0" indent="-342900" algn="ctr" defTabSz="457200" rtl="0" eaLnBrk="1" fontAlgn="auto" latinLnBrk="0" hangingPunct="1">
              <a:lnSpc>
                <a:spcPct val="100000"/>
              </a:lnSpc>
              <a:spcBef>
                <a:spcPct val="0"/>
              </a:spcBef>
              <a:spcAft>
                <a:spcPts val="0"/>
              </a:spcAft>
              <a:buClrTx/>
              <a:buSzTx/>
              <a:tabLst/>
              <a:defRPr/>
            </a:pPr>
            <a:r>
              <a:rPr kumimoji="0" lang="es-CO" sz="2800" b="1" i="0" u="none" strike="noStrike" kern="1200" cap="none" spc="0" normalizeH="0" baseline="0" noProof="0" dirty="0" smtClean="0">
                <a:ln>
                  <a:noFill/>
                </a:ln>
                <a:effectLst/>
                <a:uLnTx/>
                <a:uFillTx/>
                <a:latin typeface="Futura std book"/>
                <a:ea typeface="+mj-ea"/>
                <a:cs typeface="Arial" pitchFamily="34" charset="0"/>
              </a:rPr>
              <a:t>DECRETO 2667 DEL 21 DE DICIEMBRE DE 2012</a:t>
            </a:r>
          </a:p>
          <a:p>
            <a:pPr marL="342900" marR="0" lvl="0" indent="-342900" algn="ctr" defTabSz="457200" rtl="0" eaLnBrk="1" fontAlgn="auto" latinLnBrk="0" hangingPunct="1">
              <a:lnSpc>
                <a:spcPct val="100000"/>
              </a:lnSpc>
              <a:spcBef>
                <a:spcPct val="0"/>
              </a:spcBef>
              <a:spcAft>
                <a:spcPts val="0"/>
              </a:spcAft>
              <a:buClrTx/>
              <a:buSzTx/>
              <a:tabLst/>
              <a:defRPr/>
            </a:pPr>
            <a:endParaRPr kumimoji="0" lang="es-CO" sz="2000" b="1" i="0" u="none" strike="noStrike" kern="1200" cap="none" spc="0" normalizeH="0" baseline="0" noProof="0" dirty="0" smtClean="0">
              <a:ln>
                <a:noFill/>
              </a:ln>
              <a:effectLst/>
              <a:uLnTx/>
              <a:uFillTx/>
              <a:latin typeface="Futura std book"/>
              <a:ea typeface="+mj-ea"/>
              <a:cs typeface="Arial" pitchFamily="34" charset="0"/>
            </a:endParaRPr>
          </a:p>
          <a:p>
            <a:pPr marL="342900" marR="0" lvl="0" indent="-342900" algn="ctr" defTabSz="457200" rtl="0" eaLnBrk="1" fontAlgn="auto" latinLnBrk="0" hangingPunct="1">
              <a:lnSpc>
                <a:spcPct val="100000"/>
              </a:lnSpc>
              <a:spcBef>
                <a:spcPct val="0"/>
              </a:spcBef>
              <a:spcAft>
                <a:spcPts val="0"/>
              </a:spcAft>
              <a:buClrTx/>
              <a:buSzTx/>
              <a:tabLst/>
              <a:defRPr/>
            </a:pPr>
            <a:r>
              <a:rPr lang="es-CO" sz="2000" b="1" dirty="0" smtClean="0">
                <a:latin typeface="Futura std book"/>
                <a:ea typeface="+mj-ea"/>
                <a:cs typeface="Arial" pitchFamily="34" charset="0"/>
              </a:rPr>
              <a:t>(Articulo 7 del Decreto Único Reglamentario – DUR  1076 DE 2015)</a:t>
            </a:r>
            <a:endParaRPr kumimoji="0" lang="es-CO" sz="2000" b="1" i="0" u="none" strike="noStrike" kern="1200" cap="none" spc="0" normalizeH="0" baseline="0" noProof="0" dirty="0">
              <a:ln>
                <a:noFill/>
              </a:ln>
              <a:effectLst/>
              <a:uLnTx/>
              <a:uFillTx/>
              <a:latin typeface="Futura std book"/>
              <a:ea typeface="+mj-ea"/>
              <a:cs typeface="Arial" pitchFamily="34" charset="0"/>
            </a:endParaRPr>
          </a:p>
        </p:txBody>
      </p:sp>
      <p:sp useBgFill="1">
        <p:nvSpPr>
          <p:cNvPr id="11" name="2 Subtítulo"/>
          <p:cNvSpPr txBox="1">
            <a:spLocks/>
          </p:cNvSpPr>
          <p:nvPr/>
        </p:nvSpPr>
        <p:spPr>
          <a:xfrm>
            <a:off x="251520" y="2780928"/>
            <a:ext cx="8640960" cy="2592288"/>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ct val="0"/>
              </a:spcBef>
            </a:pPr>
            <a:endParaRPr lang="es-CO" sz="2800" b="1" dirty="0" smtClean="0">
              <a:solidFill>
                <a:schemeClr val="tx1"/>
              </a:solidFill>
              <a:latin typeface="Futura std book"/>
              <a:ea typeface="+mj-ea"/>
              <a:cs typeface="Arial" pitchFamily="34" charset="0"/>
            </a:endParaRPr>
          </a:p>
          <a:p>
            <a:pPr>
              <a:spcBef>
                <a:spcPct val="0"/>
              </a:spcBef>
            </a:pPr>
            <a:r>
              <a:rPr lang="es-CO" sz="2400" b="1" dirty="0" smtClean="0">
                <a:solidFill>
                  <a:schemeClr val="tx1"/>
                </a:solidFill>
                <a:latin typeface="Futura std book"/>
                <a:ea typeface="+mj-ea"/>
                <a:cs typeface="Arial" pitchFamily="34" charset="0"/>
              </a:rPr>
              <a:t>Créditos</a:t>
            </a:r>
          </a:p>
          <a:p>
            <a:pPr>
              <a:spcBef>
                <a:spcPct val="0"/>
              </a:spcBef>
            </a:pPr>
            <a:endParaRPr lang="es-CO" sz="2800" b="1" dirty="0">
              <a:solidFill>
                <a:schemeClr val="tx1"/>
              </a:solidFill>
              <a:latin typeface="Futura std book"/>
              <a:ea typeface="+mj-ea"/>
              <a:cs typeface="Arial" pitchFamily="34" charset="0"/>
            </a:endParaRPr>
          </a:p>
          <a:p>
            <a:pPr>
              <a:spcBef>
                <a:spcPct val="0"/>
              </a:spcBef>
            </a:pPr>
            <a:endParaRPr lang="es-CO" sz="2800" b="1" dirty="0" smtClean="0">
              <a:solidFill>
                <a:schemeClr val="tx1"/>
              </a:solidFill>
              <a:latin typeface="Futura std book"/>
              <a:ea typeface="+mj-ea"/>
              <a:cs typeface="Arial" pitchFamily="34" charset="0"/>
            </a:endParaRPr>
          </a:p>
          <a:p>
            <a:pPr>
              <a:spcBef>
                <a:spcPct val="0"/>
              </a:spcBef>
            </a:pPr>
            <a:r>
              <a:rPr lang="es-CO" sz="1200" b="1" dirty="0" smtClean="0">
                <a:solidFill>
                  <a:schemeClr val="tx1"/>
                </a:solidFill>
                <a:latin typeface="Futura std book"/>
                <a:ea typeface="+mj-ea"/>
                <a:cs typeface="Arial" pitchFamily="34" charset="0"/>
              </a:rPr>
              <a:t>Fuentes: Presenta- LUIS FERNANDO CASTRO HERNANDEZ</a:t>
            </a:r>
          </a:p>
          <a:p>
            <a:pPr>
              <a:spcBef>
                <a:spcPct val="0"/>
              </a:spcBef>
            </a:pPr>
            <a:r>
              <a:rPr lang="es-CO" sz="1200" b="1" dirty="0" smtClean="0">
                <a:solidFill>
                  <a:schemeClr val="tx1"/>
                </a:solidFill>
                <a:latin typeface="Futura std book"/>
                <a:ea typeface="+mj-ea"/>
                <a:cs typeface="Arial" pitchFamily="34" charset="0"/>
              </a:rPr>
              <a:t>Diseño: MINISTERIO DE AMBIENTE Y DESARROLLO TERRITORIAL- ASOCARS</a:t>
            </a:r>
          </a:p>
          <a:p>
            <a:pPr>
              <a:spcBef>
                <a:spcPct val="0"/>
              </a:spcBef>
            </a:pPr>
            <a:endParaRPr lang="es-CO" sz="2800" b="1" dirty="0">
              <a:solidFill>
                <a:schemeClr val="tx1"/>
              </a:solidFill>
              <a:latin typeface="Arial" pitchFamily="34" charset="0"/>
              <a:ea typeface="+mj-ea"/>
              <a:cs typeface="Arial" pitchFamily="34" charset="0"/>
            </a:endParaRPr>
          </a:p>
        </p:txBody>
      </p:sp>
      <p:pic>
        <p:nvPicPr>
          <p:cNvPr id="12" name="11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3354" y="5478121"/>
            <a:ext cx="569917" cy="882608"/>
          </a:xfrm>
          <a:prstGeom prst="rect">
            <a:avLst/>
          </a:prstGeom>
        </p:spPr>
      </p:pic>
    </p:spTree>
    <p:extLst>
      <p:ext uri="{BB962C8B-B14F-4D97-AF65-F5344CB8AC3E}">
        <p14:creationId xmlns:p14="http://schemas.microsoft.com/office/powerpoint/2010/main" val="27734328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4016" y="1992551"/>
            <a:ext cx="8892480" cy="3668697"/>
          </a:xfrm>
          <a:prstGeom prst="rect">
            <a:avLst/>
          </a:prstGeom>
          <a:ln>
            <a:solidFill>
              <a:schemeClr val="accent3">
                <a:lumMod val="50000"/>
              </a:schemeClr>
            </a:solidFill>
          </a:ln>
        </p:spPr>
        <p:txBody>
          <a:bodyPr wrap="square">
            <a:spAutoFit/>
          </a:bodyPr>
          <a:lstStyle/>
          <a:p>
            <a:pPr indent="265113" algn="ctr">
              <a:lnSpc>
                <a:spcPct val="114000"/>
              </a:lnSpc>
              <a:spcBef>
                <a:spcPts val="600"/>
              </a:spcBef>
              <a:spcAft>
                <a:spcPts val="600"/>
              </a:spcAft>
              <a:buFont typeface="Arial" pitchFamily="34" charset="0"/>
              <a:buChar char="•"/>
            </a:pPr>
            <a:endParaRPr lang="es-CO" sz="2000" b="1" u="sng" dirty="0" smtClean="0">
              <a:solidFill>
                <a:srgbClr val="00B050"/>
              </a:solidFill>
              <a:latin typeface="Futura std book"/>
              <a:cs typeface="Arial" pitchFamily="34" charset="0"/>
            </a:endParaRPr>
          </a:p>
          <a:p>
            <a:pPr indent="265113" algn="ctr">
              <a:lnSpc>
                <a:spcPct val="114000"/>
              </a:lnSpc>
              <a:spcBef>
                <a:spcPts val="600"/>
              </a:spcBef>
              <a:spcAft>
                <a:spcPts val="600"/>
              </a:spcAft>
              <a:buFont typeface="Arial" pitchFamily="34" charset="0"/>
              <a:buChar char="•"/>
            </a:pPr>
            <a:r>
              <a:rPr lang="es-CO" sz="2000" b="1" u="sng" dirty="0" smtClean="0">
                <a:solidFill>
                  <a:srgbClr val="00B050"/>
                </a:solidFill>
                <a:latin typeface="Futura std book"/>
                <a:cs typeface="Arial" pitchFamily="34" charset="0"/>
              </a:rPr>
              <a:t>Meta Global </a:t>
            </a:r>
            <a:r>
              <a:rPr lang="es-CO" sz="2000" dirty="0" smtClean="0">
                <a:latin typeface="Futura std book"/>
                <a:cs typeface="Arial" pitchFamily="34" charset="0"/>
              </a:rPr>
              <a:t>para cada elemento, sustancia </a:t>
            </a:r>
            <a:r>
              <a:rPr lang="es-CO" sz="2000" dirty="0">
                <a:latin typeface="Futura std book"/>
                <a:cs typeface="Arial" pitchFamily="34" charset="0"/>
              </a:rPr>
              <a:t>o </a:t>
            </a:r>
            <a:r>
              <a:rPr lang="es-CO" sz="2000" dirty="0" smtClean="0">
                <a:latin typeface="Futura std book"/>
                <a:cs typeface="Arial" pitchFamily="34" charset="0"/>
              </a:rPr>
              <a:t>parámetro </a:t>
            </a:r>
            <a:r>
              <a:rPr lang="es-CO" sz="2000" dirty="0">
                <a:latin typeface="Futura std book"/>
                <a:cs typeface="Arial" pitchFamily="34" charset="0"/>
              </a:rPr>
              <a:t>objeto del </a:t>
            </a:r>
            <a:r>
              <a:rPr lang="es-CO" sz="2000" dirty="0" smtClean="0">
                <a:latin typeface="Futura std book"/>
                <a:cs typeface="Arial" pitchFamily="34" charset="0"/>
              </a:rPr>
              <a:t>cobro (Meta Global DBO</a:t>
            </a:r>
            <a:r>
              <a:rPr lang="es-CO" sz="2000" baseline="-25000" dirty="0" smtClean="0">
                <a:latin typeface="Futura std book"/>
                <a:cs typeface="Arial" pitchFamily="34" charset="0"/>
              </a:rPr>
              <a:t>5</a:t>
            </a:r>
            <a:r>
              <a:rPr lang="es-CO" sz="2000" dirty="0" smtClean="0">
                <a:latin typeface="Futura std book"/>
                <a:cs typeface="Arial" pitchFamily="34" charset="0"/>
              </a:rPr>
              <a:t> y Meta Global SST)</a:t>
            </a:r>
          </a:p>
          <a:p>
            <a:pPr indent="265113" algn="ctr">
              <a:lnSpc>
                <a:spcPct val="114000"/>
              </a:lnSpc>
              <a:spcBef>
                <a:spcPts val="600"/>
              </a:spcBef>
              <a:spcAft>
                <a:spcPts val="600"/>
              </a:spcAft>
              <a:buFont typeface="Arial" pitchFamily="34" charset="0"/>
              <a:buChar char="•"/>
            </a:pPr>
            <a:endParaRPr lang="es-CO" sz="2000" b="1" u="sng" dirty="0" smtClean="0">
              <a:solidFill>
                <a:srgbClr val="00B050"/>
              </a:solidFill>
              <a:latin typeface="Futura std book"/>
              <a:cs typeface="Arial" pitchFamily="34" charset="0"/>
            </a:endParaRPr>
          </a:p>
          <a:p>
            <a:pPr indent="265113" algn="ctr">
              <a:lnSpc>
                <a:spcPct val="114000"/>
              </a:lnSpc>
              <a:spcBef>
                <a:spcPts val="600"/>
              </a:spcBef>
              <a:spcAft>
                <a:spcPts val="600"/>
              </a:spcAft>
              <a:buFont typeface="Arial" pitchFamily="34" charset="0"/>
              <a:buChar char="•"/>
            </a:pPr>
            <a:r>
              <a:rPr lang="es-CO" sz="2000" b="1" u="sng" dirty="0" smtClean="0">
                <a:solidFill>
                  <a:srgbClr val="00B050"/>
                </a:solidFill>
                <a:latin typeface="Futura std book"/>
                <a:cs typeface="Arial" pitchFamily="34" charset="0"/>
              </a:rPr>
              <a:t>Unidad de Medida: carga </a:t>
            </a:r>
            <a:r>
              <a:rPr lang="es-CO" sz="2000" b="1" u="sng" dirty="0">
                <a:solidFill>
                  <a:srgbClr val="00B050"/>
                </a:solidFill>
                <a:latin typeface="Futura std book"/>
                <a:cs typeface="Arial" pitchFamily="34" charset="0"/>
              </a:rPr>
              <a:t>total de contaminante a ser vertida al final del quinquenio, expresada </a:t>
            </a:r>
            <a:r>
              <a:rPr lang="es-CO" sz="2000" b="1" u="sng" dirty="0" smtClean="0">
                <a:solidFill>
                  <a:srgbClr val="00B050"/>
                </a:solidFill>
                <a:latin typeface="Futura std book"/>
                <a:cs typeface="Arial" pitchFamily="34" charset="0"/>
              </a:rPr>
              <a:t>en Kilogramos/año</a:t>
            </a:r>
            <a:r>
              <a:rPr lang="es-CO" sz="2000" b="1" dirty="0" smtClean="0">
                <a:solidFill>
                  <a:srgbClr val="00B050"/>
                </a:solidFill>
                <a:latin typeface="Futura std book"/>
                <a:cs typeface="Arial" pitchFamily="34" charset="0"/>
              </a:rPr>
              <a:t>.</a:t>
            </a:r>
          </a:p>
          <a:p>
            <a:pPr indent="265113" algn="ctr">
              <a:lnSpc>
                <a:spcPct val="114000"/>
              </a:lnSpc>
              <a:spcBef>
                <a:spcPts val="600"/>
              </a:spcBef>
              <a:spcAft>
                <a:spcPts val="600"/>
              </a:spcAft>
              <a:buFont typeface="Arial" pitchFamily="34" charset="0"/>
              <a:buChar char="•"/>
            </a:pPr>
            <a:endParaRPr lang="es-CO" sz="2000" dirty="0" smtClean="0">
              <a:latin typeface="Futura std book"/>
              <a:cs typeface="Arial" pitchFamily="34" charset="0"/>
            </a:endParaRPr>
          </a:p>
          <a:p>
            <a:pPr algn="ctr">
              <a:lnSpc>
                <a:spcPct val="114000"/>
              </a:lnSpc>
              <a:spcBef>
                <a:spcPts val="600"/>
              </a:spcBef>
              <a:spcAft>
                <a:spcPts val="600"/>
              </a:spcAft>
            </a:pPr>
            <a:r>
              <a:rPr lang="es-CO" sz="2000" dirty="0" smtClean="0">
                <a:latin typeface="Futura std book"/>
                <a:cs typeface="Arial" pitchFamily="34" charset="0"/>
              </a:rPr>
              <a:t>La meta global debe conducir al cumplimiento del objetivo de calidad.</a:t>
            </a:r>
          </a:p>
        </p:txBody>
      </p:sp>
      <p:sp>
        <p:nvSpPr>
          <p:cNvPr id="6" name="75 Rectángulo"/>
          <p:cNvSpPr/>
          <p:nvPr/>
        </p:nvSpPr>
        <p:spPr>
          <a:xfrm>
            <a:off x="-10396" y="1547586"/>
            <a:ext cx="6416444" cy="276999"/>
          </a:xfrm>
          <a:prstGeom prst="rect">
            <a:avLst/>
          </a:prstGeom>
          <a:solidFill>
            <a:schemeClr val="accent3"/>
          </a:solidFill>
          <a:ln w="9525">
            <a:solidFill>
              <a:srgbClr val="000000"/>
            </a:solidFill>
            <a:miter lim="800000"/>
            <a:headEnd/>
            <a:tailEnd/>
          </a:ln>
        </p:spPr>
        <p:txBody>
          <a:bodyPr/>
          <a:lstStyle/>
          <a:p>
            <a:pPr algn="ctr">
              <a:defRPr/>
            </a:pPr>
            <a:r>
              <a:rPr lang="es-CO" sz="1000" b="1" dirty="0" smtClean="0">
                <a:latin typeface="Futura std book"/>
              </a:rPr>
              <a:t>CAPÍTULO III - ESTABLECIMIENTO DE METAS DE CARGA CONTAMINANTE</a:t>
            </a:r>
            <a:endParaRPr lang="es-CO" sz="1000" b="1" dirty="0">
              <a:latin typeface="Futura std book"/>
            </a:endParaRPr>
          </a:p>
        </p:txBody>
      </p:sp>
    </p:spTree>
    <p:extLst>
      <p:ext uri="{BB962C8B-B14F-4D97-AF65-F5344CB8AC3E}">
        <p14:creationId xmlns:p14="http://schemas.microsoft.com/office/powerpoint/2010/main" val="3545561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1120934382"/>
              </p:ext>
            </p:extLst>
          </p:nvPr>
        </p:nvGraphicFramePr>
        <p:xfrm>
          <a:off x="539552" y="1556792"/>
          <a:ext cx="10621688" cy="3688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6 Diagrama"/>
          <p:cNvGraphicFramePr/>
          <p:nvPr>
            <p:extLst>
              <p:ext uri="{D42A27DB-BD31-4B8C-83A1-F6EECF244321}">
                <p14:modId xmlns:p14="http://schemas.microsoft.com/office/powerpoint/2010/main" val="892335295"/>
              </p:ext>
            </p:extLst>
          </p:nvPr>
        </p:nvGraphicFramePr>
        <p:xfrm>
          <a:off x="971600" y="5157192"/>
          <a:ext cx="1691680" cy="12241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7 Diagrama"/>
          <p:cNvGraphicFramePr/>
          <p:nvPr>
            <p:extLst>
              <p:ext uri="{D42A27DB-BD31-4B8C-83A1-F6EECF244321}">
                <p14:modId xmlns:p14="http://schemas.microsoft.com/office/powerpoint/2010/main" val="2205106503"/>
              </p:ext>
            </p:extLst>
          </p:nvPr>
        </p:nvGraphicFramePr>
        <p:xfrm>
          <a:off x="3635896" y="5157192"/>
          <a:ext cx="1691680" cy="122413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pSp>
        <p:nvGrpSpPr>
          <p:cNvPr id="2" name="Grupo 1"/>
          <p:cNvGrpSpPr/>
          <p:nvPr/>
        </p:nvGrpSpPr>
        <p:grpSpPr>
          <a:xfrm>
            <a:off x="755576" y="1772816"/>
            <a:ext cx="1944216" cy="1080120"/>
            <a:chOff x="755576" y="1772816"/>
            <a:chExt cx="1944216" cy="1080120"/>
          </a:xfrm>
        </p:grpSpPr>
        <p:sp>
          <p:nvSpPr>
            <p:cNvPr id="11" name="10 Flecha a la derecha con bandas"/>
            <p:cNvSpPr/>
            <p:nvPr/>
          </p:nvSpPr>
          <p:spPr>
            <a:xfrm rot="5400000">
              <a:off x="575556" y="1952836"/>
              <a:ext cx="1080120" cy="720080"/>
            </a:xfrm>
            <a:prstGeom prst="stripedRightArrow">
              <a:avLst/>
            </a:prstGeom>
            <a:gradFill>
              <a:gsLst>
                <a:gs pos="0">
                  <a:srgbClr val="DDEBCF"/>
                </a:gs>
                <a:gs pos="50000">
                  <a:srgbClr val="9CB86E"/>
                </a:gs>
                <a:gs pos="100000">
                  <a:srgbClr val="156B13"/>
                </a:gs>
              </a:gsLst>
              <a:lin ang="16200000" scaled="0"/>
            </a:gra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b="1" dirty="0" smtClean="0"/>
                <a:t>PSPD</a:t>
              </a:r>
              <a:endParaRPr lang="es-CO" b="1" dirty="0"/>
            </a:p>
          </p:txBody>
        </p:sp>
        <p:sp>
          <p:nvSpPr>
            <p:cNvPr id="12" name="11 Flecha a la derecha con bandas"/>
            <p:cNvSpPr/>
            <p:nvPr/>
          </p:nvSpPr>
          <p:spPr>
            <a:xfrm rot="5400000">
              <a:off x="1799692" y="1952836"/>
              <a:ext cx="1080120" cy="720080"/>
            </a:xfrm>
            <a:prstGeom prst="stripedRightArrow">
              <a:avLst/>
            </a:prstGeom>
            <a:gradFill>
              <a:gsLst>
                <a:gs pos="0">
                  <a:srgbClr val="DDEBCF"/>
                </a:gs>
                <a:gs pos="50000">
                  <a:srgbClr val="9CB86E"/>
                </a:gs>
                <a:gs pos="100000">
                  <a:srgbClr val="156B13"/>
                </a:gs>
              </a:gsLst>
              <a:lin ang="16200000" scaled="0"/>
            </a:gra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b="1" dirty="0" smtClean="0"/>
                <a:t>Otros </a:t>
              </a:r>
              <a:endParaRPr lang="es-CO" b="1" dirty="0"/>
            </a:p>
          </p:txBody>
        </p:sp>
      </p:grpSp>
    </p:spTree>
    <p:extLst>
      <p:ext uri="{BB962C8B-B14F-4D97-AF65-F5344CB8AC3E}">
        <p14:creationId xmlns:p14="http://schemas.microsoft.com/office/powerpoint/2010/main" val="4060148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11 Grupo"/>
          <p:cNvGrpSpPr/>
          <p:nvPr/>
        </p:nvGrpSpPr>
        <p:grpSpPr>
          <a:xfrm>
            <a:off x="7956376" y="1700808"/>
            <a:ext cx="936104" cy="961280"/>
            <a:chOff x="7596336" y="764704"/>
            <a:chExt cx="936104" cy="961280"/>
          </a:xfrm>
        </p:grpSpPr>
        <p:sp>
          <p:nvSpPr>
            <p:cNvPr id="16388" name="Puzzle3"/>
            <p:cNvSpPr>
              <a:spLocks noEditPoints="1" noChangeArrowheads="1"/>
            </p:cNvSpPr>
            <p:nvPr/>
          </p:nvSpPr>
          <p:spPr bwMode="auto">
            <a:xfrm>
              <a:off x="8052166" y="764704"/>
              <a:ext cx="367967" cy="510838"/>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a:effectLst>
              <a:softEdge rad="31750"/>
            </a:effectLst>
          </p:spPr>
          <p:txBody>
            <a:bodyPr vert="horz" wrap="square" lIns="91440" tIns="45720" rIns="91440" bIns="45720" numCol="1" anchor="t" anchorCtr="0" compatLnSpc="1">
              <a:prstTxWarp prst="textNoShape">
                <a:avLst/>
              </a:prstTxWarp>
            </a:bodyPr>
            <a:lstStyle/>
            <a:p>
              <a:endParaRPr lang="es-CO" dirty="0"/>
            </a:p>
          </p:txBody>
        </p:sp>
        <p:sp>
          <p:nvSpPr>
            <p:cNvPr id="16389" name="Puzzle2"/>
            <p:cNvSpPr>
              <a:spLocks noEditPoints="1" noChangeArrowheads="1"/>
            </p:cNvSpPr>
            <p:nvPr/>
          </p:nvSpPr>
          <p:spPr bwMode="auto">
            <a:xfrm>
              <a:off x="7945145" y="1136867"/>
              <a:ext cx="587295" cy="465288"/>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a:effectLst>
              <a:softEdge rad="31750"/>
            </a:effectLst>
          </p:spPr>
          <p:txBody>
            <a:bodyPr vert="horz" wrap="square" lIns="91440" tIns="45720" rIns="91440" bIns="45720" numCol="1" anchor="t" anchorCtr="0" compatLnSpc="1">
              <a:prstTxWarp prst="textNoShape">
                <a:avLst/>
              </a:prstTxWarp>
            </a:bodyPr>
            <a:lstStyle/>
            <a:p>
              <a:endParaRPr lang="es-CO" dirty="0"/>
            </a:p>
          </p:txBody>
        </p:sp>
        <p:sp>
          <p:nvSpPr>
            <p:cNvPr id="16390" name="Puzzle4"/>
            <p:cNvSpPr>
              <a:spLocks noEditPoints="1" noChangeArrowheads="1"/>
            </p:cNvSpPr>
            <p:nvPr/>
          </p:nvSpPr>
          <p:spPr bwMode="auto">
            <a:xfrm>
              <a:off x="7717891" y="1131131"/>
              <a:ext cx="354094" cy="59485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a:effectLst>
              <a:softEdge rad="31750"/>
            </a:effectLst>
          </p:spPr>
          <p:txBody>
            <a:bodyPr vert="horz" wrap="square" lIns="91440" tIns="45720" rIns="91440" bIns="45720" numCol="1" anchor="t" anchorCtr="0" compatLnSpc="1">
              <a:prstTxWarp prst="textNoShape">
                <a:avLst/>
              </a:prstTxWarp>
            </a:bodyPr>
            <a:lstStyle/>
            <a:p>
              <a:endParaRPr lang="es-CO" dirty="0"/>
            </a:p>
          </p:txBody>
        </p:sp>
        <p:sp>
          <p:nvSpPr>
            <p:cNvPr id="16391" name="Puzzle1"/>
            <p:cNvSpPr>
              <a:spLocks noEditPoints="1" noChangeArrowheads="1"/>
            </p:cNvSpPr>
            <p:nvPr/>
          </p:nvSpPr>
          <p:spPr bwMode="auto">
            <a:xfrm>
              <a:off x="7596336" y="919238"/>
              <a:ext cx="594561" cy="354618"/>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CO" dirty="0"/>
            </a:p>
          </p:txBody>
        </p:sp>
      </p:grpSp>
      <p:sp>
        <p:nvSpPr>
          <p:cNvPr id="76" name="75 Rectángulo"/>
          <p:cNvSpPr/>
          <p:nvPr/>
        </p:nvSpPr>
        <p:spPr>
          <a:xfrm>
            <a:off x="0" y="1124743"/>
            <a:ext cx="6416444" cy="276999"/>
          </a:xfrm>
          <a:prstGeom prst="rect">
            <a:avLst/>
          </a:prstGeom>
          <a:solidFill>
            <a:schemeClr val="accent3"/>
          </a:solidFill>
          <a:ln w="9525">
            <a:solidFill>
              <a:srgbClr val="000000"/>
            </a:solidFill>
            <a:miter lim="800000"/>
            <a:headEnd/>
            <a:tailEnd/>
          </a:ln>
        </p:spPr>
        <p:txBody>
          <a:bodyPr/>
          <a:lstStyle/>
          <a:p>
            <a:pPr algn="ctr">
              <a:defRPr/>
            </a:pPr>
            <a:r>
              <a:rPr lang="es-CO" sz="1000" b="1" dirty="0" smtClean="0">
                <a:latin typeface="Futura std book"/>
              </a:rPr>
              <a:t>CAPÍTULO III - ESTABLECIMIENTO DE METAS DE CARGA CONTAMINANTE</a:t>
            </a:r>
            <a:endParaRPr lang="es-CO" sz="1000" b="1" dirty="0">
              <a:latin typeface="Futura std book"/>
            </a:endParaRPr>
          </a:p>
        </p:txBody>
      </p:sp>
      <p:grpSp>
        <p:nvGrpSpPr>
          <p:cNvPr id="84" name="11 Grupo"/>
          <p:cNvGrpSpPr/>
          <p:nvPr/>
        </p:nvGrpSpPr>
        <p:grpSpPr>
          <a:xfrm>
            <a:off x="7956376" y="1700808"/>
            <a:ext cx="936104" cy="961280"/>
            <a:chOff x="7596336" y="764704"/>
            <a:chExt cx="936104" cy="961280"/>
          </a:xfrm>
        </p:grpSpPr>
        <p:sp>
          <p:nvSpPr>
            <p:cNvPr id="85" name="Puzzle3"/>
            <p:cNvSpPr>
              <a:spLocks noEditPoints="1" noChangeArrowheads="1"/>
            </p:cNvSpPr>
            <p:nvPr/>
          </p:nvSpPr>
          <p:spPr bwMode="auto">
            <a:xfrm>
              <a:off x="8052166" y="764704"/>
              <a:ext cx="367967" cy="510838"/>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a:effectLst>
              <a:softEdge rad="31750"/>
            </a:effectLst>
          </p:spPr>
          <p:txBody>
            <a:bodyPr vert="horz" wrap="square" lIns="91440" tIns="45720" rIns="91440" bIns="45720" numCol="1" anchor="t" anchorCtr="0" compatLnSpc="1">
              <a:prstTxWarp prst="textNoShape">
                <a:avLst/>
              </a:prstTxWarp>
            </a:bodyPr>
            <a:lstStyle/>
            <a:p>
              <a:endParaRPr lang="es-CO" dirty="0"/>
            </a:p>
          </p:txBody>
        </p:sp>
        <p:sp>
          <p:nvSpPr>
            <p:cNvPr id="86" name="Puzzle2"/>
            <p:cNvSpPr>
              <a:spLocks noEditPoints="1" noChangeArrowheads="1"/>
            </p:cNvSpPr>
            <p:nvPr/>
          </p:nvSpPr>
          <p:spPr bwMode="auto">
            <a:xfrm>
              <a:off x="7945145" y="1136867"/>
              <a:ext cx="587295" cy="465288"/>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a:effectLst>
              <a:softEdge rad="31750"/>
            </a:effectLst>
          </p:spPr>
          <p:txBody>
            <a:bodyPr vert="horz" wrap="square" lIns="91440" tIns="45720" rIns="91440" bIns="45720" numCol="1" anchor="t" anchorCtr="0" compatLnSpc="1">
              <a:prstTxWarp prst="textNoShape">
                <a:avLst/>
              </a:prstTxWarp>
            </a:bodyPr>
            <a:lstStyle/>
            <a:p>
              <a:endParaRPr lang="es-CO" dirty="0"/>
            </a:p>
          </p:txBody>
        </p:sp>
        <p:sp>
          <p:nvSpPr>
            <p:cNvPr id="87" name="Puzzle4"/>
            <p:cNvSpPr>
              <a:spLocks noEditPoints="1" noChangeArrowheads="1"/>
            </p:cNvSpPr>
            <p:nvPr/>
          </p:nvSpPr>
          <p:spPr bwMode="auto">
            <a:xfrm>
              <a:off x="7717891" y="1131131"/>
              <a:ext cx="354094" cy="59485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a:effectLst>
              <a:softEdge rad="31750"/>
            </a:effectLst>
          </p:spPr>
          <p:txBody>
            <a:bodyPr vert="horz" wrap="square" lIns="91440" tIns="45720" rIns="91440" bIns="45720" numCol="1" anchor="t" anchorCtr="0" compatLnSpc="1">
              <a:prstTxWarp prst="textNoShape">
                <a:avLst/>
              </a:prstTxWarp>
            </a:bodyPr>
            <a:lstStyle/>
            <a:p>
              <a:endParaRPr lang="es-CO" dirty="0"/>
            </a:p>
          </p:txBody>
        </p:sp>
        <p:sp>
          <p:nvSpPr>
            <p:cNvPr id="88" name="Puzzle1"/>
            <p:cNvSpPr>
              <a:spLocks noEditPoints="1" noChangeArrowheads="1"/>
            </p:cNvSpPr>
            <p:nvPr/>
          </p:nvSpPr>
          <p:spPr bwMode="auto">
            <a:xfrm>
              <a:off x="7596336" y="919238"/>
              <a:ext cx="594561" cy="354618"/>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CO" dirty="0"/>
            </a:p>
          </p:txBody>
        </p:sp>
      </p:grpSp>
      <p:grpSp>
        <p:nvGrpSpPr>
          <p:cNvPr id="89" name="53 Grupo"/>
          <p:cNvGrpSpPr/>
          <p:nvPr/>
        </p:nvGrpSpPr>
        <p:grpSpPr>
          <a:xfrm>
            <a:off x="668820" y="3147705"/>
            <a:ext cx="971741" cy="1008825"/>
            <a:chOff x="1028860" y="2996952"/>
            <a:chExt cx="971741" cy="1008825"/>
          </a:xfrm>
        </p:grpSpPr>
        <p:pic>
          <p:nvPicPr>
            <p:cNvPr id="90" name="Picture 1" descr="C:\Program Files (x86)\Microsoft Office\MEDIA\CAGCAT10\j0185604.wmf"/>
            <p:cNvPicPr>
              <a:picLocks noChangeAspect="1" noChangeArrowheads="1"/>
            </p:cNvPicPr>
            <p:nvPr/>
          </p:nvPicPr>
          <p:blipFill>
            <a:blip r:embed="rId2" cstate="print"/>
            <a:srcRect/>
            <a:stretch>
              <a:fillRect/>
            </a:stretch>
          </p:blipFill>
          <p:spPr bwMode="auto">
            <a:xfrm>
              <a:off x="1115616" y="3357063"/>
              <a:ext cx="648072" cy="648714"/>
            </a:xfrm>
            <a:prstGeom prst="rect">
              <a:avLst/>
            </a:prstGeom>
            <a:noFill/>
          </p:spPr>
        </p:pic>
        <p:sp>
          <p:nvSpPr>
            <p:cNvPr id="91" name="90 CuadroTexto"/>
            <p:cNvSpPr txBox="1"/>
            <p:nvPr/>
          </p:nvSpPr>
          <p:spPr>
            <a:xfrm>
              <a:off x="1028860" y="2996952"/>
              <a:ext cx="971741" cy="276999"/>
            </a:xfrm>
            <a:prstGeom prst="rect">
              <a:avLst/>
            </a:prstGeom>
            <a:noFill/>
            <a:ln>
              <a:solidFill>
                <a:srgbClr val="002060"/>
              </a:solidFill>
            </a:ln>
          </p:spPr>
          <p:txBody>
            <a:bodyPr wrap="none" rtlCol="0">
              <a:spAutoFit/>
            </a:bodyPr>
            <a:lstStyle/>
            <a:p>
              <a:r>
                <a:rPr lang="es-CO" sz="1200" b="1" dirty="0" smtClean="0">
                  <a:latin typeface="Futura std book"/>
                </a:rPr>
                <a:t>Usuario </a:t>
              </a:r>
              <a:r>
                <a:rPr lang="es-CO" sz="1200" b="1" i="1" dirty="0" smtClean="0">
                  <a:latin typeface="Futura std book"/>
                </a:rPr>
                <a:t>a..</a:t>
              </a:r>
              <a:endParaRPr lang="es-CO" sz="1200" b="1" i="1" dirty="0">
                <a:latin typeface="Futura std book"/>
              </a:endParaRPr>
            </a:p>
          </p:txBody>
        </p:sp>
      </p:grpSp>
      <p:grpSp>
        <p:nvGrpSpPr>
          <p:cNvPr id="92" name="57 Grupo"/>
          <p:cNvGrpSpPr/>
          <p:nvPr/>
        </p:nvGrpSpPr>
        <p:grpSpPr>
          <a:xfrm>
            <a:off x="1979712" y="2852936"/>
            <a:ext cx="981359" cy="1192831"/>
            <a:chOff x="3275856" y="2852936"/>
            <a:chExt cx="981359" cy="1192831"/>
          </a:xfrm>
        </p:grpSpPr>
        <p:pic>
          <p:nvPicPr>
            <p:cNvPr id="93" name="Picture 2" descr="C:\Program Files (x86)\Microsoft Office\MEDIA\CAGCAT10\j0205462.wmf"/>
            <p:cNvPicPr>
              <a:picLocks noChangeAspect="1" noChangeArrowheads="1"/>
            </p:cNvPicPr>
            <p:nvPr/>
          </p:nvPicPr>
          <p:blipFill>
            <a:blip r:embed="rId3" cstate="print"/>
            <a:srcRect/>
            <a:stretch>
              <a:fillRect/>
            </a:stretch>
          </p:blipFill>
          <p:spPr bwMode="auto">
            <a:xfrm>
              <a:off x="3275856" y="3212976"/>
              <a:ext cx="836999" cy="832791"/>
            </a:xfrm>
            <a:prstGeom prst="rect">
              <a:avLst/>
            </a:prstGeom>
            <a:noFill/>
          </p:spPr>
        </p:pic>
        <p:sp>
          <p:nvSpPr>
            <p:cNvPr id="94" name="93 CuadroTexto"/>
            <p:cNvSpPr txBox="1"/>
            <p:nvPr/>
          </p:nvSpPr>
          <p:spPr>
            <a:xfrm>
              <a:off x="3275856" y="2852936"/>
              <a:ext cx="981359" cy="276999"/>
            </a:xfrm>
            <a:prstGeom prst="rect">
              <a:avLst/>
            </a:prstGeom>
            <a:noFill/>
            <a:ln>
              <a:solidFill>
                <a:srgbClr val="002060"/>
              </a:solidFill>
            </a:ln>
          </p:spPr>
          <p:txBody>
            <a:bodyPr wrap="none" rtlCol="0">
              <a:spAutoFit/>
            </a:bodyPr>
            <a:lstStyle/>
            <a:p>
              <a:r>
                <a:rPr lang="es-CO" sz="1200" b="1" dirty="0" smtClean="0">
                  <a:latin typeface="Futura std book"/>
                </a:rPr>
                <a:t>Usuario </a:t>
              </a:r>
              <a:r>
                <a:rPr lang="es-CO" sz="1200" b="1" i="1" dirty="0" smtClean="0">
                  <a:latin typeface="Futura std book"/>
                </a:rPr>
                <a:t>b..</a:t>
              </a:r>
              <a:endParaRPr lang="es-CO" sz="1200" b="1" i="1" dirty="0">
                <a:latin typeface="Futura std book"/>
              </a:endParaRPr>
            </a:p>
          </p:txBody>
        </p:sp>
      </p:grpSp>
      <p:grpSp>
        <p:nvGrpSpPr>
          <p:cNvPr id="95" name="59 Grupo"/>
          <p:cNvGrpSpPr/>
          <p:nvPr/>
        </p:nvGrpSpPr>
        <p:grpSpPr>
          <a:xfrm>
            <a:off x="3419872" y="3212976"/>
            <a:ext cx="971741" cy="1268953"/>
            <a:chOff x="4427984" y="3068960"/>
            <a:chExt cx="971741" cy="1268953"/>
          </a:xfrm>
        </p:grpSpPr>
        <p:pic>
          <p:nvPicPr>
            <p:cNvPr id="96" name="Picture 2" descr="C:\Program Files (x86)\Microsoft Office\MEDIA\CAGCAT10\j0285360.wmf"/>
            <p:cNvPicPr>
              <a:picLocks noChangeAspect="1" noChangeArrowheads="1"/>
            </p:cNvPicPr>
            <p:nvPr/>
          </p:nvPicPr>
          <p:blipFill>
            <a:blip r:embed="rId4" cstate="print"/>
            <a:srcRect/>
            <a:stretch>
              <a:fillRect/>
            </a:stretch>
          </p:blipFill>
          <p:spPr bwMode="auto">
            <a:xfrm>
              <a:off x="4499992" y="3429000"/>
              <a:ext cx="737006" cy="908913"/>
            </a:xfrm>
            <a:prstGeom prst="rect">
              <a:avLst/>
            </a:prstGeom>
            <a:noFill/>
          </p:spPr>
        </p:pic>
        <p:sp>
          <p:nvSpPr>
            <p:cNvPr id="97" name="96 CuadroTexto"/>
            <p:cNvSpPr txBox="1"/>
            <p:nvPr/>
          </p:nvSpPr>
          <p:spPr>
            <a:xfrm>
              <a:off x="4427984" y="3068960"/>
              <a:ext cx="971741" cy="276999"/>
            </a:xfrm>
            <a:prstGeom prst="rect">
              <a:avLst/>
            </a:prstGeom>
            <a:noFill/>
            <a:ln>
              <a:solidFill>
                <a:srgbClr val="002060"/>
              </a:solidFill>
            </a:ln>
          </p:spPr>
          <p:txBody>
            <a:bodyPr wrap="none" rtlCol="0">
              <a:spAutoFit/>
            </a:bodyPr>
            <a:lstStyle/>
            <a:p>
              <a:r>
                <a:rPr lang="es-CO" sz="1200" b="1" dirty="0" smtClean="0">
                  <a:latin typeface="Futura std book"/>
                </a:rPr>
                <a:t>Usuario </a:t>
              </a:r>
              <a:r>
                <a:rPr lang="es-CO" sz="1200" b="1" i="1" dirty="0" smtClean="0">
                  <a:latin typeface="Futura std book"/>
                </a:rPr>
                <a:t>c..</a:t>
              </a:r>
              <a:endParaRPr lang="es-CO" sz="1200" b="1" i="1" dirty="0">
                <a:latin typeface="Futura std book"/>
              </a:endParaRPr>
            </a:p>
          </p:txBody>
        </p:sp>
      </p:grpSp>
      <p:grpSp>
        <p:nvGrpSpPr>
          <p:cNvPr id="98" name="61 Grupo"/>
          <p:cNvGrpSpPr/>
          <p:nvPr/>
        </p:nvGrpSpPr>
        <p:grpSpPr>
          <a:xfrm>
            <a:off x="5965321" y="2204864"/>
            <a:ext cx="1499808" cy="1080120"/>
            <a:chOff x="6353125" y="1916832"/>
            <a:chExt cx="1499808" cy="1080120"/>
          </a:xfrm>
        </p:grpSpPr>
        <p:pic>
          <p:nvPicPr>
            <p:cNvPr id="99" name="Picture 8" descr="C:\Users\user\AppData\Local\Microsoft\Windows\Temporary Internet Files\Content.IE5\VQRPAW46\MC900104962[1].wmf"/>
            <p:cNvPicPr>
              <a:picLocks noChangeAspect="1" noChangeArrowheads="1"/>
            </p:cNvPicPr>
            <p:nvPr/>
          </p:nvPicPr>
          <p:blipFill>
            <a:blip r:embed="rId5" cstate="print"/>
            <a:srcRect/>
            <a:stretch>
              <a:fillRect/>
            </a:stretch>
          </p:blipFill>
          <p:spPr bwMode="auto">
            <a:xfrm>
              <a:off x="6353125" y="2113781"/>
              <a:ext cx="883171" cy="883171"/>
            </a:xfrm>
            <a:prstGeom prst="rect">
              <a:avLst/>
            </a:prstGeom>
            <a:noFill/>
          </p:spPr>
        </p:pic>
        <p:sp>
          <p:nvSpPr>
            <p:cNvPr id="100" name="99 CuadroTexto"/>
            <p:cNvSpPr txBox="1"/>
            <p:nvPr/>
          </p:nvSpPr>
          <p:spPr>
            <a:xfrm>
              <a:off x="6804248" y="1916832"/>
              <a:ext cx="1048685" cy="276999"/>
            </a:xfrm>
            <a:prstGeom prst="rect">
              <a:avLst/>
            </a:prstGeom>
            <a:noFill/>
            <a:ln>
              <a:solidFill>
                <a:srgbClr val="002060"/>
              </a:solidFill>
            </a:ln>
          </p:spPr>
          <p:txBody>
            <a:bodyPr wrap="none" rtlCol="0">
              <a:spAutoFit/>
            </a:bodyPr>
            <a:lstStyle/>
            <a:p>
              <a:r>
                <a:rPr lang="es-CO" sz="1200" b="1" dirty="0" smtClean="0">
                  <a:latin typeface="Futura std book"/>
                </a:rPr>
                <a:t>Usuario </a:t>
              </a:r>
              <a:r>
                <a:rPr lang="es-CO" sz="1200" b="1" i="1" dirty="0" smtClean="0">
                  <a:latin typeface="Futura std book"/>
                </a:rPr>
                <a:t>d…</a:t>
              </a:r>
              <a:endParaRPr lang="es-CO" sz="1200" b="1" i="1" dirty="0">
                <a:latin typeface="Futura std book"/>
              </a:endParaRPr>
            </a:p>
          </p:txBody>
        </p:sp>
      </p:grpSp>
      <p:grpSp>
        <p:nvGrpSpPr>
          <p:cNvPr id="101" name="54 Grupo"/>
          <p:cNvGrpSpPr/>
          <p:nvPr/>
        </p:nvGrpSpPr>
        <p:grpSpPr>
          <a:xfrm>
            <a:off x="611560" y="4155817"/>
            <a:ext cx="668939" cy="654549"/>
            <a:chOff x="971600" y="4005064"/>
            <a:chExt cx="668939" cy="654549"/>
          </a:xfrm>
        </p:grpSpPr>
        <p:cxnSp>
          <p:nvCxnSpPr>
            <p:cNvPr id="102" name="101 Conector recto de flecha"/>
            <p:cNvCxnSpPr/>
            <p:nvPr/>
          </p:nvCxnSpPr>
          <p:spPr>
            <a:xfrm>
              <a:off x="1619672" y="4005064"/>
              <a:ext cx="20867" cy="654549"/>
            </a:xfrm>
            <a:prstGeom prst="straightConnector1">
              <a:avLst/>
            </a:prstGeom>
            <a:ln w="317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03" name="102 CuadroTexto"/>
            <p:cNvSpPr txBox="1"/>
            <p:nvPr/>
          </p:nvSpPr>
          <p:spPr>
            <a:xfrm>
              <a:off x="971600" y="4077072"/>
              <a:ext cx="602601" cy="276999"/>
            </a:xfrm>
            <a:prstGeom prst="rect">
              <a:avLst/>
            </a:prstGeom>
            <a:noFill/>
            <a:ln>
              <a:solidFill>
                <a:srgbClr val="FF0000"/>
              </a:solidFill>
            </a:ln>
          </p:spPr>
          <p:txBody>
            <a:bodyPr wrap="none" rtlCol="0">
              <a:spAutoFit/>
            </a:bodyPr>
            <a:lstStyle/>
            <a:p>
              <a:r>
                <a:rPr lang="es-CO" sz="1200" b="1" dirty="0" smtClean="0">
                  <a:solidFill>
                    <a:srgbClr val="FF0000"/>
                  </a:solidFill>
                  <a:latin typeface="Futura std book"/>
                </a:rPr>
                <a:t>Vert.1</a:t>
              </a:r>
              <a:endParaRPr lang="es-CO" sz="1200" b="1" dirty="0">
                <a:solidFill>
                  <a:srgbClr val="FF0000"/>
                </a:solidFill>
                <a:latin typeface="Futura std book"/>
              </a:endParaRPr>
            </a:p>
          </p:txBody>
        </p:sp>
      </p:grpSp>
      <p:grpSp>
        <p:nvGrpSpPr>
          <p:cNvPr id="104" name="58 Grupo"/>
          <p:cNvGrpSpPr/>
          <p:nvPr/>
        </p:nvGrpSpPr>
        <p:grpSpPr>
          <a:xfrm>
            <a:off x="2411760" y="4005064"/>
            <a:ext cx="602601" cy="864096"/>
            <a:chOff x="3707904" y="4005064"/>
            <a:chExt cx="602601" cy="864096"/>
          </a:xfrm>
        </p:grpSpPr>
        <p:cxnSp>
          <p:nvCxnSpPr>
            <p:cNvPr id="105" name="104 Conector recto de flecha"/>
            <p:cNvCxnSpPr/>
            <p:nvPr/>
          </p:nvCxnSpPr>
          <p:spPr>
            <a:xfrm>
              <a:off x="3707904" y="4005064"/>
              <a:ext cx="0" cy="864096"/>
            </a:xfrm>
            <a:prstGeom prst="straightConnector1">
              <a:avLst/>
            </a:prstGeom>
            <a:ln w="317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06" name="105 CuadroTexto"/>
            <p:cNvSpPr txBox="1"/>
            <p:nvPr/>
          </p:nvSpPr>
          <p:spPr>
            <a:xfrm>
              <a:off x="3707904" y="4149080"/>
              <a:ext cx="602601" cy="276999"/>
            </a:xfrm>
            <a:prstGeom prst="rect">
              <a:avLst/>
            </a:prstGeom>
            <a:noFill/>
            <a:ln>
              <a:solidFill>
                <a:srgbClr val="FF0000"/>
              </a:solidFill>
            </a:ln>
          </p:spPr>
          <p:txBody>
            <a:bodyPr wrap="none" rtlCol="0">
              <a:spAutoFit/>
            </a:bodyPr>
            <a:lstStyle/>
            <a:p>
              <a:r>
                <a:rPr lang="es-CO" sz="1200" b="1" dirty="0" smtClean="0">
                  <a:solidFill>
                    <a:srgbClr val="FF0000"/>
                  </a:solidFill>
                  <a:latin typeface="Futura std book"/>
                </a:rPr>
                <a:t>Vert.2</a:t>
              </a:r>
              <a:endParaRPr lang="es-CO" sz="1200" b="1" dirty="0">
                <a:solidFill>
                  <a:srgbClr val="FF0000"/>
                </a:solidFill>
                <a:latin typeface="Futura std book"/>
              </a:endParaRPr>
            </a:p>
          </p:txBody>
        </p:sp>
      </p:grpSp>
      <p:grpSp>
        <p:nvGrpSpPr>
          <p:cNvPr id="107" name="60 Grupo"/>
          <p:cNvGrpSpPr/>
          <p:nvPr/>
        </p:nvGrpSpPr>
        <p:grpSpPr>
          <a:xfrm>
            <a:off x="3563888" y="4437112"/>
            <a:ext cx="602601" cy="576064"/>
            <a:chOff x="4572000" y="4293096"/>
            <a:chExt cx="602601" cy="576064"/>
          </a:xfrm>
        </p:grpSpPr>
        <p:cxnSp>
          <p:nvCxnSpPr>
            <p:cNvPr id="108" name="107 Conector recto de flecha"/>
            <p:cNvCxnSpPr/>
            <p:nvPr/>
          </p:nvCxnSpPr>
          <p:spPr>
            <a:xfrm>
              <a:off x="4572000" y="4293096"/>
              <a:ext cx="0" cy="576064"/>
            </a:xfrm>
            <a:prstGeom prst="straightConnector1">
              <a:avLst/>
            </a:prstGeom>
            <a:ln w="317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09" name="108 CuadroTexto"/>
            <p:cNvSpPr txBox="1"/>
            <p:nvPr/>
          </p:nvSpPr>
          <p:spPr>
            <a:xfrm>
              <a:off x="4572000" y="4365104"/>
              <a:ext cx="602601" cy="276999"/>
            </a:xfrm>
            <a:prstGeom prst="rect">
              <a:avLst/>
            </a:prstGeom>
            <a:noFill/>
            <a:ln>
              <a:solidFill>
                <a:srgbClr val="FF0000"/>
              </a:solidFill>
            </a:ln>
          </p:spPr>
          <p:txBody>
            <a:bodyPr wrap="none" rtlCol="0">
              <a:spAutoFit/>
            </a:bodyPr>
            <a:lstStyle/>
            <a:p>
              <a:r>
                <a:rPr lang="es-CO" sz="1200" b="1" dirty="0" smtClean="0">
                  <a:solidFill>
                    <a:srgbClr val="FF0000"/>
                  </a:solidFill>
                  <a:latin typeface="Futura std book"/>
                </a:rPr>
                <a:t>Vert.3</a:t>
              </a:r>
              <a:endParaRPr lang="es-CO" sz="1200" b="1" dirty="0">
                <a:solidFill>
                  <a:srgbClr val="FF0000"/>
                </a:solidFill>
                <a:latin typeface="Futura std book"/>
              </a:endParaRPr>
            </a:p>
          </p:txBody>
        </p:sp>
      </p:grpSp>
      <p:grpSp>
        <p:nvGrpSpPr>
          <p:cNvPr id="110" name="51 Grupo"/>
          <p:cNvGrpSpPr/>
          <p:nvPr/>
        </p:nvGrpSpPr>
        <p:grpSpPr>
          <a:xfrm>
            <a:off x="779054" y="4454671"/>
            <a:ext cx="6872810" cy="691221"/>
            <a:chOff x="1139094" y="4303918"/>
            <a:chExt cx="6872810" cy="691221"/>
          </a:xfrm>
        </p:grpSpPr>
        <p:sp>
          <p:nvSpPr>
            <p:cNvPr id="111" name="110 Forma libre"/>
            <p:cNvSpPr/>
            <p:nvPr/>
          </p:nvSpPr>
          <p:spPr>
            <a:xfrm>
              <a:off x="1139094" y="4303918"/>
              <a:ext cx="6754761" cy="691221"/>
            </a:xfrm>
            <a:custGeom>
              <a:avLst/>
              <a:gdLst>
                <a:gd name="connsiteX0" fmla="*/ 0 w 6754761"/>
                <a:gd name="connsiteY0" fmla="*/ 648929 h 691221"/>
                <a:gd name="connsiteX1" fmla="*/ 103238 w 6754761"/>
                <a:gd name="connsiteY1" fmla="*/ 575187 h 691221"/>
                <a:gd name="connsiteX2" fmla="*/ 191729 w 6754761"/>
                <a:gd name="connsiteY2" fmla="*/ 545691 h 691221"/>
                <a:gd name="connsiteX3" fmla="*/ 235974 w 6754761"/>
                <a:gd name="connsiteY3" fmla="*/ 530942 h 691221"/>
                <a:gd name="connsiteX4" fmla="*/ 368709 w 6754761"/>
                <a:gd name="connsiteY4" fmla="*/ 471949 h 691221"/>
                <a:gd name="connsiteX5" fmla="*/ 501445 w 6754761"/>
                <a:gd name="connsiteY5" fmla="*/ 427703 h 691221"/>
                <a:gd name="connsiteX6" fmla="*/ 604684 w 6754761"/>
                <a:gd name="connsiteY6" fmla="*/ 398207 h 691221"/>
                <a:gd name="connsiteX7" fmla="*/ 737419 w 6754761"/>
                <a:gd name="connsiteY7" fmla="*/ 383458 h 691221"/>
                <a:gd name="connsiteX8" fmla="*/ 1238864 w 6754761"/>
                <a:gd name="connsiteY8" fmla="*/ 412955 h 691221"/>
                <a:gd name="connsiteX9" fmla="*/ 1430593 w 6754761"/>
                <a:gd name="connsiteY9" fmla="*/ 457200 h 691221"/>
                <a:gd name="connsiteX10" fmla="*/ 1489587 w 6754761"/>
                <a:gd name="connsiteY10" fmla="*/ 471949 h 691221"/>
                <a:gd name="connsiteX11" fmla="*/ 1533832 w 6754761"/>
                <a:gd name="connsiteY11" fmla="*/ 486697 h 691221"/>
                <a:gd name="connsiteX12" fmla="*/ 1607574 w 6754761"/>
                <a:gd name="connsiteY12" fmla="*/ 501445 h 691221"/>
                <a:gd name="connsiteX13" fmla="*/ 1651819 w 6754761"/>
                <a:gd name="connsiteY13" fmla="*/ 516194 h 691221"/>
                <a:gd name="connsiteX14" fmla="*/ 1769806 w 6754761"/>
                <a:gd name="connsiteY14" fmla="*/ 545691 h 691221"/>
                <a:gd name="connsiteX15" fmla="*/ 1843548 w 6754761"/>
                <a:gd name="connsiteY15" fmla="*/ 575187 h 691221"/>
                <a:gd name="connsiteX16" fmla="*/ 1917290 w 6754761"/>
                <a:gd name="connsiteY16" fmla="*/ 589936 h 691221"/>
                <a:gd name="connsiteX17" fmla="*/ 2138516 w 6754761"/>
                <a:gd name="connsiteY17" fmla="*/ 619432 h 691221"/>
                <a:gd name="connsiteX18" fmla="*/ 2256503 w 6754761"/>
                <a:gd name="connsiteY18" fmla="*/ 648929 h 691221"/>
                <a:gd name="connsiteX19" fmla="*/ 3067664 w 6754761"/>
                <a:gd name="connsiteY19" fmla="*/ 648929 h 691221"/>
                <a:gd name="connsiteX20" fmla="*/ 3244645 w 6754761"/>
                <a:gd name="connsiteY20" fmla="*/ 634181 h 691221"/>
                <a:gd name="connsiteX21" fmla="*/ 3392129 w 6754761"/>
                <a:gd name="connsiteY21" fmla="*/ 589936 h 691221"/>
                <a:gd name="connsiteX22" fmla="*/ 3436374 w 6754761"/>
                <a:gd name="connsiteY22" fmla="*/ 575187 h 691221"/>
                <a:gd name="connsiteX23" fmla="*/ 3554361 w 6754761"/>
                <a:gd name="connsiteY23" fmla="*/ 545691 h 691221"/>
                <a:gd name="connsiteX24" fmla="*/ 3613355 w 6754761"/>
                <a:gd name="connsiteY24" fmla="*/ 516194 h 691221"/>
                <a:gd name="connsiteX25" fmla="*/ 3657600 w 6754761"/>
                <a:gd name="connsiteY25" fmla="*/ 501445 h 691221"/>
                <a:gd name="connsiteX26" fmla="*/ 3701845 w 6754761"/>
                <a:gd name="connsiteY26" fmla="*/ 471949 h 691221"/>
                <a:gd name="connsiteX27" fmla="*/ 3849329 w 6754761"/>
                <a:gd name="connsiteY27" fmla="*/ 427703 h 691221"/>
                <a:gd name="connsiteX28" fmla="*/ 3923071 w 6754761"/>
                <a:gd name="connsiteY28" fmla="*/ 383458 h 691221"/>
                <a:gd name="connsiteX29" fmla="*/ 4011561 w 6754761"/>
                <a:gd name="connsiteY29" fmla="*/ 324465 h 691221"/>
                <a:gd name="connsiteX30" fmla="*/ 4055806 w 6754761"/>
                <a:gd name="connsiteY30" fmla="*/ 309716 h 691221"/>
                <a:gd name="connsiteX31" fmla="*/ 4144296 w 6754761"/>
                <a:gd name="connsiteY31" fmla="*/ 250723 h 691221"/>
                <a:gd name="connsiteX32" fmla="*/ 4188542 w 6754761"/>
                <a:gd name="connsiteY32" fmla="*/ 221226 h 691221"/>
                <a:gd name="connsiteX33" fmla="*/ 4232787 w 6754761"/>
                <a:gd name="connsiteY33" fmla="*/ 206478 h 691221"/>
                <a:gd name="connsiteX34" fmla="*/ 4277032 w 6754761"/>
                <a:gd name="connsiteY34" fmla="*/ 176981 h 691221"/>
                <a:gd name="connsiteX35" fmla="*/ 4336025 w 6754761"/>
                <a:gd name="connsiteY35" fmla="*/ 132736 h 691221"/>
                <a:gd name="connsiteX36" fmla="*/ 4395019 w 6754761"/>
                <a:gd name="connsiteY36" fmla="*/ 117987 h 691221"/>
                <a:gd name="connsiteX37" fmla="*/ 4439264 w 6754761"/>
                <a:gd name="connsiteY37" fmla="*/ 88491 h 691221"/>
                <a:gd name="connsiteX38" fmla="*/ 4586748 w 6754761"/>
                <a:gd name="connsiteY38" fmla="*/ 44245 h 691221"/>
                <a:gd name="connsiteX39" fmla="*/ 4630993 w 6754761"/>
                <a:gd name="connsiteY39" fmla="*/ 29497 h 691221"/>
                <a:gd name="connsiteX40" fmla="*/ 4748980 w 6754761"/>
                <a:gd name="connsiteY40" fmla="*/ 14749 h 691221"/>
                <a:gd name="connsiteX41" fmla="*/ 4852219 w 6754761"/>
                <a:gd name="connsiteY41" fmla="*/ 0 h 691221"/>
                <a:gd name="connsiteX42" fmla="*/ 5501148 w 6754761"/>
                <a:gd name="connsiteY42" fmla="*/ 14749 h 691221"/>
                <a:gd name="connsiteX43" fmla="*/ 5604387 w 6754761"/>
                <a:gd name="connsiteY43" fmla="*/ 44245 h 691221"/>
                <a:gd name="connsiteX44" fmla="*/ 5663380 w 6754761"/>
                <a:gd name="connsiteY44" fmla="*/ 58994 h 691221"/>
                <a:gd name="connsiteX45" fmla="*/ 5707625 w 6754761"/>
                <a:gd name="connsiteY45" fmla="*/ 73742 h 691221"/>
                <a:gd name="connsiteX46" fmla="*/ 5781367 w 6754761"/>
                <a:gd name="connsiteY46" fmla="*/ 88491 h 691221"/>
                <a:gd name="connsiteX47" fmla="*/ 5869858 w 6754761"/>
                <a:gd name="connsiteY47" fmla="*/ 117987 h 691221"/>
                <a:gd name="connsiteX48" fmla="*/ 5958348 w 6754761"/>
                <a:gd name="connsiteY48" fmla="*/ 147484 h 691221"/>
                <a:gd name="connsiteX49" fmla="*/ 6061587 w 6754761"/>
                <a:gd name="connsiteY49" fmla="*/ 176981 h 691221"/>
                <a:gd name="connsiteX50" fmla="*/ 6179574 w 6754761"/>
                <a:gd name="connsiteY50" fmla="*/ 191729 h 691221"/>
                <a:gd name="connsiteX51" fmla="*/ 6754761 w 6754761"/>
                <a:gd name="connsiteY51" fmla="*/ 206478 h 69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754761" h="691221">
                  <a:moveTo>
                    <a:pt x="0" y="648929"/>
                  </a:moveTo>
                  <a:cubicBezTo>
                    <a:pt x="34413" y="624348"/>
                    <a:pt x="66003" y="595237"/>
                    <a:pt x="103238" y="575187"/>
                  </a:cubicBezTo>
                  <a:cubicBezTo>
                    <a:pt x="130614" y="560446"/>
                    <a:pt x="162232" y="555523"/>
                    <a:pt x="191729" y="545691"/>
                  </a:cubicBezTo>
                  <a:cubicBezTo>
                    <a:pt x="206477" y="540775"/>
                    <a:pt x="223039" y="539566"/>
                    <a:pt x="235974" y="530942"/>
                  </a:cubicBezTo>
                  <a:cubicBezTo>
                    <a:pt x="321100" y="474191"/>
                    <a:pt x="237073" y="524604"/>
                    <a:pt x="368709" y="471949"/>
                  </a:cubicBezTo>
                  <a:cubicBezTo>
                    <a:pt x="495825" y="421102"/>
                    <a:pt x="390311" y="459456"/>
                    <a:pt x="501445" y="427703"/>
                  </a:cubicBezTo>
                  <a:cubicBezTo>
                    <a:pt x="546415" y="414854"/>
                    <a:pt x="554736" y="405891"/>
                    <a:pt x="604684" y="398207"/>
                  </a:cubicBezTo>
                  <a:cubicBezTo>
                    <a:pt x="648684" y="391438"/>
                    <a:pt x="693174" y="388374"/>
                    <a:pt x="737419" y="383458"/>
                  </a:cubicBezTo>
                  <a:cubicBezTo>
                    <a:pt x="904567" y="393290"/>
                    <a:pt x="1072114" y="397796"/>
                    <a:pt x="1238864" y="412955"/>
                  </a:cubicBezTo>
                  <a:cubicBezTo>
                    <a:pt x="1382823" y="426042"/>
                    <a:pt x="1344606" y="432632"/>
                    <a:pt x="1430593" y="457200"/>
                  </a:cubicBezTo>
                  <a:cubicBezTo>
                    <a:pt x="1450083" y="462769"/>
                    <a:pt x="1470097" y="466380"/>
                    <a:pt x="1489587" y="471949"/>
                  </a:cubicBezTo>
                  <a:cubicBezTo>
                    <a:pt x="1504535" y="476220"/>
                    <a:pt x="1518750" y="482927"/>
                    <a:pt x="1533832" y="486697"/>
                  </a:cubicBezTo>
                  <a:cubicBezTo>
                    <a:pt x="1558151" y="492777"/>
                    <a:pt x="1583255" y="495365"/>
                    <a:pt x="1607574" y="501445"/>
                  </a:cubicBezTo>
                  <a:cubicBezTo>
                    <a:pt x="1622656" y="505216"/>
                    <a:pt x="1636821" y="512103"/>
                    <a:pt x="1651819" y="516194"/>
                  </a:cubicBezTo>
                  <a:cubicBezTo>
                    <a:pt x="1690930" y="526861"/>
                    <a:pt x="1732166" y="530635"/>
                    <a:pt x="1769806" y="545691"/>
                  </a:cubicBezTo>
                  <a:cubicBezTo>
                    <a:pt x="1794387" y="555523"/>
                    <a:pt x="1818190" y="567580"/>
                    <a:pt x="1843548" y="575187"/>
                  </a:cubicBezTo>
                  <a:cubicBezTo>
                    <a:pt x="1867558" y="582390"/>
                    <a:pt x="1892564" y="585815"/>
                    <a:pt x="1917290" y="589936"/>
                  </a:cubicBezTo>
                  <a:cubicBezTo>
                    <a:pt x="1978342" y="600111"/>
                    <a:pt x="2078872" y="611977"/>
                    <a:pt x="2138516" y="619432"/>
                  </a:cubicBezTo>
                  <a:cubicBezTo>
                    <a:pt x="2177845" y="629264"/>
                    <a:pt x="2216580" y="641884"/>
                    <a:pt x="2256503" y="648929"/>
                  </a:cubicBezTo>
                  <a:cubicBezTo>
                    <a:pt x="2496154" y="691221"/>
                    <a:pt x="2943767" y="651623"/>
                    <a:pt x="3067664" y="648929"/>
                  </a:cubicBezTo>
                  <a:cubicBezTo>
                    <a:pt x="3126658" y="644013"/>
                    <a:pt x="3185904" y="641524"/>
                    <a:pt x="3244645" y="634181"/>
                  </a:cubicBezTo>
                  <a:cubicBezTo>
                    <a:pt x="3280299" y="629724"/>
                    <a:pt x="3366479" y="598486"/>
                    <a:pt x="3392129" y="589936"/>
                  </a:cubicBezTo>
                  <a:cubicBezTo>
                    <a:pt x="3406877" y="585020"/>
                    <a:pt x="3421292" y="578957"/>
                    <a:pt x="3436374" y="575187"/>
                  </a:cubicBezTo>
                  <a:lnTo>
                    <a:pt x="3554361" y="545691"/>
                  </a:lnTo>
                  <a:cubicBezTo>
                    <a:pt x="3574026" y="535859"/>
                    <a:pt x="3593147" y="524855"/>
                    <a:pt x="3613355" y="516194"/>
                  </a:cubicBezTo>
                  <a:cubicBezTo>
                    <a:pt x="3627644" y="510070"/>
                    <a:pt x="3643695" y="508397"/>
                    <a:pt x="3657600" y="501445"/>
                  </a:cubicBezTo>
                  <a:cubicBezTo>
                    <a:pt x="3673454" y="493518"/>
                    <a:pt x="3685553" y="478931"/>
                    <a:pt x="3701845" y="471949"/>
                  </a:cubicBezTo>
                  <a:cubicBezTo>
                    <a:pt x="3774631" y="440755"/>
                    <a:pt x="3766720" y="477268"/>
                    <a:pt x="3849329" y="427703"/>
                  </a:cubicBezTo>
                  <a:cubicBezTo>
                    <a:pt x="3873910" y="412955"/>
                    <a:pt x="3898887" y="398848"/>
                    <a:pt x="3923071" y="383458"/>
                  </a:cubicBezTo>
                  <a:cubicBezTo>
                    <a:pt x="3952979" y="364426"/>
                    <a:pt x="3977930" y="335676"/>
                    <a:pt x="4011561" y="324465"/>
                  </a:cubicBezTo>
                  <a:cubicBezTo>
                    <a:pt x="4026309" y="319549"/>
                    <a:pt x="4042216" y="317266"/>
                    <a:pt x="4055806" y="309716"/>
                  </a:cubicBezTo>
                  <a:cubicBezTo>
                    <a:pt x="4086795" y="292500"/>
                    <a:pt x="4114799" y="270387"/>
                    <a:pt x="4144296" y="250723"/>
                  </a:cubicBezTo>
                  <a:cubicBezTo>
                    <a:pt x="4159045" y="240891"/>
                    <a:pt x="4171726" y="226831"/>
                    <a:pt x="4188542" y="221226"/>
                  </a:cubicBezTo>
                  <a:lnTo>
                    <a:pt x="4232787" y="206478"/>
                  </a:lnTo>
                  <a:cubicBezTo>
                    <a:pt x="4247535" y="196646"/>
                    <a:pt x="4262608" y="187284"/>
                    <a:pt x="4277032" y="176981"/>
                  </a:cubicBezTo>
                  <a:cubicBezTo>
                    <a:pt x="4297034" y="162694"/>
                    <a:pt x="4314040" y="143729"/>
                    <a:pt x="4336025" y="132736"/>
                  </a:cubicBezTo>
                  <a:cubicBezTo>
                    <a:pt x="4354155" y="123671"/>
                    <a:pt x="4375354" y="122903"/>
                    <a:pt x="4395019" y="117987"/>
                  </a:cubicBezTo>
                  <a:cubicBezTo>
                    <a:pt x="4409767" y="108155"/>
                    <a:pt x="4423067" y="95690"/>
                    <a:pt x="4439264" y="88491"/>
                  </a:cubicBezTo>
                  <a:cubicBezTo>
                    <a:pt x="4502346" y="60455"/>
                    <a:pt x="4526691" y="61404"/>
                    <a:pt x="4586748" y="44245"/>
                  </a:cubicBezTo>
                  <a:cubicBezTo>
                    <a:pt x="4601696" y="39974"/>
                    <a:pt x="4615698" y="32278"/>
                    <a:pt x="4630993" y="29497"/>
                  </a:cubicBezTo>
                  <a:cubicBezTo>
                    <a:pt x="4669989" y="22407"/>
                    <a:pt x="4709693" y="19987"/>
                    <a:pt x="4748980" y="14749"/>
                  </a:cubicBezTo>
                  <a:lnTo>
                    <a:pt x="4852219" y="0"/>
                  </a:lnTo>
                  <a:lnTo>
                    <a:pt x="5501148" y="14749"/>
                  </a:lnTo>
                  <a:cubicBezTo>
                    <a:pt x="5528136" y="15874"/>
                    <a:pt x="5577026" y="36428"/>
                    <a:pt x="5604387" y="44245"/>
                  </a:cubicBezTo>
                  <a:cubicBezTo>
                    <a:pt x="5623877" y="49814"/>
                    <a:pt x="5643890" y="53425"/>
                    <a:pt x="5663380" y="58994"/>
                  </a:cubicBezTo>
                  <a:cubicBezTo>
                    <a:pt x="5678328" y="63265"/>
                    <a:pt x="5692543" y="69971"/>
                    <a:pt x="5707625" y="73742"/>
                  </a:cubicBezTo>
                  <a:cubicBezTo>
                    <a:pt x="5731944" y="79822"/>
                    <a:pt x="5757183" y="81895"/>
                    <a:pt x="5781367" y="88491"/>
                  </a:cubicBezTo>
                  <a:cubicBezTo>
                    <a:pt x="5811364" y="96672"/>
                    <a:pt x="5840361" y="108155"/>
                    <a:pt x="5869858" y="117987"/>
                  </a:cubicBezTo>
                  <a:lnTo>
                    <a:pt x="5958348" y="147484"/>
                  </a:lnTo>
                  <a:cubicBezTo>
                    <a:pt x="5993412" y="159172"/>
                    <a:pt x="6024554" y="170809"/>
                    <a:pt x="6061587" y="176981"/>
                  </a:cubicBezTo>
                  <a:cubicBezTo>
                    <a:pt x="6100683" y="183497"/>
                    <a:pt x="6140245" y="186813"/>
                    <a:pt x="6179574" y="191729"/>
                  </a:cubicBezTo>
                  <a:cubicBezTo>
                    <a:pt x="6391717" y="262446"/>
                    <a:pt x="6208273" y="206478"/>
                    <a:pt x="6754761" y="206478"/>
                  </a:cubicBezTo>
                </a:path>
              </a:pathLst>
            </a:custGeom>
            <a:ln w="38100">
              <a:solidFill>
                <a:srgbClr val="0070C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CO" dirty="0"/>
            </a:p>
          </p:txBody>
        </p:sp>
        <p:cxnSp>
          <p:nvCxnSpPr>
            <p:cNvPr id="112" name="111 Conector recto de flecha"/>
            <p:cNvCxnSpPr>
              <a:stCxn id="111" idx="7"/>
              <a:endCxn id="111" idx="8"/>
            </p:cNvCxnSpPr>
            <p:nvPr/>
          </p:nvCxnSpPr>
          <p:spPr>
            <a:xfrm>
              <a:off x="1876513" y="4687376"/>
              <a:ext cx="501445" cy="29497"/>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113" name="112 Conector recto de flecha"/>
            <p:cNvCxnSpPr/>
            <p:nvPr/>
          </p:nvCxnSpPr>
          <p:spPr>
            <a:xfrm flipV="1">
              <a:off x="3894432" y="4938099"/>
              <a:ext cx="297579" cy="45582"/>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114" name="113 Conector recto de flecha"/>
            <p:cNvCxnSpPr/>
            <p:nvPr/>
          </p:nvCxnSpPr>
          <p:spPr>
            <a:xfrm flipV="1">
              <a:off x="7714325" y="4466608"/>
              <a:ext cx="297579" cy="45582"/>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grpSp>
      <p:grpSp>
        <p:nvGrpSpPr>
          <p:cNvPr id="115" name="52 Grupo"/>
          <p:cNvGrpSpPr/>
          <p:nvPr/>
        </p:nvGrpSpPr>
        <p:grpSpPr>
          <a:xfrm>
            <a:off x="4860032" y="2152609"/>
            <a:ext cx="971660" cy="2315495"/>
            <a:chOff x="5220072" y="2001856"/>
            <a:chExt cx="971660" cy="2315495"/>
          </a:xfrm>
        </p:grpSpPr>
        <p:sp>
          <p:nvSpPr>
            <p:cNvPr id="116" name="115 Forma libre"/>
            <p:cNvSpPr/>
            <p:nvPr/>
          </p:nvSpPr>
          <p:spPr>
            <a:xfrm>
              <a:off x="5292080" y="2060848"/>
              <a:ext cx="899652" cy="2256503"/>
            </a:xfrm>
            <a:custGeom>
              <a:avLst/>
              <a:gdLst>
                <a:gd name="connsiteX0" fmla="*/ 0 w 899652"/>
                <a:gd name="connsiteY0" fmla="*/ 0 h 2256503"/>
                <a:gd name="connsiteX1" fmla="*/ 693174 w 899652"/>
                <a:gd name="connsiteY1" fmla="*/ 663677 h 2256503"/>
                <a:gd name="connsiteX2" fmla="*/ 634181 w 899652"/>
                <a:gd name="connsiteY2" fmla="*/ 1533832 h 2256503"/>
                <a:gd name="connsiteX3" fmla="*/ 648929 w 899652"/>
                <a:gd name="connsiteY3" fmla="*/ 1843548 h 2256503"/>
                <a:gd name="connsiteX4" fmla="*/ 722671 w 899652"/>
                <a:gd name="connsiteY4" fmla="*/ 1843548 h 2256503"/>
                <a:gd name="connsiteX5" fmla="*/ 811162 w 899652"/>
                <a:gd name="connsiteY5" fmla="*/ 1961535 h 2256503"/>
                <a:gd name="connsiteX6" fmla="*/ 884904 w 899652"/>
                <a:gd name="connsiteY6" fmla="*/ 2153264 h 2256503"/>
                <a:gd name="connsiteX7" fmla="*/ 899652 w 899652"/>
                <a:gd name="connsiteY7" fmla="*/ 2256503 h 2256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9652" h="2256503">
                  <a:moveTo>
                    <a:pt x="0" y="0"/>
                  </a:moveTo>
                  <a:cubicBezTo>
                    <a:pt x="293738" y="204019"/>
                    <a:pt x="587477" y="408038"/>
                    <a:pt x="693174" y="663677"/>
                  </a:cubicBezTo>
                  <a:cubicBezTo>
                    <a:pt x="798871" y="919316"/>
                    <a:pt x="641555" y="1337187"/>
                    <a:pt x="634181" y="1533832"/>
                  </a:cubicBezTo>
                  <a:cubicBezTo>
                    <a:pt x="626807" y="1730477"/>
                    <a:pt x="634181" y="1791929"/>
                    <a:pt x="648929" y="1843548"/>
                  </a:cubicBezTo>
                  <a:cubicBezTo>
                    <a:pt x="663677" y="1895167"/>
                    <a:pt x="695632" y="1823884"/>
                    <a:pt x="722671" y="1843548"/>
                  </a:cubicBezTo>
                  <a:cubicBezTo>
                    <a:pt x="749710" y="1863213"/>
                    <a:pt x="784123" y="1909916"/>
                    <a:pt x="811162" y="1961535"/>
                  </a:cubicBezTo>
                  <a:cubicBezTo>
                    <a:pt x="838201" y="2013154"/>
                    <a:pt x="870156" y="2104103"/>
                    <a:pt x="884904" y="2153264"/>
                  </a:cubicBezTo>
                  <a:cubicBezTo>
                    <a:pt x="899652" y="2202425"/>
                    <a:pt x="899652" y="2256503"/>
                    <a:pt x="899652" y="2256503"/>
                  </a:cubicBezTo>
                </a:path>
              </a:pathLst>
            </a:custGeom>
            <a:ln w="38100"/>
          </p:spPr>
          <p:style>
            <a:lnRef idx="2">
              <a:schemeClr val="accent1"/>
            </a:lnRef>
            <a:fillRef idx="0">
              <a:schemeClr val="accent1"/>
            </a:fillRef>
            <a:effectRef idx="1">
              <a:schemeClr val="accent1"/>
            </a:effectRef>
            <a:fontRef idx="minor">
              <a:schemeClr val="tx1"/>
            </a:fontRef>
          </p:style>
          <p:txBody>
            <a:bodyPr rtlCol="0" anchor="ctr"/>
            <a:lstStyle/>
            <a:p>
              <a:pPr algn="ctr"/>
              <a:endParaRPr lang="es-CO" dirty="0"/>
            </a:p>
          </p:txBody>
        </p:sp>
        <p:cxnSp>
          <p:nvCxnSpPr>
            <p:cNvPr id="117" name="116 Conector recto de flecha"/>
            <p:cNvCxnSpPr/>
            <p:nvPr/>
          </p:nvCxnSpPr>
          <p:spPr>
            <a:xfrm>
              <a:off x="5220072" y="2001856"/>
              <a:ext cx="288032" cy="216024"/>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grpSp>
      <p:grpSp>
        <p:nvGrpSpPr>
          <p:cNvPr id="118" name="72 Grupo"/>
          <p:cNvGrpSpPr/>
          <p:nvPr/>
        </p:nvGrpSpPr>
        <p:grpSpPr>
          <a:xfrm>
            <a:off x="5652120" y="2852936"/>
            <a:ext cx="646845" cy="637039"/>
            <a:chOff x="5679884" y="2060848"/>
            <a:chExt cx="646845" cy="637039"/>
          </a:xfrm>
        </p:grpSpPr>
        <p:sp>
          <p:nvSpPr>
            <p:cNvPr id="119" name="118 CuadroTexto"/>
            <p:cNvSpPr txBox="1"/>
            <p:nvPr/>
          </p:nvSpPr>
          <p:spPr>
            <a:xfrm>
              <a:off x="5724128" y="2420888"/>
              <a:ext cx="602601" cy="276999"/>
            </a:xfrm>
            <a:prstGeom prst="rect">
              <a:avLst/>
            </a:prstGeom>
            <a:noFill/>
            <a:ln>
              <a:solidFill>
                <a:srgbClr val="FF0000"/>
              </a:solidFill>
            </a:ln>
          </p:spPr>
          <p:txBody>
            <a:bodyPr wrap="none" rtlCol="0">
              <a:spAutoFit/>
            </a:bodyPr>
            <a:lstStyle/>
            <a:p>
              <a:r>
                <a:rPr lang="es-CO" sz="1200" b="1" dirty="0" smtClean="0">
                  <a:solidFill>
                    <a:srgbClr val="FF0000"/>
                  </a:solidFill>
                  <a:latin typeface="Futura std book"/>
                </a:rPr>
                <a:t>Vert.4</a:t>
              </a:r>
              <a:endParaRPr lang="es-CO" sz="1200" b="1" dirty="0">
                <a:solidFill>
                  <a:srgbClr val="FF0000"/>
                </a:solidFill>
                <a:latin typeface="Futura std book"/>
              </a:endParaRPr>
            </a:p>
          </p:txBody>
        </p:sp>
        <p:cxnSp>
          <p:nvCxnSpPr>
            <p:cNvPr id="120" name="119 Conector recto de flecha"/>
            <p:cNvCxnSpPr/>
            <p:nvPr/>
          </p:nvCxnSpPr>
          <p:spPr>
            <a:xfrm flipH="1">
              <a:off x="5679884" y="2060848"/>
              <a:ext cx="332276" cy="278494"/>
            </a:xfrm>
            <a:prstGeom prst="straightConnector1">
              <a:avLst/>
            </a:prstGeom>
            <a:ln w="31750">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sp>
        <p:nvSpPr>
          <p:cNvPr id="121" name="120 Cerrar llave"/>
          <p:cNvSpPr/>
          <p:nvPr/>
        </p:nvSpPr>
        <p:spPr>
          <a:xfrm rot="5400000">
            <a:off x="2987824" y="3003689"/>
            <a:ext cx="360040" cy="4824536"/>
          </a:xfrm>
          <a:prstGeom prst="rightBrace">
            <a:avLst>
              <a:gd name="adj1" fmla="val 0"/>
              <a:gd name="adj2" fmla="val 47883"/>
            </a:avLst>
          </a:prstGeom>
          <a:ln w="38100">
            <a:solidFill>
              <a:schemeClr val="accent3">
                <a:lumMod val="50000"/>
              </a:schemeClr>
            </a:solidFill>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CO" dirty="0"/>
          </a:p>
        </p:txBody>
      </p:sp>
      <p:cxnSp>
        <p:nvCxnSpPr>
          <p:cNvPr id="122" name="121 Conector recto"/>
          <p:cNvCxnSpPr/>
          <p:nvPr/>
        </p:nvCxnSpPr>
        <p:spPr>
          <a:xfrm>
            <a:off x="5580112" y="4515857"/>
            <a:ext cx="0" cy="648072"/>
          </a:xfrm>
          <a:prstGeom prst="line">
            <a:avLst/>
          </a:prstGeom>
          <a:ln w="38100">
            <a:solidFill>
              <a:schemeClr val="accent3">
                <a:lumMod val="50000"/>
              </a:schemeClr>
            </a:solidFill>
            <a:prstDash val="sysDash"/>
          </a:ln>
        </p:spPr>
        <p:style>
          <a:lnRef idx="2">
            <a:schemeClr val="accent1"/>
          </a:lnRef>
          <a:fillRef idx="0">
            <a:schemeClr val="accent1"/>
          </a:fillRef>
          <a:effectRef idx="1">
            <a:schemeClr val="accent1"/>
          </a:effectRef>
          <a:fontRef idx="minor">
            <a:schemeClr val="tx1"/>
          </a:fontRef>
        </p:style>
      </p:cxnSp>
      <p:sp>
        <p:nvSpPr>
          <p:cNvPr id="123" name="122 CuadroTexto"/>
          <p:cNvSpPr txBox="1"/>
          <p:nvPr/>
        </p:nvSpPr>
        <p:spPr>
          <a:xfrm>
            <a:off x="2627784" y="5667985"/>
            <a:ext cx="1296144" cy="369332"/>
          </a:xfrm>
          <a:prstGeom prst="rect">
            <a:avLst/>
          </a:prstGeom>
          <a:noFill/>
          <a:ln>
            <a:solidFill>
              <a:schemeClr val="accent3">
                <a:lumMod val="50000"/>
              </a:schemeClr>
            </a:solidFill>
          </a:ln>
        </p:spPr>
        <p:txBody>
          <a:bodyPr wrap="square" rtlCol="0">
            <a:spAutoFit/>
          </a:bodyPr>
          <a:lstStyle/>
          <a:p>
            <a:pPr algn="ctr"/>
            <a:r>
              <a:rPr lang="es-CO" b="1" dirty="0" smtClean="0"/>
              <a:t>TRAMO 1</a:t>
            </a:r>
          </a:p>
        </p:txBody>
      </p:sp>
      <p:sp>
        <p:nvSpPr>
          <p:cNvPr id="124" name="123 CuadroTexto"/>
          <p:cNvSpPr txBox="1"/>
          <p:nvPr/>
        </p:nvSpPr>
        <p:spPr>
          <a:xfrm>
            <a:off x="6588224" y="5451961"/>
            <a:ext cx="1296144" cy="369332"/>
          </a:xfrm>
          <a:prstGeom prst="rect">
            <a:avLst/>
          </a:prstGeom>
          <a:noFill/>
          <a:ln>
            <a:solidFill>
              <a:schemeClr val="accent3">
                <a:lumMod val="50000"/>
              </a:schemeClr>
            </a:solidFill>
          </a:ln>
        </p:spPr>
        <p:txBody>
          <a:bodyPr wrap="square" rtlCol="0">
            <a:spAutoFit/>
          </a:bodyPr>
          <a:lstStyle/>
          <a:p>
            <a:pPr algn="ctr"/>
            <a:r>
              <a:rPr lang="es-CO" b="1" dirty="0" smtClean="0"/>
              <a:t>TRAMO 3</a:t>
            </a:r>
            <a:endParaRPr lang="es-CO" b="1" dirty="0"/>
          </a:p>
        </p:txBody>
      </p:sp>
      <p:sp>
        <p:nvSpPr>
          <p:cNvPr id="125" name="124 Cerrar llave"/>
          <p:cNvSpPr/>
          <p:nvPr/>
        </p:nvSpPr>
        <p:spPr>
          <a:xfrm rot="5400000">
            <a:off x="6372200" y="4227825"/>
            <a:ext cx="432048" cy="1872208"/>
          </a:xfrm>
          <a:prstGeom prst="rightBrace">
            <a:avLst>
              <a:gd name="adj1" fmla="val 0"/>
              <a:gd name="adj2" fmla="val 47883"/>
            </a:avLst>
          </a:prstGeom>
          <a:ln w="38100">
            <a:solidFill>
              <a:schemeClr val="accent3">
                <a:lumMod val="50000"/>
              </a:schemeClr>
            </a:solidFill>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CO" dirty="0"/>
          </a:p>
        </p:txBody>
      </p:sp>
      <p:sp>
        <p:nvSpPr>
          <p:cNvPr id="127" name="126 CuadroTexto"/>
          <p:cNvSpPr txBox="1"/>
          <p:nvPr/>
        </p:nvSpPr>
        <p:spPr>
          <a:xfrm>
            <a:off x="1187624" y="4869160"/>
            <a:ext cx="1080120" cy="369332"/>
          </a:xfrm>
          <a:prstGeom prst="rect">
            <a:avLst/>
          </a:prstGeom>
          <a:noFill/>
        </p:spPr>
        <p:txBody>
          <a:bodyPr wrap="square" rtlCol="0">
            <a:spAutoFit/>
          </a:bodyPr>
          <a:lstStyle/>
          <a:p>
            <a:r>
              <a:rPr lang="es-CO" b="1" dirty="0" smtClean="0"/>
              <a:t>Cuenca A</a:t>
            </a:r>
            <a:endParaRPr lang="es-CO" b="1" dirty="0"/>
          </a:p>
        </p:txBody>
      </p:sp>
      <p:sp>
        <p:nvSpPr>
          <p:cNvPr id="128" name="127 CuadroTexto"/>
          <p:cNvSpPr txBox="1"/>
          <p:nvPr/>
        </p:nvSpPr>
        <p:spPr>
          <a:xfrm rot="2585908">
            <a:off x="4669261" y="2255665"/>
            <a:ext cx="1656184" cy="369332"/>
          </a:xfrm>
          <a:prstGeom prst="rect">
            <a:avLst/>
          </a:prstGeom>
          <a:noFill/>
        </p:spPr>
        <p:txBody>
          <a:bodyPr wrap="square" rtlCol="0">
            <a:spAutoFit/>
          </a:bodyPr>
          <a:lstStyle/>
          <a:p>
            <a:r>
              <a:rPr lang="es-CO" b="1" dirty="0" smtClean="0"/>
              <a:t>Subcuenca AA</a:t>
            </a:r>
            <a:endParaRPr lang="es-CO" b="1" dirty="0"/>
          </a:p>
        </p:txBody>
      </p:sp>
      <p:sp>
        <p:nvSpPr>
          <p:cNvPr id="129" name="128 Cerrar llave"/>
          <p:cNvSpPr/>
          <p:nvPr/>
        </p:nvSpPr>
        <p:spPr>
          <a:xfrm rot="9775893">
            <a:off x="4790667" y="2298421"/>
            <a:ext cx="432048" cy="1872208"/>
          </a:xfrm>
          <a:prstGeom prst="rightBrace">
            <a:avLst>
              <a:gd name="adj1" fmla="val 0"/>
              <a:gd name="adj2" fmla="val 47883"/>
            </a:avLst>
          </a:prstGeom>
          <a:ln w="38100">
            <a:solidFill>
              <a:schemeClr val="accent3">
                <a:lumMod val="50000"/>
              </a:schemeClr>
            </a:solidFill>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CO" dirty="0"/>
          </a:p>
        </p:txBody>
      </p:sp>
      <p:sp>
        <p:nvSpPr>
          <p:cNvPr id="130" name="129 CuadroTexto"/>
          <p:cNvSpPr txBox="1"/>
          <p:nvPr/>
        </p:nvSpPr>
        <p:spPr>
          <a:xfrm>
            <a:off x="3491880" y="1772816"/>
            <a:ext cx="1296144" cy="369332"/>
          </a:xfrm>
          <a:prstGeom prst="rect">
            <a:avLst/>
          </a:prstGeom>
          <a:noFill/>
          <a:ln>
            <a:solidFill>
              <a:schemeClr val="accent3">
                <a:lumMod val="50000"/>
              </a:schemeClr>
            </a:solidFill>
          </a:ln>
        </p:spPr>
        <p:txBody>
          <a:bodyPr wrap="square" rtlCol="0">
            <a:spAutoFit/>
          </a:bodyPr>
          <a:lstStyle/>
          <a:p>
            <a:pPr algn="ctr"/>
            <a:r>
              <a:rPr lang="es-CO" b="1" dirty="0" smtClean="0"/>
              <a:t>TRAMO 2</a:t>
            </a:r>
            <a:endParaRPr lang="es-CO" b="1" dirty="0"/>
          </a:p>
        </p:txBody>
      </p:sp>
      <p:grpSp>
        <p:nvGrpSpPr>
          <p:cNvPr id="131" name="77 Grupo"/>
          <p:cNvGrpSpPr/>
          <p:nvPr/>
        </p:nvGrpSpPr>
        <p:grpSpPr>
          <a:xfrm>
            <a:off x="7164288" y="3212976"/>
            <a:ext cx="1005403" cy="1008825"/>
            <a:chOff x="1028860" y="2996952"/>
            <a:chExt cx="1005403" cy="1008825"/>
          </a:xfrm>
        </p:grpSpPr>
        <p:pic>
          <p:nvPicPr>
            <p:cNvPr id="132" name="Picture 1" descr="C:\Program Files (x86)\Microsoft Office\MEDIA\CAGCAT10\j0185604.wmf"/>
            <p:cNvPicPr>
              <a:picLocks noChangeAspect="1" noChangeArrowheads="1"/>
            </p:cNvPicPr>
            <p:nvPr/>
          </p:nvPicPr>
          <p:blipFill>
            <a:blip r:embed="rId2" cstate="print"/>
            <a:srcRect/>
            <a:stretch>
              <a:fillRect/>
            </a:stretch>
          </p:blipFill>
          <p:spPr bwMode="auto">
            <a:xfrm>
              <a:off x="1115616" y="3357063"/>
              <a:ext cx="648072" cy="648714"/>
            </a:xfrm>
            <a:prstGeom prst="rect">
              <a:avLst/>
            </a:prstGeom>
            <a:noFill/>
          </p:spPr>
        </p:pic>
        <p:sp>
          <p:nvSpPr>
            <p:cNvPr id="133" name="132 CuadroTexto"/>
            <p:cNvSpPr txBox="1"/>
            <p:nvPr/>
          </p:nvSpPr>
          <p:spPr>
            <a:xfrm>
              <a:off x="1028860" y="2996952"/>
              <a:ext cx="1005403" cy="276999"/>
            </a:xfrm>
            <a:prstGeom prst="rect">
              <a:avLst/>
            </a:prstGeom>
            <a:noFill/>
            <a:ln>
              <a:solidFill>
                <a:srgbClr val="002060"/>
              </a:solidFill>
            </a:ln>
          </p:spPr>
          <p:txBody>
            <a:bodyPr wrap="none" rtlCol="0">
              <a:spAutoFit/>
            </a:bodyPr>
            <a:lstStyle/>
            <a:p>
              <a:r>
                <a:rPr lang="es-CO" sz="1200" b="1" dirty="0" smtClean="0">
                  <a:latin typeface="Futura std book"/>
                </a:rPr>
                <a:t>Usuario </a:t>
              </a:r>
              <a:r>
                <a:rPr lang="es-CO" sz="1200" b="1" i="1" dirty="0" smtClean="0">
                  <a:latin typeface="Futura std book"/>
                </a:rPr>
                <a:t>f…</a:t>
              </a:r>
              <a:endParaRPr lang="es-CO" sz="1200" b="1" i="1" dirty="0">
                <a:latin typeface="Futura std book"/>
              </a:endParaRPr>
            </a:p>
          </p:txBody>
        </p:sp>
      </p:grpSp>
      <p:grpSp>
        <p:nvGrpSpPr>
          <p:cNvPr id="134" name="80 Grupo"/>
          <p:cNvGrpSpPr/>
          <p:nvPr/>
        </p:nvGrpSpPr>
        <p:grpSpPr>
          <a:xfrm>
            <a:off x="6588224" y="4221088"/>
            <a:ext cx="720078" cy="366517"/>
            <a:chOff x="804366" y="4005064"/>
            <a:chExt cx="836173" cy="654549"/>
          </a:xfrm>
        </p:grpSpPr>
        <p:cxnSp>
          <p:nvCxnSpPr>
            <p:cNvPr id="135" name="134 Conector recto de flecha"/>
            <p:cNvCxnSpPr/>
            <p:nvPr/>
          </p:nvCxnSpPr>
          <p:spPr>
            <a:xfrm>
              <a:off x="1619672" y="4005064"/>
              <a:ext cx="20867" cy="654549"/>
            </a:xfrm>
            <a:prstGeom prst="straightConnector1">
              <a:avLst/>
            </a:prstGeom>
            <a:ln w="317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36" name="135 CuadroTexto"/>
            <p:cNvSpPr txBox="1"/>
            <p:nvPr/>
          </p:nvSpPr>
          <p:spPr>
            <a:xfrm>
              <a:off x="804366" y="4005064"/>
              <a:ext cx="752557" cy="494682"/>
            </a:xfrm>
            <a:prstGeom prst="rect">
              <a:avLst/>
            </a:prstGeom>
            <a:noFill/>
            <a:ln>
              <a:solidFill>
                <a:srgbClr val="FF0000"/>
              </a:solidFill>
            </a:ln>
          </p:spPr>
          <p:txBody>
            <a:bodyPr wrap="square" rtlCol="0">
              <a:spAutoFit/>
            </a:bodyPr>
            <a:lstStyle/>
            <a:p>
              <a:r>
                <a:rPr lang="es-CO" sz="1200" b="1" dirty="0" smtClean="0">
                  <a:solidFill>
                    <a:srgbClr val="FF0000"/>
                  </a:solidFill>
                  <a:latin typeface="Futura std book"/>
                </a:rPr>
                <a:t>Vert.5</a:t>
              </a:r>
              <a:endParaRPr lang="es-CO" sz="1200" b="1" dirty="0">
                <a:solidFill>
                  <a:srgbClr val="FF0000"/>
                </a:solidFill>
                <a:latin typeface="Futura std book"/>
              </a:endParaRPr>
            </a:p>
          </p:txBody>
        </p:sp>
      </p:grpSp>
      <p:grpSp>
        <p:nvGrpSpPr>
          <p:cNvPr id="138" name="53 Grupo"/>
          <p:cNvGrpSpPr/>
          <p:nvPr/>
        </p:nvGrpSpPr>
        <p:grpSpPr>
          <a:xfrm>
            <a:off x="5796136" y="3645024"/>
            <a:ext cx="1152128" cy="735910"/>
            <a:chOff x="1028860" y="2996956"/>
            <a:chExt cx="1554785" cy="1008821"/>
          </a:xfrm>
        </p:grpSpPr>
        <p:pic>
          <p:nvPicPr>
            <p:cNvPr id="139" name="Picture 1" descr="C:\Program Files (x86)\Microsoft Office\MEDIA\CAGCAT10\j0185604.wmf"/>
            <p:cNvPicPr>
              <a:picLocks noChangeAspect="1" noChangeArrowheads="1"/>
            </p:cNvPicPr>
            <p:nvPr/>
          </p:nvPicPr>
          <p:blipFill>
            <a:blip r:embed="rId2" cstate="print"/>
            <a:srcRect/>
            <a:stretch>
              <a:fillRect/>
            </a:stretch>
          </p:blipFill>
          <p:spPr bwMode="auto">
            <a:xfrm>
              <a:off x="1115616" y="3357063"/>
              <a:ext cx="648072" cy="648714"/>
            </a:xfrm>
            <a:prstGeom prst="rect">
              <a:avLst/>
            </a:prstGeom>
            <a:noFill/>
          </p:spPr>
        </p:pic>
        <p:sp>
          <p:nvSpPr>
            <p:cNvPr id="140" name="139 CuadroTexto"/>
            <p:cNvSpPr txBox="1"/>
            <p:nvPr/>
          </p:nvSpPr>
          <p:spPr>
            <a:xfrm>
              <a:off x="1028860" y="2996956"/>
              <a:ext cx="1554785" cy="379723"/>
            </a:xfrm>
            <a:prstGeom prst="rect">
              <a:avLst/>
            </a:prstGeom>
            <a:noFill/>
            <a:ln>
              <a:solidFill>
                <a:srgbClr val="002060"/>
              </a:solidFill>
            </a:ln>
          </p:spPr>
          <p:txBody>
            <a:bodyPr wrap="square" rtlCol="0">
              <a:spAutoFit/>
            </a:bodyPr>
            <a:lstStyle/>
            <a:p>
              <a:r>
                <a:rPr lang="es-CO" sz="1200" b="1" dirty="0" smtClean="0">
                  <a:latin typeface="Futura std book"/>
                </a:rPr>
                <a:t>Usuario </a:t>
              </a:r>
              <a:r>
                <a:rPr lang="es-CO" sz="1200" b="1" i="1" dirty="0" smtClean="0">
                  <a:latin typeface="Futura std book"/>
                </a:rPr>
                <a:t>e..</a:t>
              </a:r>
              <a:endParaRPr lang="es-CO" sz="1200" b="1" i="1" dirty="0">
                <a:latin typeface="Futura std book"/>
              </a:endParaRPr>
            </a:p>
          </p:txBody>
        </p:sp>
      </p:grpSp>
      <p:cxnSp>
        <p:nvCxnSpPr>
          <p:cNvPr id="141" name="140 Conector recto de flecha"/>
          <p:cNvCxnSpPr/>
          <p:nvPr/>
        </p:nvCxnSpPr>
        <p:spPr>
          <a:xfrm flipH="1">
            <a:off x="5686410" y="3990206"/>
            <a:ext cx="196950" cy="168073"/>
          </a:xfrm>
          <a:prstGeom prst="straightConnector1">
            <a:avLst/>
          </a:prstGeom>
          <a:ln w="31750">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92377487"/>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1269807704"/>
              </p:ext>
            </p:extLst>
          </p:nvPr>
        </p:nvGraphicFramePr>
        <p:xfrm>
          <a:off x="539553" y="2564904"/>
          <a:ext cx="7992887" cy="1990720"/>
        </p:xfrm>
        <a:graphic>
          <a:graphicData uri="http://schemas.openxmlformats.org/drawingml/2006/table">
            <a:tbl>
              <a:tblPr firstRow="1" bandRow="1">
                <a:tableStyleId>{5C22544A-7EE6-4342-B048-85BDC9FD1C3A}</a:tableStyleId>
              </a:tblPr>
              <a:tblGrid>
                <a:gridCol w="1260735">
                  <a:extLst>
                    <a:ext uri="{9D8B030D-6E8A-4147-A177-3AD203B41FA5}">
                      <a16:colId xmlns:a16="http://schemas.microsoft.com/office/drawing/2014/main" xmlns="" val="20000"/>
                    </a:ext>
                  </a:extLst>
                </a:gridCol>
                <a:gridCol w="667447">
                  <a:extLst>
                    <a:ext uri="{9D8B030D-6E8A-4147-A177-3AD203B41FA5}">
                      <a16:colId xmlns:a16="http://schemas.microsoft.com/office/drawing/2014/main" xmlns="" val="20001"/>
                    </a:ext>
                  </a:extLst>
                </a:gridCol>
                <a:gridCol w="1002543">
                  <a:extLst>
                    <a:ext uri="{9D8B030D-6E8A-4147-A177-3AD203B41FA5}">
                      <a16:colId xmlns:a16="http://schemas.microsoft.com/office/drawing/2014/main" xmlns="" val="20002"/>
                    </a:ext>
                  </a:extLst>
                </a:gridCol>
                <a:gridCol w="1332148">
                  <a:extLst>
                    <a:ext uri="{9D8B030D-6E8A-4147-A177-3AD203B41FA5}">
                      <a16:colId xmlns:a16="http://schemas.microsoft.com/office/drawing/2014/main" xmlns="" val="20003"/>
                    </a:ext>
                  </a:extLst>
                </a:gridCol>
                <a:gridCol w="1065718">
                  <a:extLst>
                    <a:ext uri="{9D8B030D-6E8A-4147-A177-3AD203B41FA5}">
                      <a16:colId xmlns:a16="http://schemas.microsoft.com/office/drawing/2014/main" xmlns="" val="20004"/>
                    </a:ext>
                  </a:extLst>
                </a:gridCol>
                <a:gridCol w="1420958">
                  <a:extLst>
                    <a:ext uri="{9D8B030D-6E8A-4147-A177-3AD203B41FA5}">
                      <a16:colId xmlns:a16="http://schemas.microsoft.com/office/drawing/2014/main" xmlns="" val="20005"/>
                    </a:ext>
                  </a:extLst>
                </a:gridCol>
                <a:gridCol w="1243338">
                  <a:extLst>
                    <a:ext uri="{9D8B030D-6E8A-4147-A177-3AD203B41FA5}">
                      <a16:colId xmlns:a16="http://schemas.microsoft.com/office/drawing/2014/main" xmlns="" val="20006"/>
                    </a:ext>
                  </a:extLst>
                </a:gridCol>
              </a:tblGrid>
              <a:tr h="360040">
                <a:tc rowSpan="2">
                  <a:txBody>
                    <a:bodyPr/>
                    <a:lstStyle/>
                    <a:p>
                      <a:pPr algn="ctr"/>
                      <a:r>
                        <a:rPr lang="es-CO" sz="1400" dirty="0" smtClean="0"/>
                        <a:t>Cuenca</a:t>
                      </a:r>
                      <a:endParaRPr lang="es-CO" sz="1400" dirty="0"/>
                    </a:p>
                  </a:txBody>
                  <a:tcPr anchor="ctr"/>
                </a:tc>
                <a:tc rowSpan="2">
                  <a:txBody>
                    <a:bodyPr/>
                    <a:lstStyle/>
                    <a:p>
                      <a:pPr algn="ctr"/>
                      <a:r>
                        <a:rPr lang="es-CO" sz="1400" dirty="0" smtClean="0"/>
                        <a:t>Tramo</a:t>
                      </a:r>
                      <a:endParaRPr lang="es-CO" sz="1400" dirty="0"/>
                    </a:p>
                  </a:txBody>
                  <a:tcPr anchor="ctr"/>
                </a:tc>
                <a:tc gridSpan="2">
                  <a:txBody>
                    <a:bodyPr/>
                    <a:lstStyle/>
                    <a:p>
                      <a:pPr algn="ctr"/>
                      <a:r>
                        <a:rPr lang="es-CO" sz="1400" dirty="0" smtClean="0"/>
                        <a:t>Línea Base</a:t>
                      </a:r>
                      <a:r>
                        <a:rPr lang="es-CO" sz="1400" baseline="0" dirty="0" smtClean="0"/>
                        <a:t> Calidad</a:t>
                      </a:r>
                      <a:endParaRPr lang="es-CO" sz="1400" dirty="0"/>
                    </a:p>
                  </a:txBody>
                  <a:tcPr anchor="ctr"/>
                </a:tc>
                <a:tc hMerge="1">
                  <a:txBody>
                    <a:bodyPr/>
                    <a:lstStyle/>
                    <a:p>
                      <a:endParaRPr lang="es-CO" dirty="0"/>
                    </a:p>
                  </a:txBody>
                  <a:tcPr/>
                </a:tc>
                <a:tc gridSpan="3">
                  <a:txBody>
                    <a:bodyPr/>
                    <a:lstStyle/>
                    <a:p>
                      <a:pPr algn="ctr"/>
                      <a:r>
                        <a:rPr lang="es-CO" sz="1400" dirty="0" smtClean="0"/>
                        <a:t>Objetivo de Calidad 10 años</a:t>
                      </a:r>
                      <a:endParaRPr lang="es-CO" sz="1400" dirty="0"/>
                    </a:p>
                  </a:txBody>
                  <a:tcPr anchor="ctr"/>
                </a:tc>
                <a:tc hMerge="1">
                  <a:txBody>
                    <a:bodyPr/>
                    <a:lstStyle/>
                    <a:p>
                      <a:endParaRPr lang="es-CO" dirty="0"/>
                    </a:p>
                  </a:txBody>
                  <a:tcPr/>
                </a:tc>
                <a:tc hMerge="1">
                  <a:txBody>
                    <a:bodyPr/>
                    <a:lstStyle/>
                    <a:p>
                      <a:pPr algn="ctr"/>
                      <a:endParaRPr lang="es-CO" sz="1400" dirty="0"/>
                    </a:p>
                  </a:txBody>
                  <a:tcPr/>
                </a:tc>
                <a:extLst>
                  <a:ext uri="{0D108BD9-81ED-4DB2-BD59-A6C34878D82A}">
                    <a16:rowId xmlns:a16="http://schemas.microsoft.com/office/drawing/2014/main" xmlns="" val="10000"/>
                  </a:ext>
                </a:extLst>
              </a:tr>
              <a:tr h="138296">
                <a:tc vMerge="1">
                  <a:txBody>
                    <a:bodyPr/>
                    <a:lstStyle/>
                    <a:p>
                      <a:endParaRPr lang="es-CO" dirty="0"/>
                    </a:p>
                  </a:txBody>
                  <a:tcPr/>
                </a:tc>
                <a:tc vMerge="1">
                  <a:txBody>
                    <a:bodyPr/>
                    <a:lstStyle/>
                    <a:p>
                      <a:endParaRPr lang="es-CO" dirty="0"/>
                    </a:p>
                  </a:txBody>
                  <a:tcPr/>
                </a:tc>
                <a:tc>
                  <a:txBody>
                    <a:bodyPr/>
                    <a:lstStyle/>
                    <a:p>
                      <a:pPr algn="ctr"/>
                      <a:r>
                        <a:rPr lang="es-CO" sz="1400" dirty="0" smtClean="0"/>
                        <a:t>Uso</a:t>
                      </a:r>
                      <a:r>
                        <a:rPr lang="es-CO" sz="1400" baseline="0" dirty="0" smtClean="0"/>
                        <a:t> Actual</a:t>
                      </a:r>
                      <a:endParaRPr lang="es-CO" sz="1400" dirty="0"/>
                    </a:p>
                  </a:txBody>
                  <a:tcPr anchor="ctr"/>
                </a:tc>
                <a:tc>
                  <a:txBody>
                    <a:bodyPr/>
                    <a:lstStyle/>
                    <a:p>
                      <a:pPr algn="ctr"/>
                      <a:r>
                        <a:rPr lang="es-CO" sz="1400" dirty="0" smtClean="0"/>
                        <a:t>Calidad Actual</a:t>
                      </a:r>
                    </a:p>
                    <a:p>
                      <a:pPr algn="ctr"/>
                      <a:r>
                        <a:rPr lang="es-CO" sz="1400" b="0" i="1" dirty="0" smtClean="0"/>
                        <a:t>Parámetros</a:t>
                      </a:r>
                      <a:endParaRPr lang="es-CO" sz="1400" b="0" i="1" dirty="0"/>
                    </a:p>
                  </a:txBody>
                  <a:tcPr anchor="ctr"/>
                </a:tc>
                <a:tc>
                  <a:txBody>
                    <a:bodyPr/>
                    <a:lstStyle/>
                    <a:p>
                      <a:pPr algn="ctr"/>
                      <a:r>
                        <a:rPr lang="es-CO" sz="1400" dirty="0" smtClean="0"/>
                        <a:t>Uso Potencial</a:t>
                      </a:r>
                      <a:endParaRPr lang="es-CO" sz="1400" dirty="0"/>
                    </a:p>
                  </a:txBody>
                  <a:tcPr anchor="ctr"/>
                </a:tc>
                <a:tc>
                  <a:txBody>
                    <a:bodyPr/>
                    <a:lstStyle/>
                    <a:p>
                      <a:pPr algn="ctr"/>
                      <a:r>
                        <a:rPr lang="es-CO" sz="1400" dirty="0" smtClean="0"/>
                        <a:t>Calidad</a:t>
                      </a:r>
                    </a:p>
                    <a:p>
                      <a:pPr algn="ctr"/>
                      <a:r>
                        <a:rPr lang="es-CO" sz="1400" i="1" dirty="0" smtClean="0"/>
                        <a:t>Parámetros</a:t>
                      </a:r>
                      <a:endParaRPr lang="es-CO" sz="1400" i="1" dirty="0"/>
                    </a:p>
                  </a:txBody>
                  <a:tcPr anchor="ctr"/>
                </a:tc>
                <a:tc>
                  <a:txBody>
                    <a:bodyPr/>
                    <a:lstStyle/>
                    <a:p>
                      <a:pPr algn="ctr"/>
                      <a:r>
                        <a:rPr lang="es-CO" sz="1400" b="0" i="0" dirty="0" smtClean="0"/>
                        <a:t>Capacidad de Carga </a:t>
                      </a:r>
                    </a:p>
                  </a:txBody>
                  <a:tcPr anchor="ctr"/>
                </a:tc>
                <a:extLst>
                  <a:ext uri="{0D108BD9-81ED-4DB2-BD59-A6C34878D82A}">
                    <a16:rowId xmlns:a16="http://schemas.microsoft.com/office/drawing/2014/main" xmlns="" val="10001"/>
                  </a:ext>
                </a:extLst>
              </a:tr>
              <a:tr h="370840">
                <a:tc>
                  <a:txBody>
                    <a:bodyPr/>
                    <a:lstStyle/>
                    <a:p>
                      <a:r>
                        <a:rPr lang="es-CO" sz="1400" dirty="0" smtClean="0"/>
                        <a:t>Cuenca A</a:t>
                      </a:r>
                      <a:endParaRPr lang="es-CO" sz="1400" dirty="0"/>
                    </a:p>
                  </a:txBody>
                  <a:tcPr anchor="ctr"/>
                </a:tc>
                <a:tc>
                  <a:txBody>
                    <a:bodyPr/>
                    <a:lstStyle/>
                    <a:p>
                      <a:r>
                        <a:rPr lang="es-CO" sz="1400" dirty="0" smtClean="0"/>
                        <a:t>1</a:t>
                      </a:r>
                      <a:endParaRPr lang="es-CO" sz="1400" dirty="0"/>
                    </a:p>
                  </a:txBody>
                  <a:tcPr anchor="ctr"/>
                </a:tc>
                <a:tc>
                  <a:txBody>
                    <a:bodyPr/>
                    <a:lstStyle/>
                    <a:p>
                      <a:pPr algn="r"/>
                      <a:r>
                        <a:rPr lang="es-CO" sz="1400" dirty="0" smtClean="0"/>
                        <a:t>xxxx</a:t>
                      </a:r>
                      <a:endParaRPr lang="es-CO" sz="1400" dirty="0"/>
                    </a:p>
                  </a:txBody>
                  <a:tcPr anchor="ctr"/>
                </a:tc>
                <a:tc>
                  <a:txBody>
                    <a:bodyPr/>
                    <a:lstStyle/>
                    <a:p>
                      <a:pPr algn="r"/>
                      <a:r>
                        <a:rPr lang="es-CO" sz="1400" dirty="0" smtClean="0"/>
                        <a:t>xxxx</a:t>
                      </a:r>
                      <a:endParaRPr lang="es-CO" sz="1400" dirty="0"/>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endParaRPr lang="es-CO" sz="1400" dirty="0"/>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extLst>
                  <a:ext uri="{0D108BD9-81ED-4DB2-BD59-A6C34878D82A}">
                    <a16:rowId xmlns:a16="http://schemas.microsoft.com/office/drawing/2014/main" xmlns="" val="10002"/>
                  </a:ext>
                </a:extLst>
              </a:tr>
              <a:tr h="370840">
                <a:tc>
                  <a:txBody>
                    <a:bodyPr/>
                    <a:lstStyle/>
                    <a:p>
                      <a:r>
                        <a:rPr lang="es-CO" sz="1400" dirty="0" smtClean="0"/>
                        <a:t>Cuenca A</a:t>
                      </a:r>
                      <a:endParaRPr lang="es-CO" sz="1400" dirty="0"/>
                    </a:p>
                  </a:txBody>
                  <a:tcPr anchor="ctr"/>
                </a:tc>
                <a:tc>
                  <a:txBody>
                    <a:bodyPr/>
                    <a:lstStyle/>
                    <a:p>
                      <a:r>
                        <a:rPr lang="es-CO" sz="1400" dirty="0" smtClean="0"/>
                        <a:t>2</a:t>
                      </a:r>
                      <a:endParaRPr lang="es-CO" sz="1400" dirty="0"/>
                    </a:p>
                  </a:txBody>
                  <a:tcPr anchor="ctr"/>
                </a:tc>
                <a:tc>
                  <a:txBody>
                    <a:bodyPr/>
                    <a:lstStyle/>
                    <a:p>
                      <a:pPr algn="r"/>
                      <a:r>
                        <a:rPr lang="es-CO" sz="1400" dirty="0" smtClean="0"/>
                        <a:t>xxxx</a:t>
                      </a:r>
                      <a:endParaRPr lang="es-CO" sz="1400" dirty="0"/>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endParaRPr lang="es-CO" sz="1400" dirty="0"/>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extLst>
                  <a:ext uri="{0D108BD9-81ED-4DB2-BD59-A6C34878D82A}">
                    <a16:rowId xmlns:a16="http://schemas.microsoft.com/office/drawing/2014/main" xmlns="" val="10003"/>
                  </a:ext>
                </a:extLst>
              </a:tr>
              <a:tr h="370840">
                <a:tc>
                  <a:txBody>
                    <a:bodyPr/>
                    <a:lstStyle/>
                    <a:p>
                      <a:r>
                        <a:rPr lang="es-CO" sz="1400" dirty="0" smtClean="0"/>
                        <a:t>Subcuenca AA</a:t>
                      </a:r>
                      <a:endParaRPr lang="es-CO" sz="1400" dirty="0"/>
                    </a:p>
                  </a:txBody>
                  <a:tcPr anchor="ctr"/>
                </a:tc>
                <a:tc>
                  <a:txBody>
                    <a:bodyPr/>
                    <a:lstStyle/>
                    <a:p>
                      <a:r>
                        <a:rPr lang="es-CO" sz="1400" dirty="0" smtClean="0"/>
                        <a:t>1</a:t>
                      </a:r>
                      <a:endParaRPr lang="es-CO" sz="1400" dirty="0"/>
                    </a:p>
                  </a:txBody>
                  <a:tcPr anchor="ctr"/>
                </a:tc>
                <a:tc>
                  <a:txBody>
                    <a:bodyPr/>
                    <a:lstStyle/>
                    <a:p>
                      <a:pPr algn="r"/>
                      <a:r>
                        <a:rPr lang="es-CO" sz="1400" dirty="0" smtClean="0"/>
                        <a:t>xxxx</a:t>
                      </a:r>
                      <a:endParaRPr lang="es-CO" sz="1400" dirty="0"/>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endParaRPr lang="es-CO" sz="1400" dirty="0"/>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extLst>
                  <a:ext uri="{0D108BD9-81ED-4DB2-BD59-A6C34878D82A}">
                    <a16:rowId xmlns:a16="http://schemas.microsoft.com/office/drawing/2014/main" xmlns="" val="10004"/>
                  </a:ext>
                </a:extLst>
              </a:tr>
            </a:tbl>
          </a:graphicData>
        </a:graphic>
      </p:graphicFrame>
      <p:sp>
        <p:nvSpPr>
          <p:cNvPr id="7" name="75 Rectángulo"/>
          <p:cNvSpPr/>
          <p:nvPr/>
        </p:nvSpPr>
        <p:spPr>
          <a:xfrm>
            <a:off x="-13130" y="1412776"/>
            <a:ext cx="6416444" cy="276999"/>
          </a:xfrm>
          <a:prstGeom prst="rect">
            <a:avLst/>
          </a:prstGeom>
          <a:solidFill>
            <a:schemeClr val="accent3"/>
          </a:solidFill>
          <a:ln w="9525">
            <a:solidFill>
              <a:srgbClr val="000000"/>
            </a:solidFill>
            <a:miter lim="800000"/>
            <a:headEnd/>
            <a:tailEnd/>
          </a:ln>
        </p:spPr>
        <p:txBody>
          <a:bodyPr/>
          <a:lstStyle/>
          <a:p>
            <a:pPr algn="ctr">
              <a:defRPr/>
            </a:pPr>
            <a:r>
              <a:rPr lang="es-CO" sz="1000" b="1" dirty="0" smtClean="0">
                <a:latin typeface="Futura std book"/>
              </a:rPr>
              <a:t>CAPÍTULO III - ESTABLECIMIENTO DE METAS DE CARGA CONTAMINANTE</a:t>
            </a:r>
            <a:endParaRPr lang="es-CO" sz="1000" b="1" dirty="0">
              <a:latin typeface="Futura std book"/>
            </a:endParaRPr>
          </a:p>
        </p:txBody>
      </p:sp>
    </p:spTree>
    <p:extLst>
      <p:ext uri="{BB962C8B-B14F-4D97-AF65-F5344CB8AC3E}">
        <p14:creationId xmlns:p14="http://schemas.microsoft.com/office/powerpoint/2010/main" val="1893120652"/>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1563359186"/>
              </p:ext>
            </p:extLst>
          </p:nvPr>
        </p:nvGraphicFramePr>
        <p:xfrm>
          <a:off x="547589" y="1721853"/>
          <a:ext cx="8316416" cy="29312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6 Grupo"/>
          <p:cNvGrpSpPr/>
          <p:nvPr/>
        </p:nvGrpSpPr>
        <p:grpSpPr>
          <a:xfrm>
            <a:off x="3453789" y="4920886"/>
            <a:ext cx="2628292" cy="452330"/>
            <a:chOff x="1008114" y="0"/>
            <a:chExt cx="1622226" cy="811113"/>
          </a:xfrm>
        </p:grpSpPr>
        <p:sp>
          <p:nvSpPr>
            <p:cNvPr id="11" name="10 Rectángulo redondeado"/>
            <p:cNvSpPr/>
            <p:nvPr/>
          </p:nvSpPr>
          <p:spPr>
            <a:xfrm>
              <a:off x="1008114" y="0"/>
              <a:ext cx="1622226" cy="81111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11 Rectángulo"/>
            <p:cNvSpPr/>
            <p:nvPr/>
          </p:nvSpPr>
          <p:spPr>
            <a:xfrm>
              <a:off x="1031871" y="23757"/>
              <a:ext cx="1574712" cy="7635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s-CO" sz="2400" b="1" kern="1200" dirty="0" smtClean="0"/>
                <a:t>Carga Meta </a:t>
              </a:r>
            </a:p>
          </p:txBody>
        </p:sp>
      </p:grpSp>
      <p:sp>
        <p:nvSpPr>
          <p:cNvPr id="16" name="15 Flecha a la derecha con bandas"/>
          <p:cNvSpPr/>
          <p:nvPr/>
        </p:nvSpPr>
        <p:spPr>
          <a:xfrm rot="5400000">
            <a:off x="4551911" y="4266552"/>
            <a:ext cx="432048" cy="720080"/>
          </a:xfrm>
          <a:prstGeom prst="strip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sp>
        <p:nvSpPr>
          <p:cNvPr id="15" name="3 Rectángulo"/>
          <p:cNvSpPr/>
          <p:nvPr/>
        </p:nvSpPr>
        <p:spPr>
          <a:xfrm>
            <a:off x="0" y="1124744"/>
            <a:ext cx="8892480" cy="369332"/>
          </a:xfrm>
          <a:prstGeom prst="rect">
            <a:avLst/>
          </a:prstGeom>
          <a:ln>
            <a:solidFill>
              <a:schemeClr val="accent3">
                <a:lumMod val="50000"/>
              </a:schemeClr>
            </a:solidFill>
          </a:ln>
        </p:spPr>
        <p:txBody>
          <a:bodyPr wrap="square">
            <a:spAutoFit/>
          </a:bodyPr>
          <a:lstStyle/>
          <a:p>
            <a:pPr algn="just">
              <a:spcBef>
                <a:spcPts val="600"/>
              </a:spcBef>
              <a:spcAft>
                <a:spcPts val="600"/>
              </a:spcAft>
            </a:pPr>
            <a:r>
              <a:rPr lang="es-CO" b="1" u="sng" dirty="0" smtClean="0">
                <a:solidFill>
                  <a:srgbClr val="00B050"/>
                </a:solidFill>
                <a:latin typeface="Futura std book"/>
                <a:cs typeface="Arial" pitchFamily="34" charset="0"/>
              </a:rPr>
              <a:t>Consideraciones para determinar la meta global: </a:t>
            </a:r>
          </a:p>
        </p:txBody>
      </p:sp>
      <p:sp>
        <p:nvSpPr>
          <p:cNvPr id="17" name="6 Rectángulo"/>
          <p:cNvSpPr/>
          <p:nvPr/>
        </p:nvSpPr>
        <p:spPr>
          <a:xfrm>
            <a:off x="933763" y="5517232"/>
            <a:ext cx="7668344" cy="800219"/>
          </a:xfrm>
          <a:prstGeom prst="rect">
            <a:avLst/>
          </a:prstGeom>
          <a:ln>
            <a:solidFill>
              <a:schemeClr val="accent3">
                <a:lumMod val="50000"/>
              </a:schemeClr>
            </a:solidFill>
          </a:ln>
        </p:spPr>
        <p:txBody>
          <a:bodyPr wrap="square">
            <a:spAutoFit/>
          </a:bodyPr>
          <a:lstStyle/>
          <a:p>
            <a:pPr algn="ctr">
              <a:spcBef>
                <a:spcPts val="600"/>
              </a:spcBef>
              <a:spcAft>
                <a:spcPts val="600"/>
              </a:spcAft>
            </a:pPr>
            <a:r>
              <a:rPr lang="es-CO" b="1" u="sng" dirty="0" smtClean="0">
                <a:solidFill>
                  <a:srgbClr val="0070C0"/>
                </a:solidFill>
                <a:latin typeface="Futura std book"/>
                <a:cs typeface="Arial" pitchFamily="34" charset="0"/>
              </a:rPr>
              <a:t>Meta global ≠ Carga Proyectada</a:t>
            </a:r>
          </a:p>
          <a:p>
            <a:pPr algn="ctr">
              <a:spcBef>
                <a:spcPts val="600"/>
              </a:spcBef>
              <a:spcAft>
                <a:spcPts val="600"/>
              </a:spcAft>
            </a:pPr>
            <a:r>
              <a:rPr lang="es-CO" b="1" u="sng" dirty="0" smtClean="0">
                <a:solidFill>
                  <a:srgbClr val="0070C0"/>
                </a:solidFill>
                <a:latin typeface="Futura std book"/>
                <a:cs typeface="Arial" pitchFamily="34" charset="0"/>
              </a:rPr>
              <a:t>Meta Global = Carga a ser vertida al final del quinquenio = Cm</a:t>
            </a:r>
            <a:endParaRPr lang="es-CO" dirty="0" smtClean="0">
              <a:solidFill>
                <a:srgbClr val="0070C0"/>
              </a:solidFill>
              <a:latin typeface="Futura std book"/>
              <a:cs typeface="Arial" pitchFamily="34" charset="0"/>
            </a:endParaRPr>
          </a:p>
        </p:txBody>
      </p:sp>
    </p:spTree>
    <p:extLst>
      <p:ext uri="{BB962C8B-B14F-4D97-AF65-F5344CB8AC3E}">
        <p14:creationId xmlns:p14="http://schemas.microsoft.com/office/powerpoint/2010/main" val="1893120652"/>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1 Grupo"/>
          <p:cNvGrpSpPr/>
          <p:nvPr/>
        </p:nvGrpSpPr>
        <p:grpSpPr>
          <a:xfrm>
            <a:off x="7956376" y="1700808"/>
            <a:ext cx="936104" cy="961280"/>
            <a:chOff x="7596336" y="764704"/>
            <a:chExt cx="936104" cy="961280"/>
          </a:xfrm>
        </p:grpSpPr>
        <p:sp>
          <p:nvSpPr>
            <p:cNvPr id="16388" name="Puzzle3"/>
            <p:cNvSpPr>
              <a:spLocks noEditPoints="1" noChangeArrowheads="1"/>
            </p:cNvSpPr>
            <p:nvPr/>
          </p:nvSpPr>
          <p:spPr bwMode="auto">
            <a:xfrm>
              <a:off x="8052166" y="764704"/>
              <a:ext cx="367967" cy="510838"/>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a:effectLst>
              <a:softEdge rad="31750"/>
            </a:effectLst>
          </p:spPr>
          <p:txBody>
            <a:bodyPr vert="horz" wrap="square" lIns="91440" tIns="45720" rIns="91440" bIns="45720" numCol="1" anchor="t" anchorCtr="0" compatLnSpc="1">
              <a:prstTxWarp prst="textNoShape">
                <a:avLst/>
              </a:prstTxWarp>
            </a:bodyPr>
            <a:lstStyle/>
            <a:p>
              <a:endParaRPr lang="es-CO" dirty="0"/>
            </a:p>
          </p:txBody>
        </p:sp>
        <p:sp>
          <p:nvSpPr>
            <p:cNvPr id="16389" name="Puzzle2"/>
            <p:cNvSpPr>
              <a:spLocks noEditPoints="1" noChangeArrowheads="1"/>
            </p:cNvSpPr>
            <p:nvPr/>
          </p:nvSpPr>
          <p:spPr bwMode="auto">
            <a:xfrm>
              <a:off x="7945145" y="1136867"/>
              <a:ext cx="587295" cy="465288"/>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a:effectLst>
              <a:softEdge rad="31750"/>
            </a:effectLst>
          </p:spPr>
          <p:txBody>
            <a:bodyPr vert="horz" wrap="square" lIns="91440" tIns="45720" rIns="91440" bIns="45720" numCol="1" anchor="t" anchorCtr="0" compatLnSpc="1">
              <a:prstTxWarp prst="textNoShape">
                <a:avLst/>
              </a:prstTxWarp>
            </a:bodyPr>
            <a:lstStyle/>
            <a:p>
              <a:endParaRPr lang="es-CO" dirty="0"/>
            </a:p>
          </p:txBody>
        </p:sp>
        <p:sp>
          <p:nvSpPr>
            <p:cNvPr id="16390" name="Puzzle4"/>
            <p:cNvSpPr>
              <a:spLocks noEditPoints="1" noChangeArrowheads="1"/>
            </p:cNvSpPr>
            <p:nvPr/>
          </p:nvSpPr>
          <p:spPr bwMode="auto">
            <a:xfrm>
              <a:off x="7717891" y="1131131"/>
              <a:ext cx="354094" cy="59485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a:effectLst>
              <a:softEdge rad="31750"/>
            </a:effectLst>
          </p:spPr>
          <p:txBody>
            <a:bodyPr vert="horz" wrap="square" lIns="91440" tIns="45720" rIns="91440" bIns="45720" numCol="1" anchor="t" anchorCtr="0" compatLnSpc="1">
              <a:prstTxWarp prst="textNoShape">
                <a:avLst/>
              </a:prstTxWarp>
            </a:bodyPr>
            <a:lstStyle/>
            <a:p>
              <a:endParaRPr lang="es-CO" dirty="0"/>
            </a:p>
          </p:txBody>
        </p:sp>
        <p:sp>
          <p:nvSpPr>
            <p:cNvPr id="16391" name="Puzzle1"/>
            <p:cNvSpPr>
              <a:spLocks noEditPoints="1" noChangeArrowheads="1"/>
            </p:cNvSpPr>
            <p:nvPr/>
          </p:nvSpPr>
          <p:spPr bwMode="auto">
            <a:xfrm>
              <a:off x="7596336" y="919238"/>
              <a:ext cx="594561" cy="354618"/>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CO" dirty="0"/>
            </a:p>
          </p:txBody>
        </p:sp>
      </p:grpSp>
      <p:grpSp>
        <p:nvGrpSpPr>
          <p:cNvPr id="3" name="53 Grupo"/>
          <p:cNvGrpSpPr/>
          <p:nvPr/>
        </p:nvGrpSpPr>
        <p:grpSpPr>
          <a:xfrm>
            <a:off x="668820" y="3147705"/>
            <a:ext cx="971741" cy="1008825"/>
            <a:chOff x="1028860" y="2996952"/>
            <a:chExt cx="971741" cy="1008825"/>
          </a:xfrm>
        </p:grpSpPr>
        <p:pic>
          <p:nvPicPr>
            <p:cNvPr id="16385" name="Picture 1" descr="C:\Program Files (x86)\Microsoft Office\MEDIA\CAGCAT10\j0185604.wmf"/>
            <p:cNvPicPr>
              <a:picLocks noChangeAspect="1" noChangeArrowheads="1"/>
            </p:cNvPicPr>
            <p:nvPr/>
          </p:nvPicPr>
          <p:blipFill>
            <a:blip r:embed="rId2" cstate="print"/>
            <a:srcRect/>
            <a:stretch>
              <a:fillRect/>
            </a:stretch>
          </p:blipFill>
          <p:spPr bwMode="auto">
            <a:xfrm>
              <a:off x="1115616" y="3357063"/>
              <a:ext cx="648072" cy="648714"/>
            </a:xfrm>
            <a:prstGeom prst="rect">
              <a:avLst/>
            </a:prstGeom>
            <a:noFill/>
          </p:spPr>
        </p:pic>
        <p:sp>
          <p:nvSpPr>
            <p:cNvPr id="24" name="23 CuadroTexto"/>
            <p:cNvSpPr txBox="1"/>
            <p:nvPr/>
          </p:nvSpPr>
          <p:spPr>
            <a:xfrm>
              <a:off x="1028860" y="2996952"/>
              <a:ext cx="971741" cy="276999"/>
            </a:xfrm>
            <a:prstGeom prst="rect">
              <a:avLst/>
            </a:prstGeom>
            <a:noFill/>
            <a:ln>
              <a:solidFill>
                <a:srgbClr val="002060"/>
              </a:solidFill>
            </a:ln>
          </p:spPr>
          <p:txBody>
            <a:bodyPr wrap="none" rtlCol="0">
              <a:spAutoFit/>
            </a:bodyPr>
            <a:lstStyle/>
            <a:p>
              <a:r>
                <a:rPr lang="es-CO" sz="1200" b="1" dirty="0" smtClean="0">
                  <a:latin typeface="Futura std book"/>
                </a:rPr>
                <a:t>Usuario </a:t>
              </a:r>
              <a:r>
                <a:rPr lang="es-CO" sz="1200" b="1" i="1" dirty="0" smtClean="0">
                  <a:latin typeface="Futura std book"/>
                </a:rPr>
                <a:t>a..</a:t>
              </a:r>
              <a:endParaRPr lang="es-CO" sz="1200" b="1" i="1" dirty="0">
                <a:latin typeface="Futura std book"/>
              </a:endParaRPr>
            </a:p>
          </p:txBody>
        </p:sp>
      </p:grpSp>
      <p:grpSp>
        <p:nvGrpSpPr>
          <p:cNvPr id="5" name="57 Grupo"/>
          <p:cNvGrpSpPr/>
          <p:nvPr/>
        </p:nvGrpSpPr>
        <p:grpSpPr>
          <a:xfrm>
            <a:off x="1979712" y="2852936"/>
            <a:ext cx="981359" cy="1192831"/>
            <a:chOff x="3275856" y="2852936"/>
            <a:chExt cx="981359" cy="1192831"/>
          </a:xfrm>
        </p:grpSpPr>
        <p:pic>
          <p:nvPicPr>
            <p:cNvPr id="16386" name="Picture 2" descr="C:\Program Files (x86)\Microsoft Office\MEDIA\CAGCAT10\j0205462.wmf"/>
            <p:cNvPicPr>
              <a:picLocks noChangeAspect="1" noChangeArrowheads="1"/>
            </p:cNvPicPr>
            <p:nvPr/>
          </p:nvPicPr>
          <p:blipFill>
            <a:blip r:embed="rId3" cstate="print"/>
            <a:srcRect/>
            <a:stretch>
              <a:fillRect/>
            </a:stretch>
          </p:blipFill>
          <p:spPr bwMode="auto">
            <a:xfrm>
              <a:off x="3275856" y="3212976"/>
              <a:ext cx="836999" cy="832791"/>
            </a:xfrm>
            <a:prstGeom prst="rect">
              <a:avLst/>
            </a:prstGeom>
            <a:noFill/>
          </p:spPr>
        </p:pic>
        <p:sp>
          <p:nvSpPr>
            <p:cNvPr id="26" name="25 CuadroTexto"/>
            <p:cNvSpPr txBox="1"/>
            <p:nvPr/>
          </p:nvSpPr>
          <p:spPr>
            <a:xfrm>
              <a:off x="3275856" y="2852936"/>
              <a:ext cx="981359" cy="276999"/>
            </a:xfrm>
            <a:prstGeom prst="rect">
              <a:avLst/>
            </a:prstGeom>
            <a:noFill/>
            <a:ln>
              <a:solidFill>
                <a:srgbClr val="002060"/>
              </a:solidFill>
            </a:ln>
          </p:spPr>
          <p:txBody>
            <a:bodyPr wrap="none" rtlCol="0">
              <a:spAutoFit/>
            </a:bodyPr>
            <a:lstStyle/>
            <a:p>
              <a:r>
                <a:rPr lang="es-CO" sz="1200" b="1" dirty="0" smtClean="0">
                  <a:latin typeface="Futura std book"/>
                </a:rPr>
                <a:t>Usuario </a:t>
              </a:r>
              <a:r>
                <a:rPr lang="es-CO" sz="1200" b="1" i="1" dirty="0" smtClean="0">
                  <a:latin typeface="Futura std book"/>
                </a:rPr>
                <a:t>b..</a:t>
              </a:r>
              <a:endParaRPr lang="es-CO" sz="1200" b="1" i="1" dirty="0">
                <a:latin typeface="Futura std book"/>
              </a:endParaRPr>
            </a:p>
          </p:txBody>
        </p:sp>
      </p:grpSp>
      <p:grpSp>
        <p:nvGrpSpPr>
          <p:cNvPr id="6" name="59 Grupo"/>
          <p:cNvGrpSpPr/>
          <p:nvPr/>
        </p:nvGrpSpPr>
        <p:grpSpPr>
          <a:xfrm>
            <a:off x="3419872" y="3212976"/>
            <a:ext cx="971741" cy="1268953"/>
            <a:chOff x="4427984" y="3068960"/>
            <a:chExt cx="971741" cy="1268953"/>
          </a:xfrm>
        </p:grpSpPr>
        <p:pic>
          <p:nvPicPr>
            <p:cNvPr id="1026" name="Picture 2" descr="C:\Program Files (x86)\Microsoft Office\MEDIA\CAGCAT10\j0285360.wmf"/>
            <p:cNvPicPr>
              <a:picLocks noChangeAspect="1" noChangeArrowheads="1"/>
            </p:cNvPicPr>
            <p:nvPr/>
          </p:nvPicPr>
          <p:blipFill>
            <a:blip r:embed="rId4" cstate="print"/>
            <a:srcRect/>
            <a:stretch>
              <a:fillRect/>
            </a:stretch>
          </p:blipFill>
          <p:spPr bwMode="auto">
            <a:xfrm>
              <a:off x="4499992" y="3429000"/>
              <a:ext cx="737006" cy="908913"/>
            </a:xfrm>
            <a:prstGeom prst="rect">
              <a:avLst/>
            </a:prstGeom>
            <a:noFill/>
          </p:spPr>
        </p:pic>
        <p:sp>
          <p:nvSpPr>
            <p:cNvPr id="27" name="26 CuadroTexto"/>
            <p:cNvSpPr txBox="1"/>
            <p:nvPr/>
          </p:nvSpPr>
          <p:spPr>
            <a:xfrm>
              <a:off x="4427984" y="3068960"/>
              <a:ext cx="971741" cy="276999"/>
            </a:xfrm>
            <a:prstGeom prst="rect">
              <a:avLst/>
            </a:prstGeom>
            <a:noFill/>
            <a:ln>
              <a:solidFill>
                <a:srgbClr val="002060"/>
              </a:solidFill>
            </a:ln>
          </p:spPr>
          <p:txBody>
            <a:bodyPr wrap="none" rtlCol="0">
              <a:spAutoFit/>
            </a:bodyPr>
            <a:lstStyle/>
            <a:p>
              <a:r>
                <a:rPr lang="es-CO" sz="1200" b="1" dirty="0" smtClean="0">
                  <a:latin typeface="Futura std book"/>
                </a:rPr>
                <a:t>Usuario </a:t>
              </a:r>
              <a:r>
                <a:rPr lang="es-CO" sz="1200" b="1" i="1" dirty="0" smtClean="0">
                  <a:latin typeface="Futura std book"/>
                </a:rPr>
                <a:t>c..</a:t>
              </a:r>
              <a:endParaRPr lang="es-CO" sz="1200" b="1" i="1" dirty="0">
                <a:latin typeface="Futura std book"/>
              </a:endParaRPr>
            </a:p>
          </p:txBody>
        </p:sp>
      </p:grpSp>
      <p:grpSp>
        <p:nvGrpSpPr>
          <p:cNvPr id="7" name="61 Grupo"/>
          <p:cNvGrpSpPr/>
          <p:nvPr/>
        </p:nvGrpSpPr>
        <p:grpSpPr>
          <a:xfrm>
            <a:off x="5965321" y="2204864"/>
            <a:ext cx="1499808" cy="1080120"/>
            <a:chOff x="6353125" y="1916832"/>
            <a:chExt cx="1499808" cy="1080120"/>
          </a:xfrm>
        </p:grpSpPr>
        <p:pic>
          <p:nvPicPr>
            <p:cNvPr id="23" name="Picture 8" descr="C:\Users\user\AppData\Local\Microsoft\Windows\Temporary Internet Files\Content.IE5\VQRPAW46\MC900104962[1].wmf"/>
            <p:cNvPicPr>
              <a:picLocks noChangeAspect="1" noChangeArrowheads="1"/>
            </p:cNvPicPr>
            <p:nvPr/>
          </p:nvPicPr>
          <p:blipFill>
            <a:blip r:embed="rId5" cstate="print"/>
            <a:srcRect/>
            <a:stretch>
              <a:fillRect/>
            </a:stretch>
          </p:blipFill>
          <p:spPr bwMode="auto">
            <a:xfrm>
              <a:off x="6353125" y="2113781"/>
              <a:ext cx="883171" cy="883171"/>
            </a:xfrm>
            <a:prstGeom prst="rect">
              <a:avLst/>
            </a:prstGeom>
            <a:noFill/>
          </p:spPr>
        </p:pic>
        <p:sp>
          <p:nvSpPr>
            <p:cNvPr id="28" name="27 CuadroTexto"/>
            <p:cNvSpPr txBox="1"/>
            <p:nvPr/>
          </p:nvSpPr>
          <p:spPr>
            <a:xfrm>
              <a:off x="6804248" y="1916832"/>
              <a:ext cx="1048685" cy="276999"/>
            </a:xfrm>
            <a:prstGeom prst="rect">
              <a:avLst/>
            </a:prstGeom>
            <a:noFill/>
            <a:ln>
              <a:solidFill>
                <a:srgbClr val="002060"/>
              </a:solidFill>
            </a:ln>
          </p:spPr>
          <p:txBody>
            <a:bodyPr wrap="none" rtlCol="0">
              <a:spAutoFit/>
            </a:bodyPr>
            <a:lstStyle/>
            <a:p>
              <a:r>
                <a:rPr lang="es-CO" sz="1200" b="1" dirty="0" smtClean="0">
                  <a:latin typeface="Futura std book"/>
                </a:rPr>
                <a:t>Usuario </a:t>
              </a:r>
              <a:r>
                <a:rPr lang="es-CO" sz="1200" b="1" i="1" dirty="0" smtClean="0">
                  <a:latin typeface="Futura std book"/>
                </a:rPr>
                <a:t>d…</a:t>
              </a:r>
              <a:endParaRPr lang="es-CO" sz="1200" b="1" i="1" dirty="0">
                <a:latin typeface="Futura std book"/>
              </a:endParaRPr>
            </a:p>
          </p:txBody>
        </p:sp>
      </p:grpSp>
      <p:grpSp>
        <p:nvGrpSpPr>
          <p:cNvPr id="8" name="54 Grupo"/>
          <p:cNvGrpSpPr/>
          <p:nvPr/>
        </p:nvGrpSpPr>
        <p:grpSpPr>
          <a:xfrm>
            <a:off x="611560" y="4155817"/>
            <a:ext cx="668939" cy="654549"/>
            <a:chOff x="971600" y="4005064"/>
            <a:chExt cx="668939" cy="654549"/>
          </a:xfrm>
        </p:grpSpPr>
        <p:cxnSp>
          <p:nvCxnSpPr>
            <p:cNvPr id="15" name="14 Conector recto de flecha"/>
            <p:cNvCxnSpPr/>
            <p:nvPr/>
          </p:nvCxnSpPr>
          <p:spPr>
            <a:xfrm>
              <a:off x="1619672" y="4005064"/>
              <a:ext cx="20867" cy="654549"/>
            </a:xfrm>
            <a:prstGeom prst="straightConnector1">
              <a:avLst/>
            </a:prstGeom>
            <a:ln w="317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9" name="28 CuadroTexto"/>
            <p:cNvSpPr txBox="1"/>
            <p:nvPr/>
          </p:nvSpPr>
          <p:spPr>
            <a:xfrm>
              <a:off x="971600" y="4077072"/>
              <a:ext cx="602601" cy="276999"/>
            </a:xfrm>
            <a:prstGeom prst="rect">
              <a:avLst/>
            </a:prstGeom>
            <a:noFill/>
            <a:ln>
              <a:solidFill>
                <a:srgbClr val="FF0000"/>
              </a:solidFill>
            </a:ln>
          </p:spPr>
          <p:txBody>
            <a:bodyPr wrap="none" rtlCol="0">
              <a:spAutoFit/>
            </a:bodyPr>
            <a:lstStyle/>
            <a:p>
              <a:r>
                <a:rPr lang="es-CO" sz="1200" b="1" dirty="0" smtClean="0">
                  <a:solidFill>
                    <a:srgbClr val="FF0000"/>
                  </a:solidFill>
                  <a:latin typeface="Futura std book"/>
                </a:rPr>
                <a:t>Vert.1</a:t>
              </a:r>
              <a:endParaRPr lang="es-CO" sz="1200" b="1" dirty="0">
                <a:solidFill>
                  <a:srgbClr val="FF0000"/>
                </a:solidFill>
                <a:latin typeface="Futura std book"/>
              </a:endParaRPr>
            </a:p>
          </p:txBody>
        </p:sp>
      </p:grpSp>
      <p:grpSp>
        <p:nvGrpSpPr>
          <p:cNvPr id="9" name="58 Grupo"/>
          <p:cNvGrpSpPr/>
          <p:nvPr/>
        </p:nvGrpSpPr>
        <p:grpSpPr>
          <a:xfrm>
            <a:off x="2411760" y="4005064"/>
            <a:ext cx="602601" cy="864096"/>
            <a:chOff x="3707904" y="4005064"/>
            <a:chExt cx="602601" cy="864096"/>
          </a:xfrm>
        </p:grpSpPr>
        <p:cxnSp>
          <p:nvCxnSpPr>
            <p:cNvPr id="19" name="18 Conector recto de flecha"/>
            <p:cNvCxnSpPr/>
            <p:nvPr/>
          </p:nvCxnSpPr>
          <p:spPr>
            <a:xfrm>
              <a:off x="3707904" y="4005064"/>
              <a:ext cx="0" cy="864096"/>
            </a:xfrm>
            <a:prstGeom prst="straightConnector1">
              <a:avLst/>
            </a:prstGeom>
            <a:ln w="317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1" name="30 CuadroTexto"/>
            <p:cNvSpPr txBox="1"/>
            <p:nvPr/>
          </p:nvSpPr>
          <p:spPr>
            <a:xfrm>
              <a:off x="3707904" y="4149080"/>
              <a:ext cx="602601" cy="276999"/>
            </a:xfrm>
            <a:prstGeom prst="rect">
              <a:avLst/>
            </a:prstGeom>
            <a:noFill/>
            <a:ln>
              <a:solidFill>
                <a:srgbClr val="FF0000"/>
              </a:solidFill>
            </a:ln>
          </p:spPr>
          <p:txBody>
            <a:bodyPr wrap="none" rtlCol="0">
              <a:spAutoFit/>
            </a:bodyPr>
            <a:lstStyle/>
            <a:p>
              <a:r>
                <a:rPr lang="es-CO" sz="1200" b="1" dirty="0" smtClean="0">
                  <a:solidFill>
                    <a:srgbClr val="FF0000"/>
                  </a:solidFill>
                  <a:latin typeface="Futura std book"/>
                </a:rPr>
                <a:t>Vert.2</a:t>
              </a:r>
              <a:endParaRPr lang="es-CO" sz="1200" b="1" dirty="0">
                <a:solidFill>
                  <a:srgbClr val="FF0000"/>
                </a:solidFill>
                <a:latin typeface="Futura std book"/>
              </a:endParaRPr>
            </a:p>
          </p:txBody>
        </p:sp>
      </p:grpSp>
      <p:grpSp>
        <p:nvGrpSpPr>
          <p:cNvPr id="10" name="60 Grupo"/>
          <p:cNvGrpSpPr/>
          <p:nvPr/>
        </p:nvGrpSpPr>
        <p:grpSpPr>
          <a:xfrm>
            <a:off x="3563888" y="4437112"/>
            <a:ext cx="602601" cy="576064"/>
            <a:chOff x="4572000" y="4293096"/>
            <a:chExt cx="602601" cy="576064"/>
          </a:xfrm>
        </p:grpSpPr>
        <p:cxnSp>
          <p:nvCxnSpPr>
            <p:cNvPr id="21" name="20 Conector recto de flecha"/>
            <p:cNvCxnSpPr/>
            <p:nvPr/>
          </p:nvCxnSpPr>
          <p:spPr>
            <a:xfrm>
              <a:off x="4572000" y="4293096"/>
              <a:ext cx="0" cy="576064"/>
            </a:xfrm>
            <a:prstGeom prst="straightConnector1">
              <a:avLst/>
            </a:prstGeom>
            <a:ln w="317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2" name="31 CuadroTexto"/>
            <p:cNvSpPr txBox="1"/>
            <p:nvPr/>
          </p:nvSpPr>
          <p:spPr>
            <a:xfrm>
              <a:off x="4572000" y="4365104"/>
              <a:ext cx="602601" cy="276999"/>
            </a:xfrm>
            <a:prstGeom prst="rect">
              <a:avLst/>
            </a:prstGeom>
            <a:noFill/>
            <a:ln>
              <a:solidFill>
                <a:srgbClr val="FF0000"/>
              </a:solidFill>
            </a:ln>
          </p:spPr>
          <p:txBody>
            <a:bodyPr wrap="none" rtlCol="0">
              <a:spAutoFit/>
            </a:bodyPr>
            <a:lstStyle/>
            <a:p>
              <a:r>
                <a:rPr lang="es-CO" sz="1200" b="1" dirty="0" smtClean="0">
                  <a:solidFill>
                    <a:srgbClr val="FF0000"/>
                  </a:solidFill>
                  <a:latin typeface="Futura std book"/>
                </a:rPr>
                <a:t>Vert.3</a:t>
              </a:r>
              <a:endParaRPr lang="es-CO" sz="1200" b="1" dirty="0">
                <a:solidFill>
                  <a:srgbClr val="FF0000"/>
                </a:solidFill>
                <a:latin typeface="Futura std book"/>
              </a:endParaRPr>
            </a:p>
          </p:txBody>
        </p:sp>
      </p:grpSp>
      <p:grpSp>
        <p:nvGrpSpPr>
          <p:cNvPr id="12" name="51 Grupo"/>
          <p:cNvGrpSpPr/>
          <p:nvPr/>
        </p:nvGrpSpPr>
        <p:grpSpPr>
          <a:xfrm>
            <a:off x="779054" y="4454671"/>
            <a:ext cx="6872810" cy="691221"/>
            <a:chOff x="1139094" y="4303918"/>
            <a:chExt cx="6872810" cy="691221"/>
          </a:xfrm>
        </p:grpSpPr>
        <p:sp>
          <p:nvSpPr>
            <p:cNvPr id="4" name="3 Forma libre"/>
            <p:cNvSpPr/>
            <p:nvPr/>
          </p:nvSpPr>
          <p:spPr>
            <a:xfrm>
              <a:off x="1139094" y="4303918"/>
              <a:ext cx="6754761" cy="691221"/>
            </a:xfrm>
            <a:custGeom>
              <a:avLst/>
              <a:gdLst>
                <a:gd name="connsiteX0" fmla="*/ 0 w 6754761"/>
                <a:gd name="connsiteY0" fmla="*/ 648929 h 691221"/>
                <a:gd name="connsiteX1" fmla="*/ 103238 w 6754761"/>
                <a:gd name="connsiteY1" fmla="*/ 575187 h 691221"/>
                <a:gd name="connsiteX2" fmla="*/ 191729 w 6754761"/>
                <a:gd name="connsiteY2" fmla="*/ 545691 h 691221"/>
                <a:gd name="connsiteX3" fmla="*/ 235974 w 6754761"/>
                <a:gd name="connsiteY3" fmla="*/ 530942 h 691221"/>
                <a:gd name="connsiteX4" fmla="*/ 368709 w 6754761"/>
                <a:gd name="connsiteY4" fmla="*/ 471949 h 691221"/>
                <a:gd name="connsiteX5" fmla="*/ 501445 w 6754761"/>
                <a:gd name="connsiteY5" fmla="*/ 427703 h 691221"/>
                <a:gd name="connsiteX6" fmla="*/ 604684 w 6754761"/>
                <a:gd name="connsiteY6" fmla="*/ 398207 h 691221"/>
                <a:gd name="connsiteX7" fmla="*/ 737419 w 6754761"/>
                <a:gd name="connsiteY7" fmla="*/ 383458 h 691221"/>
                <a:gd name="connsiteX8" fmla="*/ 1238864 w 6754761"/>
                <a:gd name="connsiteY8" fmla="*/ 412955 h 691221"/>
                <a:gd name="connsiteX9" fmla="*/ 1430593 w 6754761"/>
                <a:gd name="connsiteY9" fmla="*/ 457200 h 691221"/>
                <a:gd name="connsiteX10" fmla="*/ 1489587 w 6754761"/>
                <a:gd name="connsiteY10" fmla="*/ 471949 h 691221"/>
                <a:gd name="connsiteX11" fmla="*/ 1533832 w 6754761"/>
                <a:gd name="connsiteY11" fmla="*/ 486697 h 691221"/>
                <a:gd name="connsiteX12" fmla="*/ 1607574 w 6754761"/>
                <a:gd name="connsiteY12" fmla="*/ 501445 h 691221"/>
                <a:gd name="connsiteX13" fmla="*/ 1651819 w 6754761"/>
                <a:gd name="connsiteY13" fmla="*/ 516194 h 691221"/>
                <a:gd name="connsiteX14" fmla="*/ 1769806 w 6754761"/>
                <a:gd name="connsiteY14" fmla="*/ 545691 h 691221"/>
                <a:gd name="connsiteX15" fmla="*/ 1843548 w 6754761"/>
                <a:gd name="connsiteY15" fmla="*/ 575187 h 691221"/>
                <a:gd name="connsiteX16" fmla="*/ 1917290 w 6754761"/>
                <a:gd name="connsiteY16" fmla="*/ 589936 h 691221"/>
                <a:gd name="connsiteX17" fmla="*/ 2138516 w 6754761"/>
                <a:gd name="connsiteY17" fmla="*/ 619432 h 691221"/>
                <a:gd name="connsiteX18" fmla="*/ 2256503 w 6754761"/>
                <a:gd name="connsiteY18" fmla="*/ 648929 h 691221"/>
                <a:gd name="connsiteX19" fmla="*/ 3067664 w 6754761"/>
                <a:gd name="connsiteY19" fmla="*/ 648929 h 691221"/>
                <a:gd name="connsiteX20" fmla="*/ 3244645 w 6754761"/>
                <a:gd name="connsiteY20" fmla="*/ 634181 h 691221"/>
                <a:gd name="connsiteX21" fmla="*/ 3392129 w 6754761"/>
                <a:gd name="connsiteY21" fmla="*/ 589936 h 691221"/>
                <a:gd name="connsiteX22" fmla="*/ 3436374 w 6754761"/>
                <a:gd name="connsiteY22" fmla="*/ 575187 h 691221"/>
                <a:gd name="connsiteX23" fmla="*/ 3554361 w 6754761"/>
                <a:gd name="connsiteY23" fmla="*/ 545691 h 691221"/>
                <a:gd name="connsiteX24" fmla="*/ 3613355 w 6754761"/>
                <a:gd name="connsiteY24" fmla="*/ 516194 h 691221"/>
                <a:gd name="connsiteX25" fmla="*/ 3657600 w 6754761"/>
                <a:gd name="connsiteY25" fmla="*/ 501445 h 691221"/>
                <a:gd name="connsiteX26" fmla="*/ 3701845 w 6754761"/>
                <a:gd name="connsiteY26" fmla="*/ 471949 h 691221"/>
                <a:gd name="connsiteX27" fmla="*/ 3849329 w 6754761"/>
                <a:gd name="connsiteY27" fmla="*/ 427703 h 691221"/>
                <a:gd name="connsiteX28" fmla="*/ 3923071 w 6754761"/>
                <a:gd name="connsiteY28" fmla="*/ 383458 h 691221"/>
                <a:gd name="connsiteX29" fmla="*/ 4011561 w 6754761"/>
                <a:gd name="connsiteY29" fmla="*/ 324465 h 691221"/>
                <a:gd name="connsiteX30" fmla="*/ 4055806 w 6754761"/>
                <a:gd name="connsiteY30" fmla="*/ 309716 h 691221"/>
                <a:gd name="connsiteX31" fmla="*/ 4144296 w 6754761"/>
                <a:gd name="connsiteY31" fmla="*/ 250723 h 691221"/>
                <a:gd name="connsiteX32" fmla="*/ 4188542 w 6754761"/>
                <a:gd name="connsiteY32" fmla="*/ 221226 h 691221"/>
                <a:gd name="connsiteX33" fmla="*/ 4232787 w 6754761"/>
                <a:gd name="connsiteY33" fmla="*/ 206478 h 691221"/>
                <a:gd name="connsiteX34" fmla="*/ 4277032 w 6754761"/>
                <a:gd name="connsiteY34" fmla="*/ 176981 h 691221"/>
                <a:gd name="connsiteX35" fmla="*/ 4336025 w 6754761"/>
                <a:gd name="connsiteY35" fmla="*/ 132736 h 691221"/>
                <a:gd name="connsiteX36" fmla="*/ 4395019 w 6754761"/>
                <a:gd name="connsiteY36" fmla="*/ 117987 h 691221"/>
                <a:gd name="connsiteX37" fmla="*/ 4439264 w 6754761"/>
                <a:gd name="connsiteY37" fmla="*/ 88491 h 691221"/>
                <a:gd name="connsiteX38" fmla="*/ 4586748 w 6754761"/>
                <a:gd name="connsiteY38" fmla="*/ 44245 h 691221"/>
                <a:gd name="connsiteX39" fmla="*/ 4630993 w 6754761"/>
                <a:gd name="connsiteY39" fmla="*/ 29497 h 691221"/>
                <a:gd name="connsiteX40" fmla="*/ 4748980 w 6754761"/>
                <a:gd name="connsiteY40" fmla="*/ 14749 h 691221"/>
                <a:gd name="connsiteX41" fmla="*/ 4852219 w 6754761"/>
                <a:gd name="connsiteY41" fmla="*/ 0 h 691221"/>
                <a:gd name="connsiteX42" fmla="*/ 5501148 w 6754761"/>
                <a:gd name="connsiteY42" fmla="*/ 14749 h 691221"/>
                <a:gd name="connsiteX43" fmla="*/ 5604387 w 6754761"/>
                <a:gd name="connsiteY43" fmla="*/ 44245 h 691221"/>
                <a:gd name="connsiteX44" fmla="*/ 5663380 w 6754761"/>
                <a:gd name="connsiteY44" fmla="*/ 58994 h 691221"/>
                <a:gd name="connsiteX45" fmla="*/ 5707625 w 6754761"/>
                <a:gd name="connsiteY45" fmla="*/ 73742 h 691221"/>
                <a:gd name="connsiteX46" fmla="*/ 5781367 w 6754761"/>
                <a:gd name="connsiteY46" fmla="*/ 88491 h 691221"/>
                <a:gd name="connsiteX47" fmla="*/ 5869858 w 6754761"/>
                <a:gd name="connsiteY47" fmla="*/ 117987 h 691221"/>
                <a:gd name="connsiteX48" fmla="*/ 5958348 w 6754761"/>
                <a:gd name="connsiteY48" fmla="*/ 147484 h 691221"/>
                <a:gd name="connsiteX49" fmla="*/ 6061587 w 6754761"/>
                <a:gd name="connsiteY49" fmla="*/ 176981 h 691221"/>
                <a:gd name="connsiteX50" fmla="*/ 6179574 w 6754761"/>
                <a:gd name="connsiteY50" fmla="*/ 191729 h 691221"/>
                <a:gd name="connsiteX51" fmla="*/ 6754761 w 6754761"/>
                <a:gd name="connsiteY51" fmla="*/ 206478 h 69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754761" h="691221">
                  <a:moveTo>
                    <a:pt x="0" y="648929"/>
                  </a:moveTo>
                  <a:cubicBezTo>
                    <a:pt x="34413" y="624348"/>
                    <a:pt x="66003" y="595237"/>
                    <a:pt x="103238" y="575187"/>
                  </a:cubicBezTo>
                  <a:cubicBezTo>
                    <a:pt x="130614" y="560446"/>
                    <a:pt x="162232" y="555523"/>
                    <a:pt x="191729" y="545691"/>
                  </a:cubicBezTo>
                  <a:cubicBezTo>
                    <a:pt x="206477" y="540775"/>
                    <a:pt x="223039" y="539566"/>
                    <a:pt x="235974" y="530942"/>
                  </a:cubicBezTo>
                  <a:cubicBezTo>
                    <a:pt x="321100" y="474191"/>
                    <a:pt x="237073" y="524604"/>
                    <a:pt x="368709" y="471949"/>
                  </a:cubicBezTo>
                  <a:cubicBezTo>
                    <a:pt x="495825" y="421102"/>
                    <a:pt x="390311" y="459456"/>
                    <a:pt x="501445" y="427703"/>
                  </a:cubicBezTo>
                  <a:cubicBezTo>
                    <a:pt x="546415" y="414854"/>
                    <a:pt x="554736" y="405891"/>
                    <a:pt x="604684" y="398207"/>
                  </a:cubicBezTo>
                  <a:cubicBezTo>
                    <a:pt x="648684" y="391438"/>
                    <a:pt x="693174" y="388374"/>
                    <a:pt x="737419" y="383458"/>
                  </a:cubicBezTo>
                  <a:cubicBezTo>
                    <a:pt x="904567" y="393290"/>
                    <a:pt x="1072114" y="397796"/>
                    <a:pt x="1238864" y="412955"/>
                  </a:cubicBezTo>
                  <a:cubicBezTo>
                    <a:pt x="1382823" y="426042"/>
                    <a:pt x="1344606" y="432632"/>
                    <a:pt x="1430593" y="457200"/>
                  </a:cubicBezTo>
                  <a:cubicBezTo>
                    <a:pt x="1450083" y="462769"/>
                    <a:pt x="1470097" y="466380"/>
                    <a:pt x="1489587" y="471949"/>
                  </a:cubicBezTo>
                  <a:cubicBezTo>
                    <a:pt x="1504535" y="476220"/>
                    <a:pt x="1518750" y="482927"/>
                    <a:pt x="1533832" y="486697"/>
                  </a:cubicBezTo>
                  <a:cubicBezTo>
                    <a:pt x="1558151" y="492777"/>
                    <a:pt x="1583255" y="495365"/>
                    <a:pt x="1607574" y="501445"/>
                  </a:cubicBezTo>
                  <a:cubicBezTo>
                    <a:pt x="1622656" y="505216"/>
                    <a:pt x="1636821" y="512103"/>
                    <a:pt x="1651819" y="516194"/>
                  </a:cubicBezTo>
                  <a:cubicBezTo>
                    <a:pt x="1690930" y="526861"/>
                    <a:pt x="1732166" y="530635"/>
                    <a:pt x="1769806" y="545691"/>
                  </a:cubicBezTo>
                  <a:cubicBezTo>
                    <a:pt x="1794387" y="555523"/>
                    <a:pt x="1818190" y="567580"/>
                    <a:pt x="1843548" y="575187"/>
                  </a:cubicBezTo>
                  <a:cubicBezTo>
                    <a:pt x="1867558" y="582390"/>
                    <a:pt x="1892564" y="585815"/>
                    <a:pt x="1917290" y="589936"/>
                  </a:cubicBezTo>
                  <a:cubicBezTo>
                    <a:pt x="1978342" y="600111"/>
                    <a:pt x="2078872" y="611977"/>
                    <a:pt x="2138516" y="619432"/>
                  </a:cubicBezTo>
                  <a:cubicBezTo>
                    <a:pt x="2177845" y="629264"/>
                    <a:pt x="2216580" y="641884"/>
                    <a:pt x="2256503" y="648929"/>
                  </a:cubicBezTo>
                  <a:cubicBezTo>
                    <a:pt x="2496154" y="691221"/>
                    <a:pt x="2943767" y="651623"/>
                    <a:pt x="3067664" y="648929"/>
                  </a:cubicBezTo>
                  <a:cubicBezTo>
                    <a:pt x="3126658" y="644013"/>
                    <a:pt x="3185904" y="641524"/>
                    <a:pt x="3244645" y="634181"/>
                  </a:cubicBezTo>
                  <a:cubicBezTo>
                    <a:pt x="3280299" y="629724"/>
                    <a:pt x="3366479" y="598486"/>
                    <a:pt x="3392129" y="589936"/>
                  </a:cubicBezTo>
                  <a:cubicBezTo>
                    <a:pt x="3406877" y="585020"/>
                    <a:pt x="3421292" y="578957"/>
                    <a:pt x="3436374" y="575187"/>
                  </a:cubicBezTo>
                  <a:lnTo>
                    <a:pt x="3554361" y="545691"/>
                  </a:lnTo>
                  <a:cubicBezTo>
                    <a:pt x="3574026" y="535859"/>
                    <a:pt x="3593147" y="524855"/>
                    <a:pt x="3613355" y="516194"/>
                  </a:cubicBezTo>
                  <a:cubicBezTo>
                    <a:pt x="3627644" y="510070"/>
                    <a:pt x="3643695" y="508397"/>
                    <a:pt x="3657600" y="501445"/>
                  </a:cubicBezTo>
                  <a:cubicBezTo>
                    <a:pt x="3673454" y="493518"/>
                    <a:pt x="3685553" y="478931"/>
                    <a:pt x="3701845" y="471949"/>
                  </a:cubicBezTo>
                  <a:cubicBezTo>
                    <a:pt x="3774631" y="440755"/>
                    <a:pt x="3766720" y="477268"/>
                    <a:pt x="3849329" y="427703"/>
                  </a:cubicBezTo>
                  <a:cubicBezTo>
                    <a:pt x="3873910" y="412955"/>
                    <a:pt x="3898887" y="398848"/>
                    <a:pt x="3923071" y="383458"/>
                  </a:cubicBezTo>
                  <a:cubicBezTo>
                    <a:pt x="3952979" y="364426"/>
                    <a:pt x="3977930" y="335676"/>
                    <a:pt x="4011561" y="324465"/>
                  </a:cubicBezTo>
                  <a:cubicBezTo>
                    <a:pt x="4026309" y="319549"/>
                    <a:pt x="4042216" y="317266"/>
                    <a:pt x="4055806" y="309716"/>
                  </a:cubicBezTo>
                  <a:cubicBezTo>
                    <a:pt x="4086795" y="292500"/>
                    <a:pt x="4114799" y="270387"/>
                    <a:pt x="4144296" y="250723"/>
                  </a:cubicBezTo>
                  <a:cubicBezTo>
                    <a:pt x="4159045" y="240891"/>
                    <a:pt x="4171726" y="226831"/>
                    <a:pt x="4188542" y="221226"/>
                  </a:cubicBezTo>
                  <a:lnTo>
                    <a:pt x="4232787" y="206478"/>
                  </a:lnTo>
                  <a:cubicBezTo>
                    <a:pt x="4247535" y="196646"/>
                    <a:pt x="4262608" y="187284"/>
                    <a:pt x="4277032" y="176981"/>
                  </a:cubicBezTo>
                  <a:cubicBezTo>
                    <a:pt x="4297034" y="162694"/>
                    <a:pt x="4314040" y="143729"/>
                    <a:pt x="4336025" y="132736"/>
                  </a:cubicBezTo>
                  <a:cubicBezTo>
                    <a:pt x="4354155" y="123671"/>
                    <a:pt x="4375354" y="122903"/>
                    <a:pt x="4395019" y="117987"/>
                  </a:cubicBezTo>
                  <a:cubicBezTo>
                    <a:pt x="4409767" y="108155"/>
                    <a:pt x="4423067" y="95690"/>
                    <a:pt x="4439264" y="88491"/>
                  </a:cubicBezTo>
                  <a:cubicBezTo>
                    <a:pt x="4502346" y="60455"/>
                    <a:pt x="4526691" y="61404"/>
                    <a:pt x="4586748" y="44245"/>
                  </a:cubicBezTo>
                  <a:cubicBezTo>
                    <a:pt x="4601696" y="39974"/>
                    <a:pt x="4615698" y="32278"/>
                    <a:pt x="4630993" y="29497"/>
                  </a:cubicBezTo>
                  <a:cubicBezTo>
                    <a:pt x="4669989" y="22407"/>
                    <a:pt x="4709693" y="19987"/>
                    <a:pt x="4748980" y="14749"/>
                  </a:cubicBezTo>
                  <a:lnTo>
                    <a:pt x="4852219" y="0"/>
                  </a:lnTo>
                  <a:lnTo>
                    <a:pt x="5501148" y="14749"/>
                  </a:lnTo>
                  <a:cubicBezTo>
                    <a:pt x="5528136" y="15874"/>
                    <a:pt x="5577026" y="36428"/>
                    <a:pt x="5604387" y="44245"/>
                  </a:cubicBezTo>
                  <a:cubicBezTo>
                    <a:pt x="5623877" y="49814"/>
                    <a:pt x="5643890" y="53425"/>
                    <a:pt x="5663380" y="58994"/>
                  </a:cubicBezTo>
                  <a:cubicBezTo>
                    <a:pt x="5678328" y="63265"/>
                    <a:pt x="5692543" y="69971"/>
                    <a:pt x="5707625" y="73742"/>
                  </a:cubicBezTo>
                  <a:cubicBezTo>
                    <a:pt x="5731944" y="79822"/>
                    <a:pt x="5757183" y="81895"/>
                    <a:pt x="5781367" y="88491"/>
                  </a:cubicBezTo>
                  <a:cubicBezTo>
                    <a:pt x="5811364" y="96672"/>
                    <a:pt x="5840361" y="108155"/>
                    <a:pt x="5869858" y="117987"/>
                  </a:cubicBezTo>
                  <a:lnTo>
                    <a:pt x="5958348" y="147484"/>
                  </a:lnTo>
                  <a:cubicBezTo>
                    <a:pt x="5993412" y="159172"/>
                    <a:pt x="6024554" y="170809"/>
                    <a:pt x="6061587" y="176981"/>
                  </a:cubicBezTo>
                  <a:cubicBezTo>
                    <a:pt x="6100683" y="183497"/>
                    <a:pt x="6140245" y="186813"/>
                    <a:pt x="6179574" y="191729"/>
                  </a:cubicBezTo>
                  <a:cubicBezTo>
                    <a:pt x="6391717" y="262446"/>
                    <a:pt x="6208273" y="206478"/>
                    <a:pt x="6754761" y="206478"/>
                  </a:cubicBezTo>
                </a:path>
              </a:pathLst>
            </a:custGeom>
            <a:ln w="38100">
              <a:solidFill>
                <a:srgbClr val="0070C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CO" dirty="0"/>
            </a:p>
          </p:txBody>
        </p:sp>
        <p:cxnSp>
          <p:nvCxnSpPr>
            <p:cNvPr id="35" name="34 Conector recto de flecha"/>
            <p:cNvCxnSpPr>
              <a:stCxn id="4" idx="7"/>
              <a:endCxn id="4" idx="8"/>
            </p:cNvCxnSpPr>
            <p:nvPr/>
          </p:nvCxnSpPr>
          <p:spPr>
            <a:xfrm>
              <a:off x="1876513" y="4687376"/>
              <a:ext cx="501445" cy="29497"/>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37" name="36 Conector recto de flecha"/>
            <p:cNvCxnSpPr/>
            <p:nvPr/>
          </p:nvCxnSpPr>
          <p:spPr>
            <a:xfrm flipV="1">
              <a:off x="3894432" y="4938099"/>
              <a:ext cx="297579" cy="45582"/>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42" name="41 Conector recto de flecha"/>
            <p:cNvCxnSpPr/>
            <p:nvPr/>
          </p:nvCxnSpPr>
          <p:spPr>
            <a:xfrm flipV="1">
              <a:off x="7714325" y="4466608"/>
              <a:ext cx="297579" cy="45582"/>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grpSp>
      <p:grpSp>
        <p:nvGrpSpPr>
          <p:cNvPr id="13" name="52 Grupo"/>
          <p:cNvGrpSpPr/>
          <p:nvPr/>
        </p:nvGrpSpPr>
        <p:grpSpPr>
          <a:xfrm>
            <a:off x="4860032" y="2152609"/>
            <a:ext cx="971660" cy="2315495"/>
            <a:chOff x="5220072" y="2001856"/>
            <a:chExt cx="971660" cy="2315495"/>
          </a:xfrm>
        </p:grpSpPr>
        <p:sp>
          <p:nvSpPr>
            <p:cNvPr id="11" name="10 Forma libre"/>
            <p:cNvSpPr/>
            <p:nvPr/>
          </p:nvSpPr>
          <p:spPr>
            <a:xfrm>
              <a:off x="5292080" y="2060848"/>
              <a:ext cx="899652" cy="2256503"/>
            </a:xfrm>
            <a:custGeom>
              <a:avLst/>
              <a:gdLst>
                <a:gd name="connsiteX0" fmla="*/ 0 w 899652"/>
                <a:gd name="connsiteY0" fmla="*/ 0 h 2256503"/>
                <a:gd name="connsiteX1" fmla="*/ 693174 w 899652"/>
                <a:gd name="connsiteY1" fmla="*/ 663677 h 2256503"/>
                <a:gd name="connsiteX2" fmla="*/ 634181 w 899652"/>
                <a:gd name="connsiteY2" fmla="*/ 1533832 h 2256503"/>
                <a:gd name="connsiteX3" fmla="*/ 648929 w 899652"/>
                <a:gd name="connsiteY3" fmla="*/ 1843548 h 2256503"/>
                <a:gd name="connsiteX4" fmla="*/ 722671 w 899652"/>
                <a:gd name="connsiteY4" fmla="*/ 1843548 h 2256503"/>
                <a:gd name="connsiteX5" fmla="*/ 811162 w 899652"/>
                <a:gd name="connsiteY5" fmla="*/ 1961535 h 2256503"/>
                <a:gd name="connsiteX6" fmla="*/ 884904 w 899652"/>
                <a:gd name="connsiteY6" fmla="*/ 2153264 h 2256503"/>
                <a:gd name="connsiteX7" fmla="*/ 899652 w 899652"/>
                <a:gd name="connsiteY7" fmla="*/ 2256503 h 2256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9652" h="2256503">
                  <a:moveTo>
                    <a:pt x="0" y="0"/>
                  </a:moveTo>
                  <a:cubicBezTo>
                    <a:pt x="293738" y="204019"/>
                    <a:pt x="587477" y="408038"/>
                    <a:pt x="693174" y="663677"/>
                  </a:cubicBezTo>
                  <a:cubicBezTo>
                    <a:pt x="798871" y="919316"/>
                    <a:pt x="641555" y="1337187"/>
                    <a:pt x="634181" y="1533832"/>
                  </a:cubicBezTo>
                  <a:cubicBezTo>
                    <a:pt x="626807" y="1730477"/>
                    <a:pt x="634181" y="1791929"/>
                    <a:pt x="648929" y="1843548"/>
                  </a:cubicBezTo>
                  <a:cubicBezTo>
                    <a:pt x="663677" y="1895167"/>
                    <a:pt x="695632" y="1823884"/>
                    <a:pt x="722671" y="1843548"/>
                  </a:cubicBezTo>
                  <a:cubicBezTo>
                    <a:pt x="749710" y="1863213"/>
                    <a:pt x="784123" y="1909916"/>
                    <a:pt x="811162" y="1961535"/>
                  </a:cubicBezTo>
                  <a:cubicBezTo>
                    <a:pt x="838201" y="2013154"/>
                    <a:pt x="870156" y="2104103"/>
                    <a:pt x="884904" y="2153264"/>
                  </a:cubicBezTo>
                  <a:cubicBezTo>
                    <a:pt x="899652" y="2202425"/>
                    <a:pt x="899652" y="2256503"/>
                    <a:pt x="899652" y="2256503"/>
                  </a:cubicBezTo>
                </a:path>
              </a:pathLst>
            </a:custGeom>
            <a:ln w="38100"/>
          </p:spPr>
          <p:style>
            <a:lnRef idx="2">
              <a:schemeClr val="accent1"/>
            </a:lnRef>
            <a:fillRef idx="0">
              <a:schemeClr val="accent1"/>
            </a:fillRef>
            <a:effectRef idx="1">
              <a:schemeClr val="accent1"/>
            </a:effectRef>
            <a:fontRef idx="minor">
              <a:schemeClr val="tx1"/>
            </a:fontRef>
          </p:style>
          <p:txBody>
            <a:bodyPr rtlCol="0" anchor="ctr"/>
            <a:lstStyle/>
            <a:p>
              <a:pPr algn="ctr"/>
              <a:endParaRPr lang="es-CO" dirty="0"/>
            </a:p>
          </p:txBody>
        </p:sp>
        <p:cxnSp>
          <p:nvCxnSpPr>
            <p:cNvPr id="43" name="42 Conector recto de flecha"/>
            <p:cNvCxnSpPr/>
            <p:nvPr/>
          </p:nvCxnSpPr>
          <p:spPr>
            <a:xfrm>
              <a:off x="5220072" y="2001856"/>
              <a:ext cx="288032" cy="216024"/>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grpSp>
      <p:grpSp>
        <p:nvGrpSpPr>
          <p:cNvPr id="14" name="72 Grupo"/>
          <p:cNvGrpSpPr/>
          <p:nvPr/>
        </p:nvGrpSpPr>
        <p:grpSpPr>
          <a:xfrm>
            <a:off x="5652120" y="2852936"/>
            <a:ext cx="646845" cy="637039"/>
            <a:chOff x="5679884" y="2060848"/>
            <a:chExt cx="646845" cy="637039"/>
          </a:xfrm>
        </p:grpSpPr>
        <p:sp>
          <p:nvSpPr>
            <p:cNvPr id="33" name="32 CuadroTexto"/>
            <p:cNvSpPr txBox="1"/>
            <p:nvPr/>
          </p:nvSpPr>
          <p:spPr>
            <a:xfrm>
              <a:off x="5724128" y="2420888"/>
              <a:ext cx="602601" cy="276999"/>
            </a:xfrm>
            <a:prstGeom prst="rect">
              <a:avLst/>
            </a:prstGeom>
            <a:noFill/>
            <a:ln>
              <a:solidFill>
                <a:srgbClr val="FF0000"/>
              </a:solidFill>
            </a:ln>
          </p:spPr>
          <p:txBody>
            <a:bodyPr wrap="none" rtlCol="0">
              <a:spAutoFit/>
            </a:bodyPr>
            <a:lstStyle/>
            <a:p>
              <a:r>
                <a:rPr lang="es-CO" sz="1200" b="1" dirty="0" smtClean="0">
                  <a:solidFill>
                    <a:srgbClr val="FF0000"/>
                  </a:solidFill>
                  <a:latin typeface="Futura std book"/>
                </a:rPr>
                <a:t>Vert.4</a:t>
              </a:r>
              <a:endParaRPr lang="es-CO" sz="1200" b="1" dirty="0">
                <a:solidFill>
                  <a:srgbClr val="FF0000"/>
                </a:solidFill>
                <a:latin typeface="Futura std book"/>
              </a:endParaRPr>
            </a:p>
          </p:txBody>
        </p:sp>
        <p:cxnSp>
          <p:nvCxnSpPr>
            <p:cNvPr id="49" name="48 Conector recto de flecha"/>
            <p:cNvCxnSpPr/>
            <p:nvPr/>
          </p:nvCxnSpPr>
          <p:spPr>
            <a:xfrm flipH="1">
              <a:off x="5679884" y="2060848"/>
              <a:ext cx="332276" cy="278494"/>
            </a:xfrm>
            <a:prstGeom prst="straightConnector1">
              <a:avLst/>
            </a:prstGeom>
            <a:ln w="31750">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sp>
        <p:nvSpPr>
          <p:cNvPr id="64" name="63 Cerrar llave"/>
          <p:cNvSpPr/>
          <p:nvPr/>
        </p:nvSpPr>
        <p:spPr>
          <a:xfrm rot="5400000">
            <a:off x="2987824" y="3003689"/>
            <a:ext cx="360040" cy="4824536"/>
          </a:xfrm>
          <a:prstGeom prst="rightBrace">
            <a:avLst>
              <a:gd name="adj1" fmla="val 0"/>
              <a:gd name="adj2" fmla="val 47883"/>
            </a:avLst>
          </a:prstGeom>
          <a:ln w="38100">
            <a:solidFill>
              <a:schemeClr val="accent3">
                <a:lumMod val="50000"/>
              </a:schemeClr>
            </a:solidFill>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CO" dirty="0"/>
          </a:p>
        </p:txBody>
      </p:sp>
      <p:cxnSp>
        <p:nvCxnSpPr>
          <p:cNvPr id="66" name="65 Conector recto"/>
          <p:cNvCxnSpPr/>
          <p:nvPr/>
        </p:nvCxnSpPr>
        <p:spPr>
          <a:xfrm>
            <a:off x="5580112" y="4515857"/>
            <a:ext cx="0" cy="648072"/>
          </a:xfrm>
          <a:prstGeom prst="line">
            <a:avLst/>
          </a:prstGeom>
          <a:ln w="38100">
            <a:solidFill>
              <a:schemeClr val="accent3">
                <a:lumMod val="50000"/>
              </a:schemeClr>
            </a:solidFill>
            <a:prstDash val="sysDash"/>
          </a:ln>
        </p:spPr>
        <p:style>
          <a:lnRef idx="2">
            <a:schemeClr val="accent1"/>
          </a:lnRef>
          <a:fillRef idx="0">
            <a:schemeClr val="accent1"/>
          </a:fillRef>
          <a:effectRef idx="1">
            <a:schemeClr val="accent1"/>
          </a:effectRef>
          <a:fontRef idx="minor">
            <a:schemeClr val="tx1"/>
          </a:fontRef>
        </p:style>
      </p:cxnSp>
      <p:sp>
        <p:nvSpPr>
          <p:cNvPr id="68" name="67 CuadroTexto"/>
          <p:cNvSpPr txBox="1"/>
          <p:nvPr/>
        </p:nvSpPr>
        <p:spPr>
          <a:xfrm>
            <a:off x="2627784" y="5667985"/>
            <a:ext cx="1296144" cy="369332"/>
          </a:xfrm>
          <a:prstGeom prst="rect">
            <a:avLst/>
          </a:prstGeom>
          <a:noFill/>
          <a:ln>
            <a:solidFill>
              <a:schemeClr val="accent3">
                <a:lumMod val="50000"/>
              </a:schemeClr>
            </a:solidFill>
          </a:ln>
        </p:spPr>
        <p:txBody>
          <a:bodyPr wrap="square" rtlCol="0">
            <a:spAutoFit/>
          </a:bodyPr>
          <a:lstStyle/>
          <a:p>
            <a:pPr algn="ctr"/>
            <a:r>
              <a:rPr lang="es-CO" b="1" dirty="0" smtClean="0"/>
              <a:t>TRAMO 1</a:t>
            </a:r>
          </a:p>
        </p:txBody>
      </p:sp>
      <p:sp>
        <p:nvSpPr>
          <p:cNvPr id="69" name="68 CuadroTexto"/>
          <p:cNvSpPr txBox="1"/>
          <p:nvPr/>
        </p:nvSpPr>
        <p:spPr>
          <a:xfrm>
            <a:off x="6588224" y="5451961"/>
            <a:ext cx="1296144" cy="369332"/>
          </a:xfrm>
          <a:prstGeom prst="rect">
            <a:avLst/>
          </a:prstGeom>
          <a:noFill/>
          <a:ln>
            <a:solidFill>
              <a:schemeClr val="accent3">
                <a:lumMod val="50000"/>
              </a:schemeClr>
            </a:solidFill>
          </a:ln>
        </p:spPr>
        <p:txBody>
          <a:bodyPr wrap="square" rtlCol="0">
            <a:spAutoFit/>
          </a:bodyPr>
          <a:lstStyle/>
          <a:p>
            <a:pPr algn="ctr"/>
            <a:r>
              <a:rPr lang="es-CO" b="1" dirty="0" smtClean="0"/>
              <a:t>TRAMO 3</a:t>
            </a:r>
            <a:endParaRPr lang="es-CO" b="1" dirty="0"/>
          </a:p>
        </p:txBody>
      </p:sp>
      <p:sp>
        <p:nvSpPr>
          <p:cNvPr id="70" name="69 Cerrar llave"/>
          <p:cNvSpPr/>
          <p:nvPr/>
        </p:nvSpPr>
        <p:spPr>
          <a:xfrm rot="5400000">
            <a:off x="6372200" y="4227825"/>
            <a:ext cx="432048" cy="1872208"/>
          </a:xfrm>
          <a:prstGeom prst="rightBrace">
            <a:avLst>
              <a:gd name="adj1" fmla="val 0"/>
              <a:gd name="adj2" fmla="val 47883"/>
            </a:avLst>
          </a:prstGeom>
          <a:ln w="38100">
            <a:solidFill>
              <a:schemeClr val="accent3">
                <a:lumMod val="50000"/>
              </a:schemeClr>
            </a:solidFill>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CO" dirty="0"/>
          </a:p>
        </p:txBody>
      </p:sp>
      <p:sp>
        <p:nvSpPr>
          <p:cNvPr id="71" name="70 CuadroTexto"/>
          <p:cNvSpPr txBox="1"/>
          <p:nvPr/>
        </p:nvSpPr>
        <p:spPr>
          <a:xfrm>
            <a:off x="251520" y="6114782"/>
            <a:ext cx="5544616" cy="338554"/>
          </a:xfrm>
          <a:prstGeom prst="rect">
            <a:avLst/>
          </a:prstGeom>
          <a:noFill/>
          <a:ln>
            <a:solidFill>
              <a:schemeClr val="accent3">
                <a:lumMod val="50000"/>
              </a:schemeClr>
            </a:solidFill>
          </a:ln>
        </p:spPr>
        <p:txBody>
          <a:bodyPr wrap="square" rtlCol="0">
            <a:spAutoFit/>
          </a:bodyPr>
          <a:lstStyle/>
          <a:p>
            <a:r>
              <a:rPr lang="es-CO" sz="1600" b="1" dirty="0" smtClean="0"/>
              <a:t>Meta Global </a:t>
            </a:r>
            <a:r>
              <a:rPr lang="es-CO" sz="1600" dirty="0" smtClean="0"/>
              <a:t>= Meta Ind. </a:t>
            </a:r>
            <a:r>
              <a:rPr lang="es-CO" sz="1600" i="1" dirty="0" smtClean="0"/>
              <a:t>Us. a </a:t>
            </a:r>
            <a:r>
              <a:rPr lang="es-CO" sz="1600" b="1" dirty="0" smtClean="0"/>
              <a:t>+</a:t>
            </a:r>
            <a:r>
              <a:rPr lang="es-CO" sz="1600" dirty="0" smtClean="0"/>
              <a:t> Meta Ind. </a:t>
            </a:r>
            <a:r>
              <a:rPr lang="es-CO" sz="1600" i="1" dirty="0" smtClean="0"/>
              <a:t>Us.b</a:t>
            </a:r>
            <a:r>
              <a:rPr lang="es-CO" sz="1600" dirty="0" smtClean="0"/>
              <a:t> </a:t>
            </a:r>
            <a:r>
              <a:rPr lang="es-CO" sz="1600" b="1" dirty="0" smtClean="0"/>
              <a:t>+</a:t>
            </a:r>
            <a:r>
              <a:rPr lang="es-CO" sz="1600" dirty="0" smtClean="0"/>
              <a:t> Meta Ind. </a:t>
            </a:r>
            <a:r>
              <a:rPr lang="es-CO" sz="1600" i="1" dirty="0" smtClean="0"/>
              <a:t>Us.c</a:t>
            </a:r>
            <a:endParaRPr lang="es-CO" sz="1600" i="1" dirty="0"/>
          </a:p>
        </p:txBody>
      </p:sp>
      <p:sp>
        <p:nvSpPr>
          <p:cNvPr id="72" name="71 CuadroTexto"/>
          <p:cNvSpPr txBox="1"/>
          <p:nvPr/>
        </p:nvSpPr>
        <p:spPr>
          <a:xfrm>
            <a:off x="6444208" y="5957750"/>
            <a:ext cx="2700808" cy="351570"/>
          </a:xfrm>
          <a:prstGeom prst="rect">
            <a:avLst/>
          </a:prstGeom>
          <a:noFill/>
          <a:ln>
            <a:solidFill>
              <a:schemeClr val="accent3">
                <a:lumMod val="50000"/>
              </a:schemeClr>
            </a:solidFill>
          </a:ln>
        </p:spPr>
        <p:txBody>
          <a:bodyPr wrap="square" rtlCol="0">
            <a:spAutoFit/>
          </a:bodyPr>
          <a:lstStyle/>
          <a:p>
            <a:r>
              <a:rPr lang="es-CO" sz="1600" b="1" dirty="0" smtClean="0"/>
              <a:t>Meta Global </a:t>
            </a:r>
            <a:r>
              <a:rPr lang="es-CO" sz="1600" dirty="0" smtClean="0"/>
              <a:t>= Meta Ind. </a:t>
            </a:r>
            <a:r>
              <a:rPr lang="es-CO" sz="1600" i="1" dirty="0" smtClean="0"/>
              <a:t>Us.f</a:t>
            </a:r>
            <a:endParaRPr lang="es-CO" sz="1600" i="1" dirty="0"/>
          </a:p>
        </p:txBody>
      </p:sp>
      <p:sp>
        <p:nvSpPr>
          <p:cNvPr id="65" name="64 CuadroTexto"/>
          <p:cNvSpPr txBox="1"/>
          <p:nvPr/>
        </p:nvSpPr>
        <p:spPr>
          <a:xfrm>
            <a:off x="1187624" y="4869160"/>
            <a:ext cx="1080120" cy="369332"/>
          </a:xfrm>
          <a:prstGeom prst="rect">
            <a:avLst/>
          </a:prstGeom>
          <a:noFill/>
        </p:spPr>
        <p:txBody>
          <a:bodyPr wrap="square" rtlCol="0">
            <a:spAutoFit/>
          </a:bodyPr>
          <a:lstStyle/>
          <a:p>
            <a:r>
              <a:rPr lang="es-CO" b="1" dirty="0" smtClean="0"/>
              <a:t>Cuenca A</a:t>
            </a:r>
            <a:endParaRPr lang="es-CO" b="1" dirty="0"/>
          </a:p>
        </p:txBody>
      </p:sp>
      <p:sp>
        <p:nvSpPr>
          <p:cNvPr id="67" name="66 CuadroTexto"/>
          <p:cNvSpPr txBox="1"/>
          <p:nvPr/>
        </p:nvSpPr>
        <p:spPr>
          <a:xfrm rot="2585908">
            <a:off x="4669261" y="2255665"/>
            <a:ext cx="1656184" cy="369332"/>
          </a:xfrm>
          <a:prstGeom prst="rect">
            <a:avLst/>
          </a:prstGeom>
          <a:noFill/>
        </p:spPr>
        <p:txBody>
          <a:bodyPr wrap="square" rtlCol="0">
            <a:spAutoFit/>
          </a:bodyPr>
          <a:lstStyle/>
          <a:p>
            <a:r>
              <a:rPr lang="es-CO" b="1" dirty="0" smtClean="0"/>
              <a:t>Subcuenca AA</a:t>
            </a:r>
            <a:endParaRPr lang="es-CO" b="1" dirty="0"/>
          </a:p>
        </p:txBody>
      </p:sp>
      <p:sp>
        <p:nvSpPr>
          <p:cNvPr id="74" name="73 Cerrar llave"/>
          <p:cNvSpPr/>
          <p:nvPr/>
        </p:nvSpPr>
        <p:spPr>
          <a:xfrm rot="9775893">
            <a:off x="4790667" y="2298421"/>
            <a:ext cx="432048" cy="1872208"/>
          </a:xfrm>
          <a:prstGeom prst="rightBrace">
            <a:avLst>
              <a:gd name="adj1" fmla="val 0"/>
              <a:gd name="adj2" fmla="val 47883"/>
            </a:avLst>
          </a:prstGeom>
          <a:ln w="38100">
            <a:solidFill>
              <a:schemeClr val="accent3">
                <a:lumMod val="50000"/>
              </a:schemeClr>
            </a:solidFill>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CO" dirty="0"/>
          </a:p>
        </p:txBody>
      </p:sp>
      <p:sp>
        <p:nvSpPr>
          <p:cNvPr id="75" name="74 CuadroTexto"/>
          <p:cNvSpPr txBox="1"/>
          <p:nvPr/>
        </p:nvSpPr>
        <p:spPr>
          <a:xfrm>
            <a:off x="3491880" y="1628800"/>
            <a:ext cx="1296144" cy="369332"/>
          </a:xfrm>
          <a:prstGeom prst="rect">
            <a:avLst/>
          </a:prstGeom>
          <a:noFill/>
          <a:ln>
            <a:solidFill>
              <a:schemeClr val="accent3">
                <a:lumMod val="50000"/>
              </a:schemeClr>
            </a:solidFill>
          </a:ln>
        </p:spPr>
        <p:txBody>
          <a:bodyPr wrap="square" rtlCol="0">
            <a:spAutoFit/>
          </a:bodyPr>
          <a:lstStyle/>
          <a:p>
            <a:pPr algn="ctr"/>
            <a:r>
              <a:rPr lang="es-CO" b="1" dirty="0" smtClean="0"/>
              <a:t>TRAMO 2</a:t>
            </a:r>
            <a:endParaRPr lang="es-CO" b="1" dirty="0"/>
          </a:p>
        </p:txBody>
      </p:sp>
      <p:grpSp>
        <p:nvGrpSpPr>
          <p:cNvPr id="16" name="77 Grupo"/>
          <p:cNvGrpSpPr/>
          <p:nvPr/>
        </p:nvGrpSpPr>
        <p:grpSpPr>
          <a:xfrm>
            <a:off x="7164288" y="3212976"/>
            <a:ext cx="1005403" cy="1008825"/>
            <a:chOff x="1028860" y="2996952"/>
            <a:chExt cx="1005403" cy="1008825"/>
          </a:xfrm>
        </p:grpSpPr>
        <p:pic>
          <p:nvPicPr>
            <p:cNvPr id="79" name="Picture 1" descr="C:\Program Files (x86)\Microsoft Office\MEDIA\CAGCAT10\j0185604.wmf"/>
            <p:cNvPicPr>
              <a:picLocks noChangeAspect="1" noChangeArrowheads="1"/>
            </p:cNvPicPr>
            <p:nvPr/>
          </p:nvPicPr>
          <p:blipFill>
            <a:blip r:embed="rId2" cstate="print"/>
            <a:srcRect/>
            <a:stretch>
              <a:fillRect/>
            </a:stretch>
          </p:blipFill>
          <p:spPr bwMode="auto">
            <a:xfrm>
              <a:off x="1115616" y="3357063"/>
              <a:ext cx="648072" cy="648714"/>
            </a:xfrm>
            <a:prstGeom prst="rect">
              <a:avLst/>
            </a:prstGeom>
            <a:noFill/>
          </p:spPr>
        </p:pic>
        <p:sp>
          <p:nvSpPr>
            <p:cNvPr id="80" name="79 CuadroTexto"/>
            <p:cNvSpPr txBox="1"/>
            <p:nvPr/>
          </p:nvSpPr>
          <p:spPr>
            <a:xfrm>
              <a:off x="1028860" y="2996952"/>
              <a:ext cx="1005403" cy="276999"/>
            </a:xfrm>
            <a:prstGeom prst="rect">
              <a:avLst/>
            </a:prstGeom>
            <a:noFill/>
            <a:ln>
              <a:solidFill>
                <a:srgbClr val="002060"/>
              </a:solidFill>
            </a:ln>
          </p:spPr>
          <p:txBody>
            <a:bodyPr wrap="none" rtlCol="0">
              <a:spAutoFit/>
            </a:bodyPr>
            <a:lstStyle/>
            <a:p>
              <a:r>
                <a:rPr lang="es-CO" sz="1200" b="1" dirty="0" smtClean="0">
                  <a:latin typeface="Futura std book"/>
                </a:rPr>
                <a:t>Usuario </a:t>
              </a:r>
              <a:r>
                <a:rPr lang="es-CO" sz="1200" b="1" i="1" dirty="0" smtClean="0">
                  <a:latin typeface="Futura std book"/>
                </a:rPr>
                <a:t>f…</a:t>
              </a:r>
              <a:endParaRPr lang="es-CO" sz="1200" b="1" i="1" dirty="0">
                <a:latin typeface="Futura std book"/>
              </a:endParaRPr>
            </a:p>
          </p:txBody>
        </p:sp>
      </p:grpSp>
      <p:grpSp>
        <p:nvGrpSpPr>
          <p:cNvPr id="17" name="80 Grupo"/>
          <p:cNvGrpSpPr/>
          <p:nvPr/>
        </p:nvGrpSpPr>
        <p:grpSpPr>
          <a:xfrm>
            <a:off x="6588224" y="4221088"/>
            <a:ext cx="720078" cy="366517"/>
            <a:chOff x="804366" y="4005064"/>
            <a:chExt cx="836173" cy="654549"/>
          </a:xfrm>
        </p:grpSpPr>
        <p:cxnSp>
          <p:nvCxnSpPr>
            <p:cNvPr id="82" name="81 Conector recto de flecha"/>
            <p:cNvCxnSpPr/>
            <p:nvPr/>
          </p:nvCxnSpPr>
          <p:spPr>
            <a:xfrm>
              <a:off x="1619672" y="4005064"/>
              <a:ext cx="20867" cy="654549"/>
            </a:xfrm>
            <a:prstGeom prst="straightConnector1">
              <a:avLst/>
            </a:prstGeom>
            <a:ln w="317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3" name="82 CuadroTexto"/>
            <p:cNvSpPr txBox="1"/>
            <p:nvPr/>
          </p:nvSpPr>
          <p:spPr>
            <a:xfrm>
              <a:off x="804366" y="4005064"/>
              <a:ext cx="752557" cy="494682"/>
            </a:xfrm>
            <a:prstGeom prst="rect">
              <a:avLst/>
            </a:prstGeom>
            <a:noFill/>
            <a:ln>
              <a:solidFill>
                <a:srgbClr val="FF0000"/>
              </a:solidFill>
            </a:ln>
          </p:spPr>
          <p:txBody>
            <a:bodyPr wrap="square" rtlCol="0">
              <a:spAutoFit/>
            </a:bodyPr>
            <a:lstStyle/>
            <a:p>
              <a:r>
                <a:rPr lang="es-CO" sz="1200" b="1" dirty="0" smtClean="0">
                  <a:solidFill>
                    <a:srgbClr val="FF0000"/>
                  </a:solidFill>
                  <a:latin typeface="Futura std book"/>
                </a:rPr>
                <a:t>Vert.5</a:t>
              </a:r>
              <a:endParaRPr lang="es-CO" sz="1200" b="1" dirty="0">
                <a:solidFill>
                  <a:srgbClr val="FF0000"/>
                </a:solidFill>
                <a:latin typeface="Futura std book"/>
              </a:endParaRPr>
            </a:p>
          </p:txBody>
        </p:sp>
      </p:grpSp>
      <p:sp>
        <p:nvSpPr>
          <p:cNvPr id="59" name="58 CuadroTexto"/>
          <p:cNvSpPr txBox="1"/>
          <p:nvPr/>
        </p:nvSpPr>
        <p:spPr>
          <a:xfrm>
            <a:off x="395536" y="2132857"/>
            <a:ext cx="4212976" cy="338554"/>
          </a:xfrm>
          <a:prstGeom prst="rect">
            <a:avLst/>
          </a:prstGeom>
          <a:noFill/>
          <a:ln>
            <a:solidFill>
              <a:schemeClr val="accent3">
                <a:lumMod val="50000"/>
              </a:schemeClr>
            </a:solidFill>
          </a:ln>
        </p:spPr>
        <p:txBody>
          <a:bodyPr wrap="square" rtlCol="0">
            <a:spAutoFit/>
          </a:bodyPr>
          <a:lstStyle/>
          <a:p>
            <a:r>
              <a:rPr lang="es-CO" sz="1600" b="1" dirty="0" smtClean="0"/>
              <a:t>Meta Global </a:t>
            </a:r>
            <a:r>
              <a:rPr lang="es-CO" sz="1600" dirty="0" smtClean="0"/>
              <a:t>= Meta Ind. </a:t>
            </a:r>
            <a:r>
              <a:rPr lang="es-CO" sz="1600" i="1" dirty="0" smtClean="0"/>
              <a:t>Us.d</a:t>
            </a:r>
            <a:r>
              <a:rPr lang="es-CO" sz="1600" dirty="0" smtClean="0"/>
              <a:t> </a:t>
            </a:r>
            <a:r>
              <a:rPr lang="es-CO" sz="1600" b="1" dirty="0" smtClean="0"/>
              <a:t>+</a:t>
            </a:r>
            <a:r>
              <a:rPr lang="es-CO" sz="1600" dirty="0" smtClean="0"/>
              <a:t> Meta Ind. </a:t>
            </a:r>
            <a:r>
              <a:rPr lang="es-CO" sz="1600" i="1" dirty="0" smtClean="0"/>
              <a:t>Us.e</a:t>
            </a:r>
            <a:endParaRPr lang="es-CO" sz="1600" i="1" dirty="0"/>
          </a:p>
        </p:txBody>
      </p:sp>
      <p:grpSp>
        <p:nvGrpSpPr>
          <p:cNvPr id="60" name="53 Grupo"/>
          <p:cNvGrpSpPr/>
          <p:nvPr/>
        </p:nvGrpSpPr>
        <p:grpSpPr>
          <a:xfrm>
            <a:off x="5796136" y="3645024"/>
            <a:ext cx="1152128" cy="735910"/>
            <a:chOff x="1028860" y="2996956"/>
            <a:chExt cx="1554785" cy="1008821"/>
          </a:xfrm>
        </p:grpSpPr>
        <p:pic>
          <p:nvPicPr>
            <p:cNvPr id="61" name="Picture 1" descr="C:\Program Files (x86)\Microsoft Office\MEDIA\CAGCAT10\j0185604.wmf"/>
            <p:cNvPicPr>
              <a:picLocks noChangeAspect="1" noChangeArrowheads="1"/>
            </p:cNvPicPr>
            <p:nvPr/>
          </p:nvPicPr>
          <p:blipFill>
            <a:blip r:embed="rId2" cstate="print"/>
            <a:srcRect/>
            <a:stretch>
              <a:fillRect/>
            </a:stretch>
          </p:blipFill>
          <p:spPr bwMode="auto">
            <a:xfrm>
              <a:off x="1115616" y="3357063"/>
              <a:ext cx="648072" cy="648714"/>
            </a:xfrm>
            <a:prstGeom prst="rect">
              <a:avLst/>
            </a:prstGeom>
            <a:noFill/>
          </p:spPr>
        </p:pic>
        <p:sp>
          <p:nvSpPr>
            <p:cNvPr id="62" name="61 CuadroTexto"/>
            <p:cNvSpPr txBox="1"/>
            <p:nvPr/>
          </p:nvSpPr>
          <p:spPr>
            <a:xfrm>
              <a:off x="1028860" y="2996956"/>
              <a:ext cx="1554785" cy="379723"/>
            </a:xfrm>
            <a:prstGeom prst="rect">
              <a:avLst/>
            </a:prstGeom>
            <a:noFill/>
            <a:ln>
              <a:solidFill>
                <a:srgbClr val="002060"/>
              </a:solidFill>
            </a:ln>
          </p:spPr>
          <p:txBody>
            <a:bodyPr wrap="square" rtlCol="0">
              <a:spAutoFit/>
            </a:bodyPr>
            <a:lstStyle/>
            <a:p>
              <a:r>
                <a:rPr lang="es-CO" sz="1200" b="1" dirty="0" smtClean="0">
                  <a:latin typeface="Futura std book"/>
                </a:rPr>
                <a:t>Usuario </a:t>
              </a:r>
              <a:r>
                <a:rPr lang="es-CO" sz="1200" b="1" i="1" dirty="0" smtClean="0">
                  <a:latin typeface="Futura std book"/>
                </a:rPr>
                <a:t>e..</a:t>
              </a:r>
              <a:endParaRPr lang="es-CO" sz="1200" b="1" i="1" dirty="0">
                <a:latin typeface="Futura std book"/>
              </a:endParaRPr>
            </a:p>
          </p:txBody>
        </p:sp>
      </p:grpSp>
      <p:cxnSp>
        <p:nvCxnSpPr>
          <p:cNvPr id="73" name="72 Conector recto de flecha"/>
          <p:cNvCxnSpPr/>
          <p:nvPr/>
        </p:nvCxnSpPr>
        <p:spPr>
          <a:xfrm flipH="1">
            <a:off x="5686410" y="3990206"/>
            <a:ext cx="196950" cy="168073"/>
          </a:xfrm>
          <a:prstGeom prst="straightConnector1">
            <a:avLst/>
          </a:prstGeom>
          <a:ln w="317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78" name="75 Rectángulo"/>
          <p:cNvSpPr/>
          <p:nvPr/>
        </p:nvSpPr>
        <p:spPr>
          <a:xfrm>
            <a:off x="0" y="1124743"/>
            <a:ext cx="6416444" cy="276999"/>
          </a:xfrm>
          <a:prstGeom prst="rect">
            <a:avLst/>
          </a:prstGeom>
          <a:solidFill>
            <a:schemeClr val="accent3"/>
          </a:solidFill>
          <a:ln w="9525">
            <a:solidFill>
              <a:srgbClr val="000000"/>
            </a:solidFill>
            <a:miter lim="800000"/>
            <a:headEnd/>
            <a:tailEnd/>
          </a:ln>
        </p:spPr>
        <p:txBody>
          <a:bodyPr/>
          <a:lstStyle/>
          <a:p>
            <a:pPr algn="ctr">
              <a:defRPr/>
            </a:pPr>
            <a:r>
              <a:rPr lang="es-CO" sz="1000" b="1" dirty="0" smtClean="0">
                <a:latin typeface="Futura std book"/>
              </a:rPr>
              <a:t>CAPÍTULO III - ESTABLECIMIENTO DE METAS DE CARGA CONTAMINANTE</a:t>
            </a:r>
            <a:endParaRPr lang="es-CO" sz="1000" b="1" dirty="0">
              <a:latin typeface="Futura std book"/>
            </a:endParaRPr>
          </a:p>
        </p:txBody>
      </p:sp>
    </p:spTree>
    <p:extLst>
      <p:ext uri="{BB962C8B-B14F-4D97-AF65-F5344CB8AC3E}">
        <p14:creationId xmlns:p14="http://schemas.microsoft.com/office/powerpoint/2010/main" val="2792377487"/>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a"/>
          <p:cNvGraphicFramePr>
            <a:graphicFrameLocks noGrp="1"/>
          </p:cNvGraphicFramePr>
          <p:nvPr>
            <p:extLst>
              <p:ext uri="{D42A27DB-BD31-4B8C-83A1-F6EECF244321}">
                <p14:modId xmlns:p14="http://schemas.microsoft.com/office/powerpoint/2010/main" val="762136950"/>
              </p:ext>
            </p:extLst>
          </p:nvPr>
        </p:nvGraphicFramePr>
        <p:xfrm>
          <a:off x="360040" y="1992496"/>
          <a:ext cx="8460432" cy="3020680"/>
        </p:xfrm>
        <a:graphic>
          <a:graphicData uri="http://schemas.openxmlformats.org/drawingml/2006/table">
            <a:tbl>
              <a:tblPr firstRow="1" bandRow="1">
                <a:tableStyleId>{5C22544A-7EE6-4342-B048-85BDC9FD1C3A}</a:tableStyleId>
              </a:tblPr>
              <a:tblGrid>
                <a:gridCol w="1259632">
                  <a:extLst>
                    <a:ext uri="{9D8B030D-6E8A-4147-A177-3AD203B41FA5}">
                      <a16:colId xmlns:a16="http://schemas.microsoft.com/office/drawing/2014/main" xmlns="" val="20000"/>
                    </a:ext>
                  </a:extLst>
                </a:gridCol>
                <a:gridCol w="648072">
                  <a:extLst>
                    <a:ext uri="{9D8B030D-6E8A-4147-A177-3AD203B41FA5}">
                      <a16:colId xmlns:a16="http://schemas.microsoft.com/office/drawing/2014/main" xmlns="" val="20001"/>
                    </a:ext>
                  </a:extLst>
                </a:gridCol>
                <a:gridCol w="875253">
                  <a:extLst>
                    <a:ext uri="{9D8B030D-6E8A-4147-A177-3AD203B41FA5}">
                      <a16:colId xmlns:a16="http://schemas.microsoft.com/office/drawing/2014/main" xmlns="" val="20002"/>
                    </a:ext>
                  </a:extLst>
                </a:gridCol>
                <a:gridCol w="852939">
                  <a:extLst>
                    <a:ext uri="{9D8B030D-6E8A-4147-A177-3AD203B41FA5}">
                      <a16:colId xmlns:a16="http://schemas.microsoft.com/office/drawing/2014/main" xmlns="" val="20003"/>
                    </a:ext>
                  </a:extLst>
                </a:gridCol>
                <a:gridCol w="1008112">
                  <a:extLst>
                    <a:ext uri="{9D8B030D-6E8A-4147-A177-3AD203B41FA5}">
                      <a16:colId xmlns:a16="http://schemas.microsoft.com/office/drawing/2014/main" xmlns="" val="20004"/>
                    </a:ext>
                  </a:extLst>
                </a:gridCol>
                <a:gridCol w="792088">
                  <a:extLst>
                    <a:ext uri="{9D8B030D-6E8A-4147-A177-3AD203B41FA5}">
                      <a16:colId xmlns:a16="http://schemas.microsoft.com/office/drawing/2014/main" xmlns="" val="20005"/>
                    </a:ext>
                  </a:extLst>
                </a:gridCol>
                <a:gridCol w="864096">
                  <a:extLst>
                    <a:ext uri="{9D8B030D-6E8A-4147-A177-3AD203B41FA5}">
                      <a16:colId xmlns:a16="http://schemas.microsoft.com/office/drawing/2014/main" xmlns="" val="20006"/>
                    </a:ext>
                  </a:extLst>
                </a:gridCol>
                <a:gridCol w="504056">
                  <a:extLst>
                    <a:ext uri="{9D8B030D-6E8A-4147-A177-3AD203B41FA5}">
                      <a16:colId xmlns:a16="http://schemas.microsoft.com/office/drawing/2014/main" xmlns="" val="20007"/>
                    </a:ext>
                  </a:extLst>
                </a:gridCol>
                <a:gridCol w="864096">
                  <a:extLst>
                    <a:ext uri="{9D8B030D-6E8A-4147-A177-3AD203B41FA5}">
                      <a16:colId xmlns:a16="http://schemas.microsoft.com/office/drawing/2014/main" xmlns="" val="20008"/>
                    </a:ext>
                  </a:extLst>
                </a:gridCol>
                <a:gridCol w="792088">
                  <a:extLst>
                    <a:ext uri="{9D8B030D-6E8A-4147-A177-3AD203B41FA5}">
                      <a16:colId xmlns:a16="http://schemas.microsoft.com/office/drawing/2014/main" xmlns="" val="20009"/>
                    </a:ext>
                  </a:extLst>
                </a:gridCol>
              </a:tblGrid>
              <a:tr h="360040">
                <a:tc rowSpan="3">
                  <a:txBody>
                    <a:bodyPr/>
                    <a:lstStyle/>
                    <a:p>
                      <a:pPr algn="ctr"/>
                      <a:endParaRPr lang="es-CO" sz="1400" dirty="0" smtClean="0"/>
                    </a:p>
                    <a:p>
                      <a:pPr algn="ctr"/>
                      <a:endParaRPr lang="es-CO" sz="1400" dirty="0" smtClean="0"/>
                    </a:p>
                    <a:p>
                      <a:pPr algn="ctr"/>
                      <a:r>
                        <a:rPr lang="es-CO" sz="1400" dirty="0" smtClean="0"/>
                        <a:t>Cuenca</a:t>
                      </a:r>
                      <a:endParaRPr lang="es-CO" sz="1400" dirty="0"/>
                    </a:p>
                  </a:txBody>
                  <a:tcPr anchor="ctr"/>
                </a:tc>
                <a:tc rowSpan="3">
                  <a:txBody>
                    <a:bodyPr/>
                    <a:lstStyle/>
                    <a:p>
                      <a:pPr algn="ctr"/>
                      <a:endParaRPr lang="es-CO" sz="1400" dirty="0" smtClean="0"/>
                    </a:p>
                    <a:p>
                      <a:pPr algn="ctr"/>
                      <a:endParaRPr lang="es-CO" sz="1400" dirty="0" smtClean="0"/>
                    </a:p>
                    <a:p>
                      <a:pPr algn="ctr"/>
                      <a:r>
                        <a:rPr lang="es-CO" sz="1400" dirty="0" smtClean="0"/>
                        <a:t>Tramo</a:t>
                      </a:r>
                      <a:endParaRPr lang="es-CO" sz="1400" dirty="0"/>
                    </a:p>
                  </a:txBody>
                  <a:tcPr anchor="ctr"/>
                </a:tc>
                <a:tc rowSpan="3">
                  <a:txBody>
                    <a:bodyPr/>
                    <a:lstStyle/>
                    <a:p>
                      <a:pPr algn="ctr"/>
                      <a:endParaRPr lang="es-CO" sz="1400" dirty="0" smtClean="0"/>
                    </a:p>
                    <a:p>
                      <a:pPr algn="ctr"/>
                      <a:endParaRPr lang="es-CO" sz="1400" dirty="0" smtClean="0"/>
                    </a:p>
                    <a:p>
                      <a:pPr algn="ctr"/>
                      <a:r>
                        <a:rPr lang="es-CO" sz="1400" dirty="0" smtClean="0"/>
                        <a:t>Usuario </a:t>
                      </a:r>
                      <a:endParaRPr lang="es-CO" sz="1400" dirty="0"/>
                    </a:p>
                  </a:txBody>
                  <a:tcPr anchor="ctr"/>
                </a:tc>
                <a:tc gridSpan="2">
                  <a:txBody>
                    <a:bodyPr/>
                    <a:lstStyle/>
                    <a:p>
                      <a:pPr algn="ctr"/>
                      <a:r>
                        <a:rPr lang="es-CO" sz="1400" dirty="0" smtClean="0"/>
                        <a:t>Línea Base</a:t>
                      </a:r>
                      <a:r>
                        <a:rPr lang="es-CO" sz="1400" baseline="0" dirty="0" smtClean="0"/>
                        <a:t>  Cc por usuario</a:t>
                      </a:r>
                      <a:endParaRPr lang="es-CO" sz="1400" dirty="0"/>
                    </a:p>
                  </a:txBody>
                  <a:tcPr anchor="ctr"/>
                </a:tc>
                <a:tc hMerge="1">
                  <a:txBody>
                    <a:bodyPr/>
                    <a:lstStyle/>
                    <a:p>
                      <a:endParaRPr lang="es-CO" dirty="0"/>
                    </a:p>
                  </a:txBody>
                  <a:tcPr/>
                </a:tc>
                <a:tc gridSpan="5">
                  <a:txBody>
                    <a:bodyPr/>
                    <a:lstStyle/>
                    <a:p>
                      <a:pPr algn="ctr"/>
                      <a:r>
                        <a:rPr lang="es-CO" sz="1400" dirty="0" smtClean="0"/>
                        <a:t>Cc meta por año </a:t>
                      </a:r>
                      <a:endParaRPr lang="es-CO" sz="1400" dirty="0"/>
                    </a:p>
                  </a:txBody>
                  <a:tcPr anchor="ctr"/>
                </a:tc>
                <a:tc hMerge="1">
                  <a:txBody>
                    <a:bodyPr/>
                    <a:lstStyle/>
                    <a:p>
                      <a:endParaRPr lang="es-CO" dirty="0"/>
                    </a:p>
                  </a:txBody>
                  <a:tcPr/>
                </a:tc>
                <a:tc hMerge="1">
                  <a:txBody>
                    <a:bodyPr/>
                    <a:lstStyle/>
                    <a:p>
                      <a:pPr algn="ctr"/>
                      <a:endParaRPr lang="es-CO" sz="1400" dirty="0"/>
                    </a:p>
                  </a:txBody>
                  <a:tcPr/>
                </a:tc>
                <a:tc hMerge="1">
                  <a:txBody>
                    <a:bodyPr/>
                    <a:lstStyle/>
                    <a:p>
                      <a:pPr algn="ctr"/>
                      <a:endParaRPr lang="es-CO" sz="1400" dirty="0"/>
                    </a:p>
                  </a:txBody>
                  <a:tcPr/>
                </a:tc>
                <a:tc hMerge="1">
                  <a:txBody>
                    <a:bodyPr/>
                    <a:lstStyle/>
                    <a:p>
                      <a:endParaRPr lang="es-CO"/>
                    </a:p>
                  </a:txBody>
                  <a:tcPr/>
                </a:tc>
                <a:extLst>
                  <a:ext uri="{0D108BD9-81ED-4DB2-BD59-A6C34878D82A}">
                    <a16:rowId xmlns:a16="http://schemas.microsoft.com/office/drawing/2014/main" xmlns="" val="10000"/>
                  </a:ext>
                </a:extLst>
              </a:tr>
              <a:tr h="561960">
                <a:tc vMerge="1">
                  <a:txBody>
                    <a:bodyPr/>
                    <a:lstStyle/>
                    <a:p>
                      <a:endParaRPr lang="es-CO" dirty="0"/>
                    </a:p>
                  </a:txBody>
                  <a:tcPr/>
                </a:tc>
                <a:tc vMerge="1">
                  <a:txBody>
                    <a:bodyPr/>
                    <a:lstStyle/>
                    <a:p>
                      <a:endParaRPr lang="es-CO" dirty="0"/>
                    </a:p>
                  </a:txBody>
                  <a:tcPr/>
                </a:tc>
                <a:tc vMerge="1">
                  <a:txBody>
                    <a:bodyPr/>
                    <a:lstStyle/>
                    <a:p>
                      <a:endParaRPr lang="es-CO"/>
                    </a:p>
                  </a:txBody>
                  <a:tcPr/>
                </a:tc>
                <a:tc rowSpan="2">
                  <a:txBody>
                    <a:bodyPr/>
                    <a:lstStyle/>
                    <a:p>
                      <a:pPr algn="ctr"/>
                      <a:r>
                        <a:rPr lang="es-CO" sz="1400" b="0" i="1" dirty="0" smtClean="0"/>
                        <a:t>DBO</a:t>
                      </a:r>
                    </a:p>
                    <a:p>
                      <a:pPr algn="ctr"/>
                      <a:r>
                        <a:rPr lang="es-CO" sz="1400" b="0" i="1" dirty="0" smtClean="0"/>
                        <a:t>(Kg/año)</a:t>
                      </a:r>
                      <a:endParaRPr lang="es-CO" sz="1400" b="0" i="1" dirty="0"/>
                    </a:p>
                  </a:txBody>
                  <a:tcPr anchor="ctr"/>
                </a:tc>
                <a:tc rowSpan="2">
                  <a:txBody>
                    <a:bodyPr/>
                    <a:lstStyle/>
                    <a:p>
                      <a:pPr algn="ctr"/>
                      <a:r>
                        <a:rPr lang="es-CO" sz="1400" b="0" i="1" dirty="0" smtClean="0"/>
                        <a:t>SST</a:t>
                      </a:r>
                    </a:p>
                    <a:p>
                      <a:pPr algn="ctr"/>
                      <a:r>
                        <a:rPr lang="es-CO" sz="1400" b="0" i="1" dirty="0" smtClean="0"/>
                        <a:t> (Kg/año)</a:t>
                      </a:r>
                      <a:endParaRPr lang="es-CO" sz="1400" b="0" i="1" dirty="0"/>
                    </a:p>
                  </a:txBody>
                  <a:tcPr anchor="ctr"/>
                </a:tc>
                <a:tc gridSpan="2">
                  <a:txBody>
                    <a:bodyPr/>
                    <a:lstStyle/>
                    <a:p>
                      <a:pPr algn="ctr"/>
                      <a:r>
                        <a:rPr lang="es-CO" sz="1400" dirty="0" smtClean="0"/>
                        <a:t>Año 1</a:t>
                      </a:r>
                      <a:endParaRPr lang="es-CO" sz="1400" dirty="0"/>
                    </a:p>
                  </a:txBody>
                  <a:tcPr anchor="ctr"/>
                </a:tc>
                <a:tc hMerge="1">
                  <a:txBody>
                    <a:bodyPr/>
                    <a:lstStyle/>
                    <a:p>
                      <a:pPr algn="ctr"/>
                      <a:endParaRPr lang="es-CO" sz="1400" i="1" dirty="0"/>
                    </a:p>
                  </a:txBody>
                  <a:tcPr/>
                </a:tc>
                <a:tc>
                  <a:txBody>
                    <a:bodyPr/>
                    <a:lstStyle/>
                    <a:p>
                      <a:pPr algn="ctr"/>
                      <a:r>
                        <a:rPr lang="es-CO" sz="1400" b="0" i="0" dirty="0" smtClean="0"/>
                        <a:t>….</a:t>
                      </a:r>
                    </a:p>
                  </a:txBody>
                  <a:tcPr anchor="ctr"/>
                </a:tc>
                <a:tc gridSpan="2">
                  <a:txBody>
                    <a:bodyPr/>
                    <a:lstStyle/>
                    <a:p>
                      <a:pPr algn="ctr"/>
                      <a:r>
                        <a:rPr lang="es-CO" sz="1400" dirty="0" smtClean="0"/>
                        <a:t>Año 5</a:t>
                      </a:r>
                      <a:endParaRPr lang="es-CO" sz="1400" dirty="0"/>
                    </a:p>
                  </a:txBody>
                  <a:tcPr anchor="ctr"/>
                </a:tc>
                <a:tc hMerge="1">
                  <a:txBody>
                    <a:bodyPr/>
                    <a:lstStyle/>
                    <a:p>
                      <a:endParaRPr lang="es-CO"/>
                    </a:p>
                  </a:txBody>
                  <a:tcPr/>
                </a:tc>
                <a:extLst>
                  <a:ext uri="{0D108BD9-81ED-4DB2-BD59-A6C34878D82A}">
                    <a16:rowId xmlns:a16="http://schemas.microsoft.com/office/drawing/2014/main" xmlns="" val="10001"/>
                  </a:ext>
                </a:extLst>
              </a:tr>
              <a:tr h="370840">
                <a:tc vMerge="1">
                  <a:txBody>
                    <a:bodyPr/>
                    <a:lstStyle/>
                    <a:p>
                      <a:endParaRPr lang="es-CO" sz="1400" dirty="0"/>
                    </a:p>
                  </a:txBody>
                  <a:tcPr/>
                </a:tc>
                <a:tc vMerge="1">
                  <a:txBody>
                    <a:bodyPr/>
                    <a:lstStyle/>
                    <a:p>
                      <a:endParaRPr lang="es-CO" sz="1400" dirty="0"/>
                    </a:p>
                  </a:txBody>
                  <a:tcPr/>
                </a:tc>
                <a:tc vMerge="1">
                  <a:txBody>
                    <a:bodyPr/>
                    <a:lstStyle/>
                    <a:p>
                      <a:endParaRPr lang="es-CO" sz="1400" i="1" dirty="0"/>
                    </a:p>
                  </a:txBody>
                  <a:tcPr/>
                </a:tc>
                <a:tc vMerge="1">
                  <a:txBody>
                    <a:bodyPr/>
                    <a:lstStyle/>
                    <a:p>
                      <a:endParaRPr lang="es-CO" sz="1400" dirty="0"/>
                    </a:p>
                  </a:txBody>
                  <a:tcPr/>
                </a:tc>
                <a:tc vMerge="1">
                  <a:txBody>
                    <a:bodyPr/>
                    <a:lstStyle/>
                    <a:p>
                      <a:endParaRPr lang="es-CO" sz="1400" dirty="0"/>
                    </a:p>
                  </a:txBody>
                  <a:tcPr/>
                </a:tc>
                <a:tc>
                  <a:txBody>
                    <a:bodyPr/>
                    <a:lstStyle/>
                    <a:p>
                      <a:pPr algn="ctr"/>
                      <a:r>
                        <a:rPr lang="es-CO" sz="1200" i="1" dirty="0" smtClean="0"/>
                        <a:t>DBO (Kg/año)</a:t>
                      </a:r>
                      <a:endParaRPr lang="es-CO" sz="1200" i="1" dirty="0"/>
                    </a:p>
                  </a:txBody>
                  <a:tcPr anchor="ctr"/>
                </a:tc>
                <a:tc>
                  <a:txBody>
                    <a:bodyPr/>
                    <a:lstStyle/>
                    <a:p>
                      <a:pPr algn="ctr"/>
                      <a:r>
                        <a:rPr lang="es-CO" sz="1200" b="0" i="1" dirty="0" smtClean="0"/>
                        <a:t>SST</a:t>
                      </a:r>
                    </a:p>
                    <a:p>
                      <a:pPr algn="ctr"/>
                      <a:r>
                        <a:rPr lang="es-CO" sz="1200" b="0" i="1" dirty="0" smtClean="0"/>
                        <a:t> (Kg/año)</a:t>
                      </a:r>
                      <a:endParaRPr lang="es-CO" sz="1200" b="0" i="1"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200" b="1" i="1" dirty="0" smtClean="0"/>
                        <a:t>…..</a:t>
                      </a:r>
                    </a:p>
                  </a:txBody>
                  <a:tcPr anchor="ctr"/>
                </a:tc>
                <a:tc>
                  <a:txBody>
                    <a:bodyPr/>
                    <a:lstStyle/>
                    <a:p>
                      <a:pPr algn="ctr"/>
                      <a:r>
                        <a:rPr lang="es-CO" sz="1200" i="1" dirty="0" smtClean="0"/>
                        <a:t>DBO </a:t>
                      </a:r>
                    </a:p>
                    <a:p>
                      <a:pPr algn="ctr"/>
                      <a:r>
                        <a:rPr lang="es-CO" sz="1200" i="1" dirty="0" smtClean="0"/>
                        <a:t>(Kg/año)</a:t>
                      </a:r>
                      <a:endParaRPr lang="es-CO" sz="1200" i="1" dirty="0"/>
                    </a:p>
                  </a:txBody>
                  <a:tcPr anchor="ctr"/>
                </a:tc>
                <a:tc>
                  <a:txBody>
                    <a:bodyPr/>
                    <a:lstStyle/>
                    <a:p>
                      <a:pPr algn="ctr"/>
                      <a:r>
                        <a:rPr lang="es-CO" sz="1200" b="0" i="1" dirty="0" smtClean="0"/>
                        <a:t>SST</a:t>
                      </a:r>
                    </a:p>
                    <a:p>
                      <a:pPr algn="ctr"/>
                      <a:r>
                        <a:rPr lang="es-CO" sz="1200" b="0" i="1" dirty="0" smtClean="0"/>
                        <a:t> (Kg/año)</a:t>
                      </a:r>
                      <a:endParaRPr lang="es-CO" sz="1200" b="0" i="1" dirty="0"/>
                    </a:p>
                  </a:txBody>
                  <a:tcPr anchor="ctr"/>
                </a:tc>
                <a:extLst>
                  <a:ext uri="{0D108BD9-81ED-4DB2-BD59-A6C34878D82A}">
                    <a16:rowId xmlns:a16="http://schemas.microsoft.com/office/drawing/2014/main" xmlns="" val="10002"/>
                  </a:ext>
                </a:extLst>
              </a:tr>
              <a:tr h="370840">
                <a:tc>
                  <a:txBody>
                    <a:bodyPr/>
                    <a:lstStyle/>
                    <a:p>
                      <a:r>
                        <a:rPr lang="es-CO" sz="1400" dirty="0" smtClean="0"/>
                        <a:t>Cuenca A</a:t>
                      </a:r>
                      <a:endParaRPr lang="es-CO" sz="1400" dirty="0"/>
                    </a:p>
                  </a:txBody>
                  <a:tcPr anchor="ctr"/>
                </a:tc>
                <a:tc>
                  <a:txBody>
                    <a:bodyPr/>
                    <a:lstStyle/>
                    <a:p>
                      <a:r>
                        <a:rPr lang="es-CO" sz="1400" dirty="0" smtClean="0"/>
                        <a:t>1</a:t>
                      </a:r>
                      <a:endParaRPr lang="es-CO" sz="1400" dirty="0"/>
                    </a:p>
                  </a:txBody>
                  <a:tcPr anchor="ctr"/>
                </a:tc>
                <a:tc>
                  <a:txBody>
                    <a:bodyPr/>
                    <a:lstStyle/>
                    <a:p>
                      <a:r>
                        <a:rPr lang="es-CO" sz="1400" i="1" dirty="0" smtClean="0"/>
                        <a:t>a..</a:t>
                      </a:r>
                      <a:endParaRPr lang="es-CO" sz="1400" i="1" dirty="0"/>
                    </a:p>
                  </a:txBody>
                  <a:tcPr anchor="ctr"/>
                </a:tc>
                <a:tc>
                  <a:txBody>
                    <a:bodyPr/>
                    <a:lstStyle/>
                    <a:p>
                      <a:pPr algn="r"/>
                      <a:r>
                        <a:rPr lang="es-CO" sz="1400" dirty="0" smtClean="0"/>
                        <a:t>xxxx</a:t>
                      </a:r>
                      <a:endParaRPr lang="es-CO" sz="1400" dirty="0"/>
                    </a:p>
                  </a:txBody>
                  <a:tcPr anchor="ctr"/>
                </a:tc>
                <a:tc>
                  <a:txBody>
                    <a:bodyPr/>
                    <a:lstStyle/>
                    <a:p>
                      <a:pPr algn="r"/>
                      <a:r>
                        <a:rPr lang="es-CO" sz="1400" dirty="0" smtClean="0"/>
                        <a:t>xxxx</a:t>
                      </a:r>
                      <a:endParaRPr lang="es-CO" sz="1400" dirty="0"/>
                    </a:p>
                  </a:txBody>
                  <a:tcPr anchor="ctr"/>
                </a:tc>
                <a:tc>
                  <a:txBody>
                    <a:bodyPr/>
                    <a:lstStyle/>
                    <a:p>
                      <a:pPr algn="r"/>
                      <a:r>
                        <a:rPr lang="es-CO" sz="1400" dirty="0" smtClean="0"/>
                        <a:t>xxxx</a:t>
                      </a:r>
                      <a:endParaRPr lang="es-CO" sz="1400" dirty="0"/>
                    </a:p>
                  </a:txBody>
                  <a:tcPr anchor="ctr"/>
                </a:tc>
                <a:tc>
                  <a:txBody>
                    <a:bodyPr/>
                    <a:lstStyle/>
                    <a:p>
                      <a:pPr algn="r"/>
                      <a:r>
                        <a:rPr lang="es-CO" sz="1400" dirty="0" smtClean="0"/>
                        <a:t>xxxx</a:t>
                      </a:r>
                      <a:endParaRPr lang="es-CO" sz="1400" dirty="0"/>
                    </a:p>
                  </a:txBody>
                  <a:tcPr anchor="ctr"/>
                </a:tc>
                <a:tc>
                  <a:txBody>
                    <a:bodyPr/>
                    <a:lstStyle/>
                    <a:p>
                      <a:pPr algn="r"/>
                      <a:r>
                        <a:rPr lang="es-CO" sz="1400" dirty="0" smtClean="0"/>
                        <a:t>xxxx</a:t>
                      </a:r>
                      <a:endParaRPr lang="es-CO" sz="1400" dirty="0"/>
                    </a:p>
                  </a:txBody>
                  <a:tcPr anchor="ctr"/>
                </a:tc>
                <a:tc>
                  <a:txBody>
                    <a:bodyPr/>
                    <a:lstStyle/>
                    <a:p>
                      <a:pPr algn="r"/>
                      <a:r>
                        <a:rPr lang="es-CO" sz="1400" dirty="0" smtClean="0"/>
                        <a:t>xxxx</a:t>
                      </a:r>
                      <a:endParaRPr lang="es-CO" sz="1400" dirty="0"/>
                    </a:p>
                  </a:txBody>
                  <a:tcPr anchor="ctr"/>
                </a:tc>
                <a:tc>
                  <a:txBody>
                    <a:bodyPr/>
                    <a:lstStyle/>
                    <a:p>
                      <a:pPr algn="r"/>
                      <a:r>
                        <a:rPr lang="es-CO" sz="1400" dirty="0" smtClean="0"/>
                        <a:t>xxxx</a:t>
                      </a:r>
                      <a:endParaRPr lang="es-CO" sz="1400" dirty="0"/>
                    </a:p>
                  </a:txBody>
                  <a:tcPr anchor="ctr"/>
                </a:tc>
                <a:extLst>
                  <a:ext uri="{0D108BD9-81ED-4DB2-BD59-A6C34878D82A}">
                    <a16:rowId xmlns:a16="http://schemas.microsoft.com/office/drawing/2014/main" xmlns="" val="10003"/>
                  </a:ext>
                </a:extLst>
              </a:tr>
              <a:tr h="370840">
                <a:tc>
                  <a:txBody>
                    <a:bodyPr/>
                    <a:lstStyle/>
                    <a:p>
                      <a:endParaRPr lang="es-CO" sz="1400" dirty="0"/>
                    </a:p>
                  </a:txBody>
                  <a:tcPr anchor="ctr"/>
                </a:tc>
                <a:tc>
                  <a:txBody>
                    <a:bodyPr/>
                    <a:lstStyle/>
                    <a:p>
                      <a:endParaRPr lang="es-CO" sz="1400" dirty="0"/>
                    </a:p>
                  </a:txBody>
                  <a:tcPr anchor="ctr"/>
                </a:tc>
                <a:tc>
                  <a:txBody>
                    <a:bodyPr/>
                    <a:lstStyle/>
                    <a:p>
                      <a:r>
                        <a:rPr lang="es-CO" sz="1400" i="1" dirty="0" smtClean="0"/>
                        <a:t>b..</a:t>
                      </a:r>
                      <a:endParaRPr lang="es-CO" sz="1400" i="1" dirty="0"/>
                    </a:p>
                  </a:txBody>
                  <a:tcPr anchor="ctr"/>
                </a:tc>
                <a:tc>
                  <a:txBody>
                    <a:bodyPr/>
                    <a:lstStyle/>
                    <a:p>
                      <a:pPr algn="r"/>
                      <a:r>
                        <a:rPr lang="es-CO" sz="1400" dirty="0" smtClean="0"/>
                        <a:t>xxxx</a:t>
                      </a:r>
                      <a:endParaRPr lang="es-CO" sz="1400" dirty="0"/>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endParaRPr lang="es-CO" sz="1400" dirty="0"/>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extLst>
                  <a:ext uri="{0D108BD9-81ED-4DB2-BD59-A6C34878D82A}">
                    <a16:rowId xmlns:a16="http://schemas.microsoft.com/office/drawing/2014/main" xmlns="" val="10004"/>
                  </a:ext>
                </a:extLst>
              </a:tr>
              <a:tr h="370840">
                <a:tc>
                  <a:txBody>
                    <a:bodyPr/>
                    <a:lstStyle/>
                    <a:p>
                      <a:r>
                        <a:rPr lang="es-CO" sz="1400" dirty="0" smtClean="0"/>
                        <a:t>……</a:t>
                      </a:r>
                      <a:endParaRPr lang="es-CO" sz="1400" dirty="0"/>
                    </a:p>
                  </a:txBody>
                  <a:tcPr anchor="ctr"/>
                </a:tc>
                <a:tc>
                  <a:txBody>
                    <a:bodyPr/>
                    <a:lstStyle/>
                    <a:p>
                      <a:endParaRPr lang="es-CO" sz="1400" dirty="0"/>
                    </a:p>
                  </a:txBody>
                  <a:tcPr anchor="ctr"/>
                </a:tc>
                <a:tc>
                  <a:txBody>
                    <a:bodyPr/>
                    <a:lstStyle/>
                    <a:p>
                      <a:endParaRPr lang="es-CO" sz="1400" dirty="0"/>
                    </a:p>
                  </a:txBody>
                  <a:tcPr anchor="ctr"/>
                </a:tc>
                <a:tc>
                  <a:txBody>
                    <a:bodyPr/>
                    <a:lstStyle/>
                    <a:p>
                      <a:pPr algn="r"/>
                      <a:endParaRPr lang="es-CO" sz="1400" dirty="0"/>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endParaRPr lang="es-CO" sz="1400" dirty="0"/>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endParaRPr lang="es-CO" sz="1400" dirty="0" smtClean="0"/>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endParaRPr lang="es-CO" sz="1400" dirty="0" smtClean="0"/>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endParaRPr lang="es-CO" sz="1400" b="1" dirty="0" smtClean="0"/>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endParaRPr lang="es-CO" sz="1400" dirty="0" smtClean="0"/>
                    </a:p>
                  </a:txBody>
                  <a:tcPr anchor="ctr"/>
                </a:tc>
                <a:tc>
                  <a:txBody>
                    <a:bodyPr/>
                    <a:lstStyle/>
                    <a:p>
                      <a:pPr algn="r"/>
                      <a:endParaRPr lang="es-CO" dirty="0"/>
                    </a:p>
                  </a:txBody>
                  <a:tcPr anchor="ctr"/>
                </a:tc>
                <a:extLst>
                  <a:ext uri="{0D108BD9-81ED-4DB2-BD59-A6C34878D82A}">
                    <a16:rowId xmlns:a16="http://schemas.microsoft.com/office/drawing/2014/main" xmlns="" val="10005"/>
                  </a:ext>
                </a:extLst>
              </a:tr>
              <a:tr h="370840">
                <a:tc>
                  <a:txBody>
                    <a:bodyPr/>
                    <a:lstStyle/>
                    <a:p>
                      <a:r>
                        <a:rPr lang="es-CO" sz="1400" dirty="0" smtClean="0"/>
                        <a:t>Subcuenca AA</a:t>
                      </a:r>
                      <a:endParaRPr lang="es-CO" sz="1400" dirty="0"/>
                    </a:p>
                  </a:txBody>
                  <a:tcPr anchor="ctr"/>
                </a:tc>
                <a:tc>
                  <a:txBody>
                    <a:bodyPr/>
                    <a:lstStyle/>
                    <a:p>
                      <a:r>
                        <a:rPr lang="es-CO" sz="1400" dirty="0" smtClean="0"/>
                        <a:t>1</a:t>
                      </a:r>
                      <a:endParaRPr lang="es-CO" sz="1400" dirty="0"/>
                    </a:p>
                  </a:txBody>
                  <a:tcPr anchor="ctr"/>
                </a:tc>
                <a:tc>
                  <a:txBody>
                    <a:bodyPr/>
                    <a:lstStyle/>
                    <a:p>
                      <a:r>
                        <a:rPr lang="es-CO" sz="1400" i="1" dirty="0" smtClean="0"/>
                        <a:t>c…</a:t>
                      </a:r>
                      <a:endParaRPr lang="es-CO" sz="1400" i="1" dirty="0"/>
                    </a:p>
                  </a:txBody>
                  <a:tcPr anchor="ctr"/>
                </a:tc>
                <a:tc>
                  <a:txBody>
                    <a:bodyPr/>
                    <a:lstStyle/>
                    <a:p>
                      <a:pPr algn="r"/>
                      <a:r>
                        <a:rPr lang="es-CO" sz="1400" dirty="0" smtClean="0"/>
                        <a:t>xxxx</a:t>
                      </a:r>
                      <a:endParaRPr lang="es-CO" sz="1400" dirty="0"/>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endParaRPr lang="es-CO" sz="1400" dirty="0"/>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s-CO" sz="1400" dirty="0" smtClean="0"/>
                        <a:t>xxxx</a:t>
                      </a:r>
                    </a:p>
                  </a:txBody>
                  <a:tcPr anchor="ctr"/>
                </a:tc>
                <a:extLst>
                  <a:ext uri="{0D108BD9-81ED-4DB2-BD59-A6C34878D82A}">
                    <a16:rowId xmlns:a16="http://schemas.microsoft.com/office/drawing/2014/main" xmlns="" val="10006"/>
                  </a:ext>
                </a:extLst>
              </a:tr>
            </a:tbl>
          </a:graphicData>
        </a:graphic>
      </p:graphicFrame>
      <p:sp>
        <p:nvSpPr>
          <p:cNvPr id="6" name="75 Rectángulo"/>
          <p:cNvSpPr/>
          <p:nvPr/>
        </p:nvSpPr>
        <p:spPr>
          <a:xfrm>
            <a:off x="-33405" y="1340768"/>
            <a:ext cx="6416444" cy="276999"/>
          </a:xfrm>
          <a:prstGeom prst="rect">
            <a:avLst/>
          </a:prstGeom>
          <a:solidFill>
            <a:schemeClr val="accent3"/>
          </a:solidFill>
          <a:ln w="9525">
            <a:solidFill>
              <a:srgbClr val="000000"/>
            </a:solidFill>
            <a:miter lim="800000"/>
            <a:headEnd/>
            <a:tailEnd/>
          </a:ln>
        </p:spPr>
        <p:txBody>
          <a:bodyPr/>
          <a:lstStyle/>
          <a:p>
            <a:pPr algn="ctr">
              <a:defRPr/>
            </a:pPr>
            <a:r>
              <a:rPr lang="es-CO" sz="1000" b="1" dirty="0" smtClean="0">
                <a:latin typeface="Futura std book"/>
              </a:rPr>
              <a:t>CAPÍTULO III - ESTABLECIMIENTO DE METAS DE CARGA CONTAMINANTE</a:t>
            </a:r>
            <a:endParaRPr lang="es-CO" sz="1000" b="1" dirty="0">
              <a:latin typeface="Futura std book"/>
            </a:endParaRPr>
          </a:p>
        </p:txBody>
      </p:sp>
    </p:spTree>
    <p:extLst>
      <p:ext uri="{BB962C8B-B14F-4D97-AF65-F5344CB8AC3E}">
        <p14:creationId xmlns:p14="http://schemas.microsoft.com/office/powerpoint/2010/main" val="1893120652"/>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20080" y="1700808"/>
            <a:ext cx="8100392" cy="3768211"/>
          </a:xfrm>
          <a:prstGeom prst="rect">
            <a:avLst/>
          </a:prstGeom>
          <a:ln>
            <a:solidFill>
              <a:schemeClr val="accent3">
                <a:lumMod val="50000"/>
              </a:schemeClr>
            </a:solidFill>
          </a:ln>
        </p:spPr>
        <p:txBody>
          <a:bodyPr wrap="square">
            <a:spAutoFit/>
          </a:bodyPr>
          <a:lstStyle/>
          <a:p>
            <a:pPr algn="just">
              <a:lnSpc>
                <a:spcPct val="114000"/>
              </a:lnSpc>
              <a:spcBef>
                <a:spcPts val="600"/>
              </a:spcBef>
              <a:spcAft>
                <a:spcPts val="600"/>
              </a:spcAft>
            </a:pPr>
            <a:r>
              <a:rPr lang="es-CO" sz="2400" b="1" u="sng" dirty="0" smtClean="0">
                <a:solidFill>
                  <a:srgbClr val="000099"/>
                </a:solidFill>
                <a:latin typeface="Futura std book"/>
                <a:cs typeface="Arial" pitchFamily="34" charset="0"/>
              </a:rPr>
              <a:t>Meta </a:t>
            </a:r>
            <a:r>
              <a:rPr lang="es-CO" sz="2400" b="1" u="sng" dirty="0">
                <a:solidFill>
                  <a:srgbClr val="000099"/>
                </a:solidFill>
                <a:latin typeface="Futura std book"/>
                <a:cs typeface="Arial" pitchFamily="34" charset="0"/>
              </a:rPr>
              <a:t>de carga contaminante para los prestadores del servicio de </a:t>
            </a:r>
            <a:r>
              <a:rPr lang="es-CO" sz="2400" b="1" u="sng" dirty="0" smtClean="0">
                <a:solidFill>
                  <a:srgbClr val="000099"/>
                </a:solidFill>
                <a:latin typeface="Futura std book"/>
                <a:cs typeface="Arial" pitchFamily="34" charset="0"/>
              </a:rPr>
              <a:t>alcantarillado</a:t>
            </a:r>
            <a:r>
              <a:rPr lang="es-CO" sz="2400" b="1" dirty="0">
                <a:latin typeface="Futura std book"/>
                <a:cs typeface="Arial" pitchFamily="34" charset="0"/>
              </a:rPr>
              <a:t> </a:t>
            </a:r>
            <a:r>
              <a:rPr lang="es-CO" sz="1600" i="1" dirty="0" smtClean="0">
                <a:latin typeface="Futura std book"/>
                <a:cs typeface="Arial" pitchFamily="34" charset="0"/>
              </a:rPr>
              <a:t>(Art.10)</a:t>
            </a:r>
            <a:r>
              <a:rPr lang="es-CO" sz="2400" b="1" dirty="0" smtClean="0">
                <a:latin typeface="Futura std book"/>
                <a:cs typeface="Arial" pitchFamily="34" charset="0"/>
              </a:rPr>
              <a:t> … </a:t>
            </a:r>
            <a:r>
              <a:rPr lang="es-CO" sz="2400" dirty="0" smtClean="0">
                <a:latin typeface="Futura std book"/>
                <a:cs typeface="Arial" pitchFamily="34" charset="0"/>
              </a:rPr>
              <a:t>corresponderá </a:t>
            </a:r>
            <a:r>
              <a:rPr lang="es-CO" sz="2400" dirty="0">
                <a:latin typeface="Futura std book"/>
                <a:cs typeface="Arial" pitchFamily="34" charset="0"/>
              </a:rPr>
              <a:t>a la contenida en </a:t>
            </a:r>
            <a:r>
              <a:rPr lang="es-CO" sz="2400" dirty="0" smtClean="0">
                <a:latin typeface="Futura std book"/>
                <a:cs typeface="Arial" pitchFamily="34" charset="0"/>
              </a:rPr>
              <a:t>el PSMV</a:t>
            </a:r>
            <a:r>
              <a:rPr lang="es-CO" sz="2400" dirty="0">
                <a:latin typeface="Futura std book"/>
                <a:cs typeface="Arial" pitchFamily="34" charset="0"/>
              </a:rPr>
              <a:t>, presentado por el prestador del servicio y aprobado por la </a:t>
            </a:r>
            <a:r>
              <a:rPr lang="es-CO" sz="2400" dirty="0" smtClean="0">
                <a:latin typeface="Futura std book"/>
                <a:cs typeface="Arial" pitchFamily="34" charset="0"/>
              </a:rPr>
              <a:t>AAC (Res.1433 </a:t>
            </a:r>
            <a:r>
              <a:rPr lang="es-CO" sz="2400" dirty="0">
                <a:latin typeface="Futura std book"/>
                <a:cs typeface="Arial" pitchFamily="34" charset="0"/>
              </a:rPr>
              <a:t>de </a:t>
            </a:r>
            <a:r>
              <a:rPr lang="es-CO" sz="2400" dirty="0" smtClean="0">
                <a:latin typeface="Futura std book"/>
                <a:cs typeface="Arial" pitchFamily="34" charset="0"/>
              </a:rPr>
              <a:t>2004)…</a:t>
            </a:r>
          </a:p>
          <a:p>
            <a:pPr algn="just">
              <a:lnSpc>
                <a:spcPct val="114000"/>
              </a:lnSpc>
              <a:spcBef>
                <a:spcPts val="600"/>
              </a:spcBef>
              <a:spcAft>
                <a:spcPts val="600"/>
              </a:spcAft>
            </a:pPr>
            <a:endParaRPr lang="es-CO" sz="2400" dirty="0">
              <a:latin typeface="Futura std book"/>
              <a:cs typeface="Arial" pitchFamily="34" charset="0"/>
            </a:endParaRPr>
          </a:p>
          <a:p>
            <a:pPr algn="just">
              <a:lnSpc>
                <a:spcPct val="114000"/>
              </a:lnSpc>
              <a:spcBef>
                <a:spcPts val="600"/>
              </a:spcBef>
              <a:spcAft>
                <a:spcPts val="600"/>
              </a:spcAft>
            </a:pPr>
            <a:r>
              <a:rPr lang="es-CO" sz="2400" b="1" u="sng" dirty="0" smtClean="0">
                <a:solidFill>
                  <a:srgbClr val="000099"/>
                </a:solidFill>
                <a:latin typeface="Futura std book"/>
                <a:cs typeface="Arial" pitchFamily="34" charset="0"/>
              </a:rPr>
              <a:t>Para el ajuste </a:t>
            </a:r>
            <a:r>
              <a:rPr lang="es-CO" sz="2400" b="1" u="sng" dirty="0">
                <a:solidFill>
                  <a:srgbClr val="000099"/>
                </a:solidFill>
                <a:latin typeface="Futura std book"/>
                <a:cs typeface="Arial" pitchFamily="34" charset="0"/>
              </a:rPr>
              <a:t>del factor </a:t>
            </a:r>
            <a:r>
              <a:rPr lang="es-CO" sz="2400" b="1" u="sng" dirty="0" smtClean="0">
                <a:solidFill>
                  <a:srgbClr val="000099"/>
                </a:solidFill>
                <a:latin typeface="Futura std book"/>
                <a:cs typeface="Arial" pitchFamily="34" charset="0"/>
              </a:rPr>
              <a:t>regional </a:t>
            </a:r>
            <a:r>
              <a:rPr lang="es-CO" sz="2400" b="1" u="sng" dirty="0">
                <a:solidFill>
                  <a:srgbClr val="000099"/>
                </a:solidFill>
                <a:latin typeface="Futura std book"/>
                <a:cs typeface="Arial" pitchFamily="34" charset="0"/>
              </a:rPr>
              <a:t>se considerará el indicador de número de vertimientos puntuales eliminados por cuerpo de </a:t>
            </a:r>
            <a:r>
              <a:rPr lang="es-CO" sz="2400" b="1" u="sng" dirty="0" smtClean="0">
                <a:solidFill>
                  <a:srgbClr val="000099"/>
                </a:solidFill>
                <a:latin typeface="Futura std book"/>
                <a:cs typeface="Arial" pitchFamily="34" charset="0"/>
              </a:rPr>
              <a:t>agua </a:t>
            </a:r>
            <a:r>
              <a:rPr lang="es-CO" sz="1600" i="1" dirty="0" smtClean="0">
                <a:solidFill>
                  <a:srgbClr val="000099"/>
                </a:solidFill>
                <a:latin typeface="Futura std book"/>
                <a:cs typeface="Arial" pitchFamily="34" charset="0"/>
              </a:rPr>
              <a:t>(parágrafo 2 del Artículo 17)</a:t>
            </a:r>
            <a:endParaRPr lang="es-CO" sz="2400" i="1" dirty="0">
              <a:solidFill>
                <a:srgbClr val="000099"/>
              </a:solidFill>
              <a:latin typeface="Futura std book"/>
              <a:cs typeface="Arial" pitchFamily="34" charset="0"/>
            </a:endParaRPr>
          </a:p>
        </p:txBody>
      </p:sp>
      <p:sp>
        <p:nvSpPr>
          <p:cNvPr id="6" name="5 Flecha a la derecha con bandas"/>
          <p:cNvSpPr/>
          <p:nvPr/>
        </p:nvSpPr>
        <p:spPr>
          <a:xfrm rot="5400000">
            <a:off x="-180020" y="2168860"/>
            <a:ext cx="1080120" cy="720080"/>
          </a:xfrm>
          <a:prstGeom prst="stripedRightArrow">
            <a:avLst/>
          </a:prstGeom>
          <a:gradFill>
            <a:gsLst>
              <a:gs pos="0">
                <a:srgbClr val="DDEBCF"/>
              </a:gs>
              <a:gs pos="50000">
                <a:srgbClr val="9CB86E"/>
              </a:gs>
              <a:gs pos="100000">
                <a:srgbClr val="156B13"/>
              </a:gs>
            </a:gsLst>
            <a:lin ang="16200000" scaled="0"/>
          </a:gra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b="1" dirty="0" smtClean="0"/>
              <a:t>PSPD</a:t>
            </a:r>
            <a:endParaRPr lang="es-CO" b="1" dirty="0"/>
          </a:p>
        </p:txBody>
      </p:sp>
    </p:spTree>
    <p:extLst>
      <p:ext uri="{BB962C8B-B14F-4D97-AF65-F5344CB8AC3E}">
        <p14:creationId xmlns:p14="http://schemas.microsoft.com/office/powerpoint/2010/main" val="2406890168"/>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251520" y="1628800"/>
            <a:ext cx="8568952" cy="1080120"/>
            <a:chOff x="251520" y="1628800"/>
            <a:chExt cx="8568952" cy="1080120"/>
          </a:xfrm>
        </p:grpSpPr>
        <p:sp>
          <p:nvSpPr>
            <p:cNvPr id="5" name="4 Flecha a la derecha con bandas"/>
            <p:cNvSpPr/>
            <p:nvPr/>
          </p:nvSpPr>
          <p:spPr>
            <a:xfrm rot="5400000">
              <a:off x="71500" y="1808820"/>
              <a:ext cx="1080120" cy="720080"/>
            </a:xfrm>
            <a:prstGeom prst="stripedRightArrow">
              <a:avLst/>
            </a:prstGeom>
            <a:gradFill>
              <a:gsLst>
                <a:gs pos="0">
                  <a:srgbClr val="DDEBCF"/>
                </a:gs>
                <a:gs pos="50000">
                  <a:srgbClr val="9CB86E"/>
                </a:gs>
                <a:gs pos="100000">
                  <a:srgbClr val="156B13"/>
                </a:gs>
              </a:gsLst>
              <a:lin ang="16200000" scaled="0"/>
            </a:gra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b="1" dirty="0" smtClean="0"/>
                <a:t>PSPD</a:t>
              </a:r>
              <a:endParaRPr lang="es-CO" b="1" dirty="0"/>
            </a:p>
          </p:txBody>
        </p:sp>
        <p:sp>
          <p:nvSpPr>
            <p:cNvPr id="6" name="5 Rectángulo"/>
            <p:cNvSpPr/>
            <p:nvPr/>
          </p:nvSpPr>
          <p:spPr>
            <a:xfrm>
              <a:off x="827584" y="1628800"/>
              <a:ext cx="7992888" cy="646331"/>
            </a:xfrm>
            <a:prstGeom prst="rect">
              <a:avLst/>
            </a:prstGeom>
            <a:ln>
              <a:solidFill>
                <a:srgbClr val="00B050"/>
              </a:solidFill>
            </a:ln>
          </p:spPr>
          <p:txBody>
            <a:bodyPr wrap="square">
              <a:spAutoFit/>
            </a:bodyPr>
            <a:lstStyle/>
            <a:p>
              <a:pPr algn="ctr"/>
              <a:r>
                <a:rPr lang="es-CO" b="1" u="sng" dirty="0" smtClean="0">
                  <a:solidFill>
                    <a:srgbClr val="00B050"/>
                  </a:solidFill>
                  <a:latin typeface="Futura std book"/>
                  <a:cs typeface="Arial" pitchFamily="34" charset="0"/>
                </a:rPr>
                <a:t>Meta de carga contaminante para los prestadores del servicio de alcantarillado</a:t>
              </a:r>
              <a:endParaRPr lang="es-CO" dirty="0">
                <a:solidFill>
                  <a:srgbClr val="00B050"/>
                </a:solidFill>
              </a:endParaRPr>
            </a:p>
          </p:txBody>
        </p:sp>
      </p:grpSp>
      <p:sp>
        <p:nvSpPr>
          <p:cNvPr id="15" name="14 CuadroTexto"/>
          <p:cNvSpPr txBox="1"/>
          <p:nvPr/>
        </p:nvSpPr>
        <p:spPr>
          <a:xfrm>
            <a:off x="683568" y="5085184"/>
            <a:ext cx="2088232" cy="830997"/>
          </a:xfrm>
          <a:prstGeom prst="rect">
            <a:avLst/>
          </a:prstGeom>
          <a:gradFill>
            <a:gsLst>
              <a:gs pos="0">
                <a:srgbClr val="DDEBCF"/>
              </a:gs>
              <a:gs pos="50000">
                <a:srgbClr val="9CB86E"/>
              </a:gs>
              <a:gs pos="100000">
                <a:srgbClr val="156B13"/>
              </a:gs>
            </a:gsLst>
            <a:lin ang="16200000" scaled="0"/>
          </a:gradFill>
          <a:ln>
            <a:solidFill>
              <a:srgbClr val="00B050"/>
            </a:solidFill>
          </a:ln>
        </p:spPr>
        <p:txBody>
          <a:bodyPr wrap="square" rtlCol="0">
            <a:spAutoFit/>
          </a:bodyPr>
          <a:lstStyle/>
          <a:p>
            <a:pPr algn="ctr"/>
            <a:r>
              <a:rPr lang="es-CO" sz="2400" b="1" u="sng" dirty="0" smtClean="0">
                <a:solidFill>
                  <a:schemeClr val="bg1"/>
                </a:solidFill>
                <a:latin typeface="Futura std book"/>
              </a:rPr>
              <a:t>SIN</a:t>
            </a:r>
            <a:r>
              <a:rPr lang="es-CO" sz="2400" b="1" dirty="0" smtClean="0">
                <a:solidFill>
                  <a:schemeClr val="bg1"/>
                </a:solidFill>
                <a:latin typeface="Futura std book"/>
              </a:rPr>
              <a:t> PSMV APROBADO </a:t>
            </a:r>
            <a:endParaRPr lang="es-CO" sz="2400" b="1" dirty="0">
              <a:solidFill>
                <a:schemeClr val="bg1"/>
              </a:solidFill>
              <a:latin typeface="Futura std book"/>
            </a:endParaRPr>
          </a:p>
        </p:txBody>
      </p:sp>
      <p:grpSp>
        <p:nvGrpSpPr>
          <p:cNvPr id="3" name="Grupo 2"/>
          <p:cNvGrpSpPr/>
          <p:nvPr/>
        </p:nvGrpSpPr>
        <p:grpSpPr>
          <a:xfrm>
            <a:off x="611560" y="2492896"/>
            <a:ext cx="8280920" cy="1477328"/>
            <a:chOff x="611560" y="2492896"/>
            <a:chExt cx="8280920" cy="1477328"/>
          </a:xfrm>
        </p:grpSpPr>
        <p:sp>
          <p:nvSpPr>
            <p:cNvPr id="14" name="13 CuadroTexto"/>
            <p:cNvSpPr txBox="1"/>
            <p:nvPr/>
          </p:nvSpPr>
          <p:spPr>
            <a:xfrm>
              <a:off x="611560" y="2780928"/>
              <a:ext cx="2088232" cy="830997"/>
            </a:xfrm>
            <a:prstGeom prst="rect">
              <a:avLst/>
            </a:prstGeom>
            <a:gradFill>
              <a:gsLst>
                <a:gs pos="0">
                  <a:srgbClr val="DDEBCF"/>
                </a:gs>
                <a:gs pos="50000">
                  <a:srgbClr val="9CB86E"/>
                </a:gs>
                <a:gs pos="100000">
                  <a:srgbClr val="156B13"/>
                </a:gs>
              </a:gsLst>
              <a:lin ang="16200000" scaled="0"/>
            </a:gradFill>
            <a:ln>
              <a:solidFill>
                <a:srgbClr val="00B050"/>
              </a:solidFill>
            </a:ln>
          </p:spPr>
          <p:txBody>
            <a:bodyPr wrap="square" rtlCol="0">
              <a:spAutoFit/>
            </a:bodyPr>
            <a:lstStyle/>
            <a:p>
              <a:pPr algn="ctr"/>
              <a:r>
                <a:rPr lang="es-CO" sz="2400" b="1" u="sng" dirty="0" smtClean="0">
                  <a:solidFill>
                    <a:schemeClr val="bg1"/>
                  </a:solidFill>
                  <a:latin typeface="Futura std book"/>
                </a:rPr>
                <a:t>CON</a:t>
              </a:r>
              <a:r>
                <a:rPr lang="es-CO" sz="2400" b="1" dirty="0" smtClean="0">
                  <a:solidFill>
                    <a:schemeClr val="bg1"/>
                  </a:solidFill>
                  <a:latin typeface="Futura std book"/>
                </a:rPr>
                <a:t> PSMV APROBADO </a:t>
              </a:r>
              <a:endParaRPr lang="es-CO" sz="2400" b="1" dirty="0">
                <a:solidFill>
                  <a:schemeClr val="bg1"/>
                </a:solidFill>
                <a:latin typeface="Futura std book"/>
              </a:endParaRPr>
            </a:p>
          </p:txBody>
        </p:sp>
        <p:sp>
          <p:nvSpPr>
            <p:cNvPr id="16" name="15 CuadroTexto"/>
            <p:cNvSpPr txBox="1"/>
            <p:nvPr/>
          </p:nvSpPr>
          <p:spPr>
            <a:xfrm>
              <a:off x="2771800" y="2492896"/>
              <a:ext cx="6120680" cy="1477328"/>
            </a:xfrm>
            <a:prstGeom prst="rect">
              <a:avLst/>
            </a:prstGeom>
            <a:solidFill>
              <a:schemeClr val="accent3">
                <a:lumMod val="60000"/>
                <a:lumOff val="40000"/>
              </a:schemeClr>
            </a:solidFill>
            <a:ln>
              <a:solidFill>
                <a:srgbClr val="00B050"/>
              </a:solidFill>
            </a:ln>
          </p:spPr>
          <p:txBody>
            <a:bodyPr wrap="square" rtlCol="0">
              <a:spAutoFit/>
            </a:bodyPr>
            <a:lstStyle/>
            <a:p>
              <a:pPr lvl="0" algn="just"/>
              <a:r>
                <a:rPr lang="es-CO" dirty="0" smtClean="0">
                  <a:latin typeface="Futura std book"/>
                </a:rPr>
                <a:t>Meta individual contenida en el PSMV</a:t>
              </a:r>
              <a:endParaRPr lang="es-CO" b="1" i="1" dirty="0" smtClean="0">
                <a:latin typeface="Futura std book"/>
              </a:endParaRPr>
            </a:p>
            <a:p>
              <a:pPr marL="176213" lvl="0" algn="just">
                <a:buFont typeface="Arial" pitchFamily="34" charset="0"/>
                <a:buChar char="•"/>
              </a:pPr>
              <a:r>
                <a:rPr lang="es-CO" i="1" dirty="0" smtClean="0">
                  <a:latin typeface="Futura std book"/>
                </a:rPr>
                <a:t>Indicadores de Seguimiento</a:t>
              </a:r>
            </a:p>
            <a:p>
              <a:pPr marL="176213" lvl="0" algn="just">
                <a:buFont typeface="Arial" pitchFamily="34" charset="0"/>
                <a:buChar char="•"/>
              </a:pPr>
              <a:r>
                <a:rPr lang="es-CO" b="1" i="1" u="sng" dirty="0" smtClean="0">
                  <a:solidFill>
                    <a:srgbClr val="000099"/>
                  </a:solidFill>
                  <a:latin typeface="Futura std book"/>
                  <a:cs typeface="Arial" pitchFamily="34" charset="0"/>
                </a:rPr>
                <a:t>Indicador de número de vertimientos puntuales eliminados por cuerpo de agua (para ajuste del factor regional)</a:t>
              </a:r>
              <a:endParaRPr lang="es-CO" i="1" dirty="0">
                <a:latin typeface="Futura std book"/>
              </a:endParaRPr>
            </a:p>
          </p:txBody>
        </p:sp>
      </p:grpSp>
      <p:sp>
        <p:nvSpPr>
          <p:cNvPr id="17" name="16 CuadroTexto"/>
          <p:cNvSpPr txBox="1"/>
          <p:nvPr/>
        </p:nvSpPr>
        <p:spPr>
          <a:xfrm>
            <a:off x="2799564" y="4137796"/>
            <a:ext cx="6092916" cy="1477328"/>
          </a:xfrm>
          <a:prstGeom prst="rect">
            <a:avLst/>
          </a:prstGeom>
          <a:solidFill>
            <a:schemeClr val="accent3">
              <a:lumMod val="60000"/>
              <a:lumOff val="40000"/>
            </a:schemeClr>
          </a:solidFill>
          <a:ln>
            <a:solidFill>
              <a:srgbClr val="00B050"/>
            </a:solidFill>
          </a:ln>
        </p:spPr>
        <p:txBody>
          <a:bodyPr wrap="square" rtlCol="0">
            <a:spAutoFit/>
          </a:bodyPr>
          <a:lstStyle/>
          <a:p>
            <a:pPr algn="just"/>
            <a:r>
              <a:rPr lang="es-CO" b="1" u="sng" dirty="0" smtClean="0">
                <a:latin typeface="Futura std book"/>
              </a:rPr>
              <a:t>Usuario Presenta Propuesta </a:t>
            </a:r>
            <a:r>
              <a:rPr lang="es-CO" sz="1400" i="1" dirty="0" smtClean="0">
                <a:latin typeface="Futura std book"/>
              </a:rPr>
              <a:t>(parágrafo 1)</a:t>
            </a:r>
            <a:endParaRPr lang="es-CO" i="1" dirty="0" smtClean="0">
              <a:latin typeface="Futura std book"/>
            </a:endParaRPr>
          </a:p>
          <a:p>
            <a:pPr algn="just">
              <a:buFont typeface="Arial" pitchFamily="34" charset="0"/>
              <a:buChar char="•"/>
            </a:pPr>
            <a:r>
              <a:rPr lang="es-CO" dirty="0" smtClean="0">
                <a:latin typeface="Futura std book"/>
              </a:rPr>
              <a:t>Meta individual de carga contaminante para el quinquenio</a:t>
            </a:r>
          </a:p>
          <a:p>
            <a:pPr algn="just">
              <a:buFont typeface="Arial" pitchFamily="34" charset="0"/>
              <a:buChar char="•"/>
            </a:pPr>
            <a:r>
              <a:rPr lang="es-CO" dirty="0" smtClean="0">
                <a:latin typeface="Futura std book"/>
              </a:rPr>
              <a:t>Indicador de número de vertimientos puntuales a eliminar por cuerpo de agua (anual).</a:t>
            </a:r>
          </a:p>
        </p:txBody>
      </p:sp>
      <p:sp>
        <p:nvSpPr>
          <p:cNvPr id="18" name="17 CuadroTexto"/>
          <p:cNvSpPr txBox="1"/>
          <p:nvPr/>
        </p:nvSpPr>
        <p:spPr>
          <a:xfrm>
            <a:off x="2816044" y="5734997"/>
            <a:ext cx="6092916" cy="646331"/>
          </a:xfrm>
          <a:prstGeom prst="rect">
            <a:avLst/>
          </a:prstGeom>
          <a:solidFill>
            <a:schemeClr val="accent3">
              <a:lumMod val="60000"/>
              <a:lumOff val="40000"/>
            </a:schemeClr>
          </a:solidFill>
          <a:ln>
            <a:solidFill>
              <a:srgbClr val="00B050"/>
            </a:solidFill>
          </a:ln>
        </p:spPr>
        <p:txBody>
          <a:bodyPr wrap="square" rtlCol="0">
            <a:spAutoFit/>
          </a:bodyPr>
          <a:lstStyle/>
          <a:p>
            <a:pPr algn="just"/>
            <a:r>
              <a:rPr lang="es-CO" b="1" u="sng" dirty="0" smtClean="0">
                <a:latin typeface="Futura std book"/>
              </a:rPr>
              <a:t>Usuario No Presenta Propuesta </a:t>
            </a:r>
            <a:r>
              <a:rPr lang="es-CO" i="1" dirty="0" smtClean="0">
                <a:latin typeface="Futura std book"/>
              </a:rPr>
              <a:t>(parágrafo 2)</a:t>
            </a:r>
            <a:endParaRPr lang="es-CO" b="1" u="sng" dirty="0" smtClean="0">
              <a:latin typeface="Futura std book"/>
            </a:endParaRPr>
          </a:p>
          <a:p>
            <a:pPr algn="just">
              <a:buFont typeface="Arial" pitchFamily="34" charset="0"/>
              <a:buChar char="•"/>
            </a:pPr>
            <a:r>
              <a:rPr lang="es-CO" dirty="0" smtClean="0">
                <a:latin typeface="Futura std book"/>
              </a:rPr>
              <a:t>AAC define la meta</a:t>
            </a:r>
          </a:p>
        </p:txBody>
      </p:sp>
    </p:spTree>
    <p:extLst>
      <p:ext uri="{BB962C8B-B14F-4D97-AF65-F5344CB8AC3E}">
        <p14:creationId xmlns:p14="http://schemas.microsoft.com/office/powerpoint/2010/main" val="4060148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Rectángulo"/>
          <p:cNvSpPr/>
          <p:nvPr/>
        </p:nvSpPr>
        <p:spPr>
          <a:xfrm>
            <a:off x="1403648" y="1412776"/>
            <a:ext cx="6984776" cy="707886"/>
          </a:xfrm>
          <a:prstGeom prst="rect">
            <a:avLst/>
          </a:prstGeom>
          <a:ln>
            <a:solidFill>
              <a:srgbClr val="00B050"/>
            </a:solidFill>
          </a:ln>
        </p:spPr>
        <p:txBody>
          <a:bodyPr wrap="square">
            <a:spAutoFit/>
          </a:bodyPr>
          <a:lstStyle/>
          <a:p>
            <a:pPr algn="ctr"/>
            <a:r>
              <a:rPr lang="es-CO" sz="2000" b="1" dirty="0" smtClean="0">
                <a:latin typeface="Arial" panose="020B0604020202020204" pitchFamily="34" charset="0"/>
                <a:cs typeface="Arial" panose="020B0604020202020204" pitchFamily="34" charset="0"/>
              </a:rPr>
              <a:t>Procedimiento para el establecimiento de la meta global de carga contaminante </a:t>
            </a:r>
            <a:r>
              <a:rPr lang="es-CO" sz="1400" i="1" dirty="0" smtClean="0">
                <a:latin typeface="Arial" panose="020B0604020202020204" pitchFamily="34" charset="0"/>
                <a:cs typeface="Arial" panose="020B0604020202020204" pitchFamily="34" charset="0"/>
              </a:rPr>
              <a:t>(Art.12)</a:t>
            </a:r>
            <a:endParaRPr lang="es-CO" sz="1400" i="1" dirty="0">
              <a:latin typeface="Arial" panose="020B0604020202020204" pitchFamily="34" charset="0"/>
              <a:cs typeface="Arial" panose="020B0604020202020204" pitchFamily="34" charset="0"/>
            </a:endParaRPr>
          </a:p>
        </p:txBody>
      </p:sp>
      <p:graphicFrame>
        <p:nvGraphicFramePr>
          <p:cNvPr id="22" name="21 Diagrama"/>
          <p:cNvGraphicFramePr/>
          <p:nvPr/>
        </p:nvGraphicFramePr>
        <p:xfrm>
          <a:off x="1979712" y="23913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689016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2"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2 Subtítulo"/>
          <p:cNvSpPr txBox="1">
            <a:spLocks/>
          </p:cNvSpPr>
          <p:nvPr/>
        </p:nvSpPr>
        <p:spPr>
          <a:xfrm>
            <a:off x="467544" y="1844824"/>
            <a:ext cx="8496944" cy="1008112"/>
          </a:xfrm>
          <a:prstGeom prst="rect">
            <a:avLst/>
          </a:prstGeom>
        </p:spPr>
        <p:txBody>
          <a:bodyPr vert="horz" lIns="91440" tIns="45720" rIns="91440" bIns="45720" rtlCol="0" anchor="ctr">
            <a:normAutofit/>
          </a:bodyPr>
          <a:lstStyle/>
          <a:p>
            <a:pPr marL="342900" marR="0" lvl="0" indent="-342900" algn="ctr" defTabSz="457200" rtl="0" eaLnBrk="1" fontAlgn="auto" latinLnBrk="0" hangingPunct="1">
              <a:lnSpc>
                <a:spcPct val="100000"/>
              </a:lnSpc>
              <a:spcBef>
                <a:spcPct val="0"/>
              </a:spcBef>
              <a:spcAft>
                <a:spcPts val="0"/>
              </a:spcAft>
              <a:buClrTx/>
              <a:buSzTx/>
              <a:tabLst/>
              <a:defRPr/>
            </a:pPr>
            <a:r>
              <a:rPr kumimoji="0" lang="es-CO" sz="2800" b="1" i="0" u="none" strike="noStrike" kern="1200" cap="none" spc="0" normalizeH="0" baseline="0" noProof="0" dirty="0" smtClean="0">
                <a:ln>
                  <a:noFill/>
                </a:ln>
                <a:effectLst/>
                <a:uLnTx/>
                <a:uFillTx/>
                <a:latin typeface="Futura std book"/>
                <a:ea typeface="+mj-ea"/>
                <a:cs typeface="Arial" pitchFamily="34" charset="0"/>
              </a:rPr>
              <a:t>DECRETO 2667 DEL 21 DE DICIEMBRE DE 2012</a:t>
            </a:r>
            <a:endParaRPr kumimoji="0" lang="es-CO" sz="2800" b="1" i="0" u="none" strike="noStrike" kern="1200" cap="none" spc="0" normalizeH="0" baseline="0" noProof="0" dirty="0">
              <a:ln>
                <a:noFill/>
              </a:ln>
              <a:effectLst/>
              <a:uLnTx/>
              <a:uFillTx/>
              <a:latin typeface="Futura std book"/>
              <a:ea typeface="+mj-ea"/>
              <a:cs typeface="Arial" pitchFamily="34" charset="0"/>
            </a:endParaRPr>
          </a:p>
        </p:txBody>
      </p:sp>
      <p:sp useBgFill="1">
        <p:nvSpPr>
          <p:cNvPr id="11" name="2 Subtítulo"/>
          <p:cNvSpPr txBox="1">
            <a:spLocks/>
          </p:cNvSpPr>
          <p:nvPr/>
        </p:nvSpPr>
        <p:spPr>
          <a:xfrm>
            <a:off x="251520" y="2996952"/>
            <a:ext cx="8640960" cy="2808312"/>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ct val="0"/>
              </a:spcBef>
            </a:pPr>
            <a:r>
              <a:rPr lang="es-CO" sz="2800" b="1" i="1" dirty="0" smtClean="0">
                <a:solidFill>
                  <a:schemeClr val="tx1"/>
                </a:solidFill>
                <a:latin typeface="Futura std book"/>
                <a:ea typeface="+mj-ea"/>
                <a:cs typeface="Arial" pitchFamily="34" charset="0"/>
              </a:rPr>
              <a:t>"Por el cual se reglamenta la tasa retributiva por la utilización </a:t>
            </a:r>
            <a:r>
              <a:rPr lang="es-CO" sz="2800" b="1" i="1" u="sng" dirty="0" smtClean="0">
                <a:solidFill>
                  <a:srgbClr val="00B050"/>
                </a:solidFill>
                <a:latin typeface="Futura std book"/>
                <a:ea typeface="+mj-ea"/>
                <a:cs typeface="Arial" pitchFamily="34" charset="0"/>
              </a:rPr>
              <a:t>directa e indirecta del agua como receptor de los vertimientos puntuales</a:t>
            </a:r>
            <a:r>
              <a:rPr lang="es-CO" sz="2800" b="1" i="1" dirty="0" smtClean="0">
                <a:solidFill>
                  <a:schemeClr val="tx1"/>
                </a:solidFill>
                <a:latin typeface="Futura std book"/>
                <a:ea typeface="+mj-ea"/>
                <a:cs typeface="Arial" pitchFamily="34" charset="0"/>
              </a:rPr>
              <a:t>, y se toman otras determinaciones”</a:t>
            </a:r>
          </a:p>
          <a:p>
            <a:pPr>
              <a:spcBef>
                <a:spcPct val="0"/>
              </a:spcBef>
            </a:pPr>
            <a:endParaRPr lang="es-CO" sz="2800" b="1" dirty="0" smtClean="0">
              <a:solidFill>
                <a:schemeClr val="tx1"/>
              </a:solidFill>
              <a:latin typeface="Futura std book"/>
              <a:ea typeface="+mj-ea"/>
              <a:cs typeface="Arial" pitchFamily="34" charset="0"/>
            </a:endParaRPr>
          </a:p>
          <a:p>
            <a:pPr>
              <a:spcBef>
                <a:spcPct val="0"/>
              </a:spcBef>
            </a:pPr>
            <a:r>
              <a:rPr lang="es-CO" sz="1200" b="1" dirty="0" smtClean="0">
                <a:solidFill>
                  <a:schemeClr val="tx1"/>
                </a:solidFill>
                <a:latin typeface="Futura std book"/>
                <a:ea typeface="+mj-ea"/>
                <a:cs typeface="Arial" pitchFamily="34" charset="0"/>
              </a:rPr>
              <a:t>Fuentes: Presenta - LUIS FERNANDO CASTRO HERNANDEZ</a:t>
            </a:r>
          </a:p>
          <a:p>
            <a:pPr>
              <a:spcBef>
                <a:spcPct val="0"/>
              </a:spcBef>
            </a:pPr>
            <a:r>
              <a:rPr lang="es-CO" sz="1200" b="1" dirty="0" smtClean="0">
                <a:solidFill>
                  <a:schemeClr val="tx1"/>
                </a:solidFill>
                <a:latin typeface="Futura std book"/>
                <a:ea typeface="+mj-ea"/>
                <a:cs typeface="Arial" pitchFamily="34" charset="0"/>
              </a:rPr>
              <a:t>Diseño: MINISTERIO DE AMBIENTE Y DESARROLLO TERRITORIAL- ASOCARS</a:t>
            </a:r>
          </a:p>
          <a:p>
            <a:pPr>
              <a:spcBef>
                <a:spcPct val="0"/>
              </a:spcBef>
            </a:pPr>
            <a:endParaRPr lang="es-CO" sz="2800" b="1" dirty="0">
              <a:solidFill>
                <a:schemeClr val="tx1"/>
              </a:solidFill>
              <a:latin typeface="Arial" pitchFamily="34" charset="0"/>
              <a:ea typeface="+mj-ea"/>
              <a:cs typeface="Arial" pitchFamily="34" charset="0"/>
            </a:endParaRPr>
          </a:p>
        </p:txBody>
      </p:sp>
      <p:sp>
        <p:nvSpPr>
          <p:cNvPr id="12" name="9 CuadroTexto"/>
          <p:cNvSpPr txBox="1">
            <a:spLocks noChangeArrowheads="1"/>
          </p:cNvSpPr>
          <p:nvPr/>
        </p:nvSpPr>
        <p:spPr bwMode="auto">
          <a:xfrm>
            <a:off x="251520" y="1196752"/>
            <a:ext cx="82089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3600" b="1" dirty="0" smtClean="0"/>
              <a:t>TASA RETRIBUTIVA</a:t>
            </a:r>
            <a:endParaRPr lang="es-CO" sz="3600" b="1" dirty="0"/>
          </a:p>
        </p:txBody>
      </p:sp>
    </p:spTree>
    <p:extLst>
      <p:ext uri="{BB962C8B-B14F-4D97-AF65-F5344CB8AC3E}">
        <p14:creationId xmlns:p14="http://schemas.microsoft.com/office/powerpoint/2010/main" val="3939413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redondeado"/>
          <p:cNvSpPr/>
          <p:nvPr/>
        </p:nvSpPr>
        <p:spPr>
          <a:xfrm>
            <a:off x="0" y="0"/>
            <a:ext cx="9144000" cy="1340768"/>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graphicFrame>
        <p:nvGraphicFramePr>
          <p:cNvPr id="12" name="11 Diagrama"/>
          <p:cNvGraphicFramePr/>
          <p:nvPr/>
        </p:nvGraphicFramePr>
        <p:xfrm>
          <a:off x="0" y="0"/>
          <a:ext cx="9144000" cy="1412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Grupo 1"/>
          <p:cNvGrpSpPr/>
          <p:nvPr/>
        </p:nvGrpSpPr>
        <p:grpSpPr>
          <a:xfrm>
            <a:off x="251520" y="1340768"/>
            <a:ext cx="1800200" cy="2736304"/>
            <a:chOff x="251520" y="1772816"/>
            <a:chExt cx="1800200" cy="2736304"/>
          </a:xfrm>
        </p:grpSpPr>
        <p:sp>
          <p:nvSpPr>
            <p:cNvPr id="7" name="AutoShape 3"/>
            <p:cNvSpPr>
              <a:spLocks noChangeArrowheads="1"/>
            </p:cNvSpPr>
            <p:nvPr/>
          </p:nvSpPr>
          <p:spPr bwMode="auto">
            <a:xfrm>
              <a:off x="251520" y="1772816"/>
              <a:ext cx="1800200" cy="864096"/>
            </a:xfrm>
            <a:prstGeom prst="flowChartAlternateProcess">
              <a:avLst/>
            </a:prstGeom>
            <a:solidFill>
              <a:srgbClr val="FFFFFF"/>
            </a:solidFill>
            <a:ln w="9525">
              <a:solidFill>
                <a:schemeClr val="tx1"/>
              </a:solidFill>
              <a:miter lim="800000"/>
              <a:headEnd/>
              <a:tailEnd/>
            </a:ln>
          </p:spPr>
          <p:txBody>
            <a:bodyPr/>
            <a:lstStyle/>
            <a:p>
              <a:pPr algn="ctr"/>
              <a:r>
                <a:rPr lang="es-CO" sz="1400" b="1" dirty="0" smtClean="0">
                  <a:solidFill>
                    <a:srgbClr val="FF0000"/>
                  </a:solidFill>
                  <a:latin typeface="Futura std book"/>
                  <a:hlinkClick r:id="rId7" action="ppaction://hlinksldjump"/>
                </a:rPr>
                <a:t>a) Inicio</a:t>
              </a:r>
              <a:endParaRPr lang="es-CO" sz="1400" b="1" dirty="0" smtClean="0">
                <a:solidFill>
                  <a:srgbClr val="FF0000"/>
                </a:solidFill>
                <a:latin typeface="Futura std book"/>
              </a:endParaRPr>
            </a:p>
            <a:p>
              <a:pPr algn="ctr"/>
              <a:r>
                <a:rPr lang="es-CO" sz="1400" b="1" dirty="0" smtClean="0">
                  <a:latin typeface="Futura std book"/>
                </a:rPr>
                <a:t>Acto Adtvo. de Inicio</a:t>
              </a:r>
            </a:p>
            <a:p>
              <a:pPr algn="ctr"/>
              <a:endParaRPr lang="es-CO" sz="1400" b="1" dirty="0">
                <a:latin typeface="Futura std book"/>
              </a:endParaRPr>
            </a:p>
          </p:txBody>
        </p:sp>
        <p:sp>
          <p:nvSpPr>
            <p:cNvPr id="9" name="AutoShape 3"/>
            <p:cNvSpPr>
              <a:spLocks noChangeArrowheads="1"/>
            </p:cNvSpPr>
            <p:nvPr/>
          </p:nvSpPr>
          <p:spPr bwMode="auto">
            <a:xfrm>
              <a:off x="251520" y="2708920"/>
              <a:ext cx="1656184" cy="1800200"/>
            </a:xfrm>
            <a:prstGeom prst="flowChartAlternateProcess">
              <a:avLst/>
            </a:prstGeom>
            <a:solidFill>
              <a:srgbClr val="FFFFFF"/>
            </a:solidFill>
            <a:ln w="9525">
              <a:solidFill>
                <a:schemeClr val="tx1"/>
              </a:solidFill>
              <a:miter lim="800000"/>
              <a:headEnd/>
              <a:tailEnd/>
            </a:ln>
          </p:spPr>
          <p:txBody>
            <a:bodyPr/>
            <a:lstStyle/>
            <a:p>
              <a:pPr algn="ctr">
                <a:spcAft>
                  <a:spcPts val="1000"/>
                </a:spcAft>
              </a:pPr>
              <a:r>
                <a:rPr lang="es-CO" sz="1400" b="1" dirty="0" smtClean="0">
                  <a:latin typeface="Futura std book"/>
                </a:rPr>
                <a:t>Información pública (15 días hábiles antes de la fecha límite de presentación de propuestas</a:t>
              </a:r>
              <a:endParaRPr lang="es-CO" sz="1400" b="1" dirty="0">
                <a:latin typeface="Futura std book"/>
              </a:endParaRPr>
            </a:p>
          </p:txBody>
        </p:sp>
      </p:grpSp>
      <p:grpSp>
        <p:nvGrpSpPr>
          <p:cNvPr id="5" name="Grupo 4"/>
          <p:cNvGrpSpPr/>
          <p:nvPr/>
        </p:nvGrpSpPr>
        <p:grpSpPr>
          <a:xfrm>
            <a:off x="251520" y="4221088"/>
            <a:ext cx="1800200" cy="2204864"/>
            <a:chOff x="251520" y="4653136"/>
            <a:chExt cx="1800200" cy="2204864"/>
          </a:xfrm>
        </p:grpSpPr>
        <p:sp>
          <p:nvSpPr>
            <p:cNvPr id="10" name="AutoShape 3"/>
            <p:cNvSpPr>
              <a:spLocks noChangeArrowheads="1"/>
            </p:cNvSpPr>
            <p:nvPr/>
          </p:nvSpPr>
          <p:spPr bwMode="auto">
            <a:xfrm>
              <a:off x="251520" y="4653136"/>
              <a:ext cx="1800200" cy="1224136"/>
            </a:xfrm>
            <a:prstGeom prst="flowChartAlternateProcess">
              <a:avLst/>
            </a:prstGeom>
            <a:solidFill>
              <a:srgbClr val="FFFFFF"/>
            </a:solidFill>
            <a:ln w="9525">
              <a:solidFill>
                <a:schemeClr val="tx1"/>
              </a:solidFill>
              <a:miter lim="800000"/>
              <a:headEnd/>
              <a:tailEnd/>
            </a:ln>
          </p:spPr>
          <p:txBody>
            <a:bodyPr/>
            <a:lstStyle/>
            <a:p>
              <a:pPr algn="ctr"/>
              <a:r>
                <a:rPr lang="es-CO" sz="1400" b="1" dirty="0" smtClean="0">
                  <a:solidFill>
                    <a:srgbClr val="FF0000"/>
                  </a:solidFill>
                  <a:latin typeface="Futura std book"/>
                  <a:hlinkClick r:id="rId8" action="ppaction://hlinksldjump"/>
                </a:rPr>
                <a:t>b) Escenarios de Metas</a:t>
              </a:r>
              <a:endParaRPr lang="es-CO" sz="1400" b="1" dirty="0" smtClean="0">
                <a:solidFill>
                  <a:srgbClr val="FF0000"/>
                </a:solidFill>
                <a:latin typeface="Futura std book"/>
              </a:endParaRPr>
            </a:p>
            <a:p>
              <a:pPr algn="ctr"/>
              <a:r>
                <a:rPr lang="es-CO" sz="1400" b="1" dirty="0" smtClean="0">
                  <a:latin typeface="Futura std book"/>
                </a:rPr>
                <a:t>AAC presenta Escenarios de metas</a:t>
              </a:r>
            </a:p>
            <a:p>
              <a:pPr algn="ctr"/>
              <a:endParaRPr lang="es-CO" sz="1400" b="1" dirty="0">
                <a:latin typeface="Futura std book"/>
              </a:endParaRPr>
            </a:p>
          </p:txBody>
        </p:sp>
        <p:sp>
          <p:nvSpPr>
            <p:cNvPr id="11" name="AutoShape 3"/>
            <p:cNvSpPr>
              <a:spLocks noChangeArrowheads="1"/>
            </p:cNvSpPr>
            <p:nvPr/>
          </p:nvSpPr>
          <p:spPr bwMode="auto">
            <a:xfrm>
              <a:off x="286881" y="5993904"/>
              <a:ext cx="1656184" cy="864096"/>
            </a:xfrm>
            <a:prstGeom prst="flowChartAlternateProcess">
              <a:avLst/>
            </a:prstGeom>
            <a:solidFill>
              <a:srgbClr val="FFFFFF"/>
            </a:solidFill>
            <a:ln w="9525">
              <a:solidFill>
                <a:schemeClr val="tx1"/>
              </a:solidFill>
              <a:miter lim="800000"/>
              <a:headEnd/>
              <a:tailEnd/>
            </a:ln>
          </p:spPr>
          <p:txBody>
            <a:bodyPr/>
            <a:lstStyle/>
            <a:p>
              <a:pPr algn="ctr">
                <a:spcAft>
                  <a:spcPts val="1000"/>
                </a:spcAft>
              </a:pPr>
              <a:r>
                <a:rPr lang="es-CO" sz="1400" b="1" dirty="0" smtClean="0">
                  <a:latin typeface="Futura std book"/>
                </a:rPr>
                <a:t>Propuestas de los Usuarios (justificadas)</a:t>
              </a:r>
              <a:endParaRPr lang="es-CO" sz="1400" b="1" dirty="0">
                <a:latin typeface="Futura std book"/>
              </a:endParaRPr>
            </a:p>
          </p:txBody>
        </p:sp>
      </p:grpSp>
      <p:grpSp>
        <p:nvGrpSpPr>
          <p:cNvPr id="6" name="Grupo 5"/>
          <p:cNvGrpSpPr/>
          <p:nvPr/>
        </p:nvGrpSpPr>
        <p:grpSpPr>
          <a:xfrm>
            <a:off x="2411760" y="1340768"/>
            <a:ext cx="1944216" cy="3888432"/>
            <a:chOff x="2483768" y="1772816"/>
            <a:chExt cx="1944216" cy="3888432"/>
          </a:xfrm>
        </p:grpSpPr>
        <p:sp>
          <p:nvSpPr>
            <p:cNvPr id="14" name="AutoShape 3"/>
            <p:cNvSpPr>
              <a:spLocks noChangeArrowheads="1"/>
            </p:cNvSpPr>
            <p:nvPr/>
          </p:nvSpPr>
          <p:spPr bwMode="auto">
            <a:xfrm>
              <a:off x="2483768" y="1772816"/>
              <a:ext cx="1944216" cy="1512168"/>
            </a:xfrm>
            <a:prstGeom prst="flowChartAlternateProcess">
              <a:avLst/>
            </a:prstGeom>
            <a:solidFill>
              <a:srgbClr val="FFFFFF"/>
            </a:solidFill>
            <a:ln w="9525">
              <a:solidFill>
                <a:schemeClr val="tx1"/>
              </a:solidFill>
              <a:miter lim="800000"/>
              <a:headEnd/>
              <a:tailEnd/>
            </a:ln>
          </p:spPr>
          <p:txBody>
            <a:bodyPr/>
            <a:lstStyle/>
            <a:p>
              <a:pPr algn="ctr">
                <a:spcAft>
                  <a:spcPts val="1000"/>
                </a:spcAft>
              </a:pPr>
              <a:r>
                <a:rPr lang="es-CO" sz="1400" b="1" dirty="0" smtClean="0">
                  <a:latin typeface="Futura std book"/>
                </a:rPr>
                <a:t>AAC: Propuesta de meta global, metas individuales y grupales con cronogramas de cumplimiento</a:t>
              </a:r>
            </a:p>
            <a:p>
              <a:pPr algn="ctr">
                <a:spcAft>
                  <a:spcPts val="1000"/>
                </a:spcAft>
              </a:pPr>
              <a:endParaRPr lang="es-CO" sz="1400" b="1" dirty="0">
                <a:latin typeface="Futura std book"/>
              </a:endParaRPr>
            </a:p>
          </p:txBody>
        </p:sp>
        <p:sp>
          <p:nvSpPr>
            <p:cNvPr id="15" name="AutoShape 3"/>
            <p:cNvSpPr>
              <a:spLocks noChangeArrowheads="1"/>
            </p:cNvSpPr>
            <p:nvPr/>
          </p:nvSpPr>
          <p:spPr bwMode="auto">
            <a:xfrm>
              <a:off x="2483768" y="3429000"/>
              <a:ext cx="1944216" cy="2232248"/>
            </a:xfrm>
            <a:prstGeom prst="flowChartAlternateProcess">
              <a:avLst/>
            </a:prstGeom>
            <a:solidFill>
              <a:srgbClr val="FFFFFF"/>
            </a:solidFill>
            <a:ln w="9525">
              <a:solidFill>
                <a:schemeClr val="tx1"/>
              </a:solidFill>
              <a:miter lim="800000"/>
              <a:headEnd/>
              <a:tailEnd/>
            </a:ln>
          </p:spPr>
          <p:txBody>
            <a:bodyPr/>
            <a:lstStyle/>
            <a:p>
              <a:pPr algn="ctr">
                <a:spcAft>
                  <a:spcPts val="1000"/>
                </a:spcAft>
              </a:pPr>
              <a:r>
                <a:rPr lang="es-CO" sz="1400" b="1" dirty="0" smtClean="0">
                  <a:solidFill>
                    <a:srgbClr val="FF0000"/>
                  </a:solidFill>
                  <a:latin typeface="Futura std book"/>
                  <a:cs typeface="Arial" pitchFamily="34" charset="0"/>
                  <a:hlinkClick r:id="rId9" action="ppaction://hlinksldjump"/>
                </a:rPr>
                <a:t>Consulta pública:</a:t>
              </a:r>
              <a:endParaRPr lang="es-CO" sz="1400" b="1" dirty="0" smtClean="0">
                <a:solidFill>
                  <a:srgbClr val="FF0000"/>
                </a:solidFill>
                <a:latin typeface="Futura std book"/>
                <a:cs typeface="Arial" pitchFamily="34" charset="0"/>
              </a:endParaRPr>
            </a:p>
            <a:p>
              <a:pPr algn="ctr">
                <a:spcAft>
                  <a:spcPts val="1000"/>
                </a:spcAft>
              </a:pPr>
              <a:r>
                <a:rPr lang="es-CO" sz="1400" dirty="0" smtClean="0">
                  <a:latin typeface="Futura std book"/>
                  <a:cs typeface="Arial" pitchFamily="34" charset="0"/>
                </a:rPr>
                <a:t>Propuesta de metas de carga resultante: va a </a:t>
              </a:r>
              <a:r>
                <a:rPr lang="es-CO" sz="1400" b="1" dirty="0" smtClean="0">
                  <a:latin typeface="Futura std book"/>
                  <a:cs typeface="Arial" pitchFamily="34" charset="0"/>
                </a:rPr>
                <a:t>consulta pública  mínimo 15 y máximo 30 días calendario</a:t>
              </a:r>
              <a:endParaRPr lang="es-CO" sz="1400" b="1" dirty="0">
                <a:latin typeface="Futura std book"/>
              </a:endParaRPr>
            </a:p>
          </p:txBody>
        </p:sp>
      </p:grpSp>
      <p:sp>
        <p:nvSpPr>
          <p:cNvPr id="16" name="AutoShape 3"/>
          <p:cNvSpPr>
            <a:spLocks noChangeArrowheads="1"/>
          </p:cNvSpPr>
          <p:nvPr/>
        </p:nvSpPr>
        <p:spPr bwMode="auto">
          <a:xfrm>
            <a:off x="4644008" y="1340768"/>
            <a:ext cx="1944216" cy="2556599"/>
          </a:xfrm>
          <a:prstGeom prst="flowChartAlternateProcess">
            <a:avLst/>
          </a:prstGeom>
          <a:solidFill>
            <a:srgbClr val="FFFFFF"/>
          </a:solidFill>
          <a:ln w="9525">
            <a:solidFill>
              <a:schemeClr val="tx1"/>
            </a:solidFill>
            <a:miter lim="800000"/>
            <a:headEnd/>
            <a:tailEnd/>
          </a:ln>
        </p:spPr>
        <p:txBody>
          <a:bodyPr/>
          <a:lstStyle/>
          <a:p>
            <a:pPr algn="ctr">
              <a:spcAft>
                <a:spcPts val="1000"/>
              </a:spcAft>
            </a:pPr>
            <a:r>
              <a:rPr lang="es-CO" sz="1400" b="1" dirty="0" smtClean="0">
                <a:solidFill>
                  <a:srgbClr val="FF0000"/>
                </a:solidFill>
                <a:latin typeface="Futura std book"/>
                <a:hlinkClick r:id="rId10" action="ppaction://hlinksldjump"/>
              </a:rPr>
              <a:t>Presentación ante el Consejo Directivo:</a:t>
            </a:r>
            <a:endParaRPr lang="es-CO" sz="1400" b="1" dirty="0" smtClean="0">
              <a:solidFill>
                <a:srgbClr val="FF0000"/>
              </a:solidFill>
              <a:latin typeface="Futura std book"/>
            </a:endParaRPr>
          </a:p>
          <a:p>
            <a:pPr algn="ctr">
              <a:spcAft>
                <a:spcPts val="1000"/>
              </a:spcAft>
            </a:pPr>
            <a:r>
              <a:rPr lang="es-CO" sz="1400" dirty="0" smtClean="0">
                <a:latin typeface="Futura std book"/>
              </a:rPr>
              <a:t>Director presenta la propuesta de metas al Consejo Directivo... Documento soporte</a:t>
            </a:r>
          </a:p>
          <a:p>
            <a:pPr algn="ctr">
              <a:spcAft>
                <a:spcPts val="1000"/>
              </a:spcAft>
            </a:pPr>
            <a:endParaRPr lang="es-CO" sz="1400" b="1" dirty="0">
              <a:latin typeface="Futura std book"/>
            </a:endParaRPr>
          </a:p>
        </p:txBody>
      </p:sp>
      <p:sp>
        <p:nvSpPr>
          <p:cNvPr id="18" name="AutoShape 3"/>
          <p:cNvSpPr>
            <a:spLocks noChangeArrowheads="1"/>
          </p:cNvSpPr>
          <p:nvPr/>
        </p:nvSpPr>
        <p:spPr bwMode="auto">
          <a:xfrm>
            <a:off x="6876256" y="1412776"/>
            <a:ext cx="1944216" cy="1656184"/>
          </a:xfrm>
          <a:prstGeom prst="flowChartAlternateProcess">
            <a:avLst/>
          </a:prstGeom>
          <a:solidFill>
            <a:srgbClr val="FFFFFF"/>
          </a:solidFill>
          <a:ln w="9525">
            <a:solidFill>
              <a:schemeClr val="tx1"/>
            </a:solidFill>
            <a:miter lim="800000"/>
            <a:headEnd/>
            <a:tailEnd/>
          </a:ln>
        </p:spPr>
        <p:txBody>
          <a:bodyPr/>
          <a:lstStyle/>
          <a:p>
            <a:pPr algn="ctr">
              <a:spcAft>
                <a:spcPts val="1000"/>
              </a:spcAft>
            </a:pPr>
            <a:r>
              <a:rPr lang="es-CO" sz="1400" b="1" dirty="0" smtClean="0">
                <a:solidFill>
                  <a:srgbClr val="FF0000"/>
                </a:solidFill>
                <a:latin typeface="Futura std book"/>
              </a:rPr>
              <a:t>Aprobación de metas por Consejo Directivo:</a:t>
            </a:r>
          </a:p>
          <a:p>
            <a:pPr algn="ctr">
              <a:spcAft>
                <a:spcPts val="1000"/>
              </a:spcAft>
            </a:pPr>
            <a:r>
              <a:rPr lang="es-CO" sz="1400" b="1" dirty="0" smtClean="0">
                <a:latin typeface="Futura std book"/>
              </a:rPr>
              <a:t>45 días calendario desde la presentación</a:t>
            </a:r>
            <a:endParaRPr lang="es-CO" sz="1400" b="1" dirty="0">
              <a:latin typeface="Futura std book"/>
            </a:endParaRPr>
          </a:p>
        </p:txBody>
      </p:sp>
      <p:grpSp>
        <p:nvGrpSpPr>
          <p:cNvPr id="8" name="Grupo 7"/>
          <p:cNvGrpSpPr/>
          <p:nvPr/>
        </p:nvGrpSpPr>
        <p:grpSpPr>
          <a:xfrm>
            <a:off x="6876256" y="3140968"/>
            <a:ext cx="1944216" cy="2700300"/>
            <a:chOff x="6876256" y="3609020"/>
            <a:chExt cx="1944216" cy="2700300"/>
          </a:xfrm>
        </p:grpSpPr>
        <p:cxnSp>
          <p:nvCxnSpPr>
            <p:cNvPr id="3" name="2 Conector recto de flecha"/>
            <p:cNvCxnSpPr/>
            <p:nvPr/>
          </p:nvCxnSpPr>
          <p:spPr>
            <a:xfrm>
              <a:off x="7452320" y="3609020"/>
              <a:ext cx="0" cy="684075"/>
            </a:xfrm>
            <a:prstGeom prst="straightConnector1">
              <a:avLst/>
            </a:prstGeom>
            <a:ln w="317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 name="3 CuadroTexto"/>
            <p:cNvSpPr txBox="1"/>
            <p:nvPr/>
          </p:nvSpPr>
          <p:spPr>
            <a:xfrm>
              <a:off x="7416316" y="3789040"/>
              <a:ext cx="1116124" cy="246221"/>
            </a:xfrm>
            <a:prstGeom prst="rect">
              <a:avLst/>
            </a:prstGeom>
            <a:noFill/>
          </p:spPr>
          <p:txBody>
            <a:bodyPr wrap="square" rtlCol="0">
              <a:spAutoFit/>
            </a:bodyPr>
            <a:lstStyle/>
            <a:p>
              <a:r>
                <a:rPr lang="es-CO" sz="1000" dirty="0" smtClean="0">
                  <a:solidFill>
                    <a:srgbClr val="FF0000"/>
                  </a:solidFill>
                  <a:latin typeface="Futura std book"/>
                </a:rPr>
                <a:t>CD no aprueba</a:t>
              </a:r>
              <a:endParaRPr lang="es-ES" sz="1000" dirty="0">
                <a:solidFill>
                  <a:srgbClr val="FF0000"/>
                </a:solidFill>
                <a:latin typeface="Futura std book"/>
              </a:endParaRPr>
            </a:p>
          </p:txBody>
        </p:sp>
        <p:sp>
          <p:nvSpPr>
            <p:cNvPr id="19" name="AutoShape 3"/>
            <p:cNvSpPr>
              <a:spLocks noChangeArrowheads="1"/>
            </p:cNvSpPr>
            <p:nvPr/>
          </p:nvSpPr>
          <p:spPr bwMode="auto">
            <a:xfrm>
              <a:off x="6876256" y="4365104"/>
              <a:ext cx="1944216" cy="1944216"/>
            </a:xfrm>
            <a:prstGeom prst="flowChartAlternateProcess">
              <a:avLst/>
            </a:prstGeom>
            <a:solidFill>
              <a:srgbClr val="FFFFFF"/>
            </a:solidFill>
            <a:ln w="9525">
              <a:solidFill>
                <a:schemeClr val="tx1"/>
              </a:solidFill>
              <a:miter lim="800000"/>
              <a:headEnd/>
              <a:tailEnd/>
            </a:ln>
          </p:spPr>
          <p:txBody>
            <a:bodyPr/>
            <a:lstStyle/>
            <a:p>
              <a:pPr algn="ctr">
                <a:spcAft>
                  <a:spcPts val="1000"/>
                </a:spcAft>
              </a:pPr>
              <a:r>
                <a:rPr lang="es-CO" sz="1400" b="1" dirty="0" smtClean="0">
                  <a:solidFill>
                    <a:srgbClr val="FF0000"/>
                  </a:solidFill>
                  <a:latin typeface="Futura std book"/>
                  <a:hlinkClick r:id="rId11" action="ppaction://hlinksldjump"/>
                </a:rPr>
                <a:t>Aprobación de metas por Director General</a:t>
              </a:r>
              <a:endParaRPr lang="es-CO" sz="1400" b="1" dirty="0" smtClean="0">
                <a:solidFill>
                  <a:srgbClr val="FF0000"/>
                </a:solidFill>
                <a:latin typeface="Futura std book"/>
              </a:endParaRPr>
            </a:p>
            <a:p>
              <a:pPr algn="ctr">
                <a:spcAft>
                  <a:spcPts val="1000"/>
                </a:spcAft>
              </a:pPr>
              <a:r>
                <a:rPr lang="es-CO" sz="1400" b="1" dirty="0">
                  <a:latin typeface="Futura std book"/>
                </a:rPr>
                <a:t>1</a:t>
              </a:r>
              <a:r>
                <a:rPr lang="es-CO" sz="1400" b="1" dirty="0" smtClean="0">
                  <a:latin typeface="Futura std book"/>
                </a:rPr>
                <a:t>5 días calendario desde vencimiento del plazo del CD.</a:t>
              </a:r>
              <a:endParaRPr lang="es-CO" sz="1400" b="1" dirty="0">
                <a:latin typeface="Futura std book"/>
              </a:endParaRPr>
            </a:p>
          </p:txBody>
        </p:sp>
      </p:grpSp>
    </p:spTree>
    <p:extLst>
      <p:ext uri="{BB962C8B-B14F-4D97-AF65-F5344CB8AC3E}">
        <p14:creationId xmlns:p14="http://schemas.microsoft.com/office/powerpoint/2010/main" val="377098193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redondeado"/>
          <p:cNvSpPr/>
          <p:nvPr/>
        </p:nvSpPr>
        <p:spPr>
          <a:xfrm>
            <a:off x="0" y="0"/>
            <a:ext cx="9144000" cy="1340768"/>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sp>
        <p:nvSpPr>
          <p:cNvPr id="7" name="AutoShape 3"/>
          <p:cNvSpPr>
            <a:spLocks noChangeArrowheads="1"/>
          </p:cNvSpPr>
          <p:nvPr/>
        </p:nvSpPr>
        <p:spPr bwMode="auto">
          <a:xfrm>
            <a:off x="611560" y="1844824"/>
            <a:ext cx="5256584" cy="432048"/>
          </a:xfrm>
          <a:prstGeom prst="flowChartAlternateProcess">
            <a:avLst/>
          </a:prstGeom>
          <a:solidFill>
            <a:srgbClr val="FFFFFF"/>
          </a:solidFill>
          <a:ln w="9525">
            <a:solidFill>
              <a:schemeClr val="tx1"/>
            </a:solidFill>
            <a:miter lim="800000"/>
            <a:headEnd/>
            <a:tailEnd/>
          </a:ln>
        </p:spPr>
        <p:txBody>
          <a:bodyPr/>
          <a:lstStyle/>
          <a:p>
            <a:pPr algn="just">
              <a:spcAft>
                <a:spcPts val="1000"/>
              </a:spcAft>
            </a:pPr>
            <a:r>
              <a:rPr lang="es-CO" b="1" dirty="0" smtClean="0">
                <a:latin typeface="Futura std book"/>
              </a:rPr>
              <a:t>a) Inicio: Expedición de Acto Administrativo:</a:t>
            </a:r>
          </a:p>
          <a:p>
            <a:pPr algn="just">
              <a:spcAft>
                <a:spcPts val="1000"/>
              </a:spcAft>
            </a:pPr>
            <a:endParaRPr lang="es-CO" b="1" dirty="0">
              <a:latin typeface="Futura std book"/>
            </a:endParaRPr>
          </a:p>
        </p:txBody>
      </p:sp>
      <p:sp>
        <p:nvSpPr>
          <p:cNvPr id="8" name="AutoShape 4"/>
          <p:cNvSpPr>
            <a:spLocks noChangeArrowheads="1"/>
          </p:cNvSpPr>
          <p:nvPr/>
        </p:nvSpPr>
        <p:spPr bwMode="auto">
          <a:xfrm>
            <a:off x="971601" y="2404913"/>
            <a:ext cx="7704856" cy="1384127"/>
          </a:xfrm>
          <a:prstGeom prst="flowChartAlternateProcess">
            <a:avLst/>
          </a:prstGeom>
          <a:solidFill>
            <a:srgbClr val="FFFFFF"/>
          </a:solidFill>
          <a:ln w="9525">
            <a:solidFill>
              <a:srgbClr val="000000"/>
            </a:solidFill>
            <a:miter lim="800000"/>
            <a:headEnd/>
            <a:tailEnd/>
          </a:ln>
        </p:spPr>
        <p:txBody>
          <a:bodyPr/>
          <a:lstStyle/>
          <a:p>
            <a:pPr algn="just">
              <a:spcAft>
                <a:spcPts val="1000"/>
              </a:spcAft>
            </a:pPr>
            <a:r>
              <a:rPr lang="es-CO" dirty="0" smtClean="0">
                <a:latin typeface="Futura std book"/>
                <a:cs typeface="Arial" pitchFamily="34" charset="0"/>
              </a:rPr>
              <a:t>Duración, personas que pueden presentarlas, plazos, mecanismos de participación, forma de acceso a la documentación sobre la calidad de los cuerpos de agua o tramos y dependencia de la AAC encargada de la información.</a:t>
            </a:r>
            <a:endParaRPr lang="es-CO" dirty="0">
              <a:latin typeface="Futura std book"/>
            </a:endParaRPr>
          </a:p>
        </p:txBody>
      </p:sp>
      <p:sp>
        <p:nvSpPr>
          <p:cNvPr id="16" name="AutoShape 6"/>
          <p:cNvSpPr>
            <a:spLocks noChangeArrowheads="1"/>
          </p:cNvSpPr>
          <p:nvPr/>
        </p:nvSpPr>
        <p:spPr bwMode="auto">
          <a:xfrm>
            <a:off x="1001191" y="4077072"/>
            <a:ext cx="7747273" cy="1800200"/>
          </a:xfrm>
          <a:prstGeom prst="flowChartAlternateProcess">
            <a:avLst/>
          </a:prstGeom>
          <a:solidFill>
            <a:srgbClr val="FFFFFF"/>
          </a:solidFill>
          <a:ln w="9525">
            <a:solidFill>
              <a:srgbClr val="000000"/>
            </a:solidFill>
            <a:miter lim="800000"/>
            <a:headEnd/>
            <a:tailEnd/>
          </a:ln>
        </p:spPr>
        <p:txBody>
          <a:bodyPr/>
          <a:lstStyle/>
          <a:p>
            <a:pPr algn="just">
              <a:spcAft>
                <a:spcPts val="1000"/>
              </a:spcAft>
            </a:pPr>
            <a:r>
              <a:rPr lang="es-CO" dirty="0" smtClean="0">
                <a:latin typeface="Futura std book"/>
                <a:cs typeface="Arial" pitchFamily="34" charset="0"/>
              </a:rPr>
              <a:t>Información técnica sobre la calidad del cuerpo de agua o tramo y de línea base: debe publicarse en los medios de comunicación disponibles y/o en la página web de la AAC </a:t>
            </a:r>
            <a:r>
              <a:rPr lang="es-CO" i="1" dirty="0" smtClean="0">
                <a:latin typeface="Futura std book"/>
                <a:cs typeface="Arial" pitchFamily="34" charset="0"/>
              </a:rPr>
              <a:t>(ponerla a disposición de los usuarios y la comunidad)</a:t>
            </a:r>
            <a:r>
              <a:rPr lang="es-CO" dirty="0" smtClean="0">
                <a:latin typeface="Futura std book"/>
                <a:cs typeface="Arial" pitchFamily="34" charset="0"/>
              </a:rPr>
              <a:t> </a:t>
            </a:r>
            <a:r>
              <a:rPr lang="es-CO" b="1" u="sng" dirty="0" smtClean="0">
                <a:latin typeface="Futura std book"/>
                <a:cs typeface="Arial" pitchFamily="34" charset="0"/>
              </a:rPr>
              <a:t>por un término no inferior a quince (15) días hábiles anteriores a la fecha señalada para la presentación de las propuestas</a:t>
            </a:r>
            <a:r>
              <a:rPr lang="es-CO" dirty="0" smtClean="0">
                <a:latin typeface="Futura std book"/>
                <a:cs typeface="Arial" pitchFamily="34" charset="0"/>
              </a:rPr>
              <a:t>. </a:t>
            </a:r>
          </a:p>
        </p:txBody>
      </p:sp>
      <p:graphicFrame>
        <p:nvGraphicFramePr>
          <p:cNvPr id="12" name="11 Diagrama"/>
          <p:cNvGraphicFramePr/>
          <p:nvPr/>
        </p:nvGraphicFramePr>
        <p:xfrm>
          <a:off x="0" y="0"/>
          <a:ext cx="9144000" cy="1412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Botón de acción: Comienzo 1">
            <a:hlinkClick r:id="rId7" action="ppaction://hlinksldjump" highlightClick="1"/>
          </p:cNvPr>
          <p:cNvSpPr/>
          <p:nvPr/>
        </p:nvSpPr>
        <p:spPr>
          <a:xfrm>
            <a:off x="8388424" y="6093296"/>
            <a:ext cx="360040" cy="288032"/>
          </a:xfrm>
          <a:prstGeom prst="actionButtonBeginning">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spTree>
    <p:extLst>
      <p:ext uri="{BB962C8B-B14F-4D97-AF65-F5344CB8AC3E}">
        <p14:creationId xmlns:p14="http://schemas.microsoft.com/office/powerpoint/2010/main" val="3770981932"/>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3"/>
          <p:cNvSpPr>
            <a:spLocks noChangeArrowheads="1"/>
          </p:cNvSpPr>
          <p:nvPr/>
        </p:nvSpPr>
        <p:spPr bwMode="auto">
          <a:xfrm>
            <a:off x="851796" y="1988840"/>
            <a:ext cx="5256584" cy="432048"/>
          </a:xfrm>
          <a:prstGeom prst="flowChartAlternateProcess">
            <a:avLst/>
          </a:prstGeom>
          <a:solidFill>
            <a:srgbClr val="FFFFFF"/>
          </a:solidFill>
          <a:ln w="9525">
            <a:solidFill>
              <a:schemeClr val="tx1"/>
            </a:solidFill>
            <a:miter lim="800000"/>
            <a:headEnd/>
            <a:tailEnd/>
          </a:ln>
        </p:spPr>
        <p:txBody>
          <a:bodyPr/>
          <a:lstStyle/>
          <a:p>
            <a:pPr algn="just">
              <a:spcAft>
                <a:spcPts val="1000"/>
              </a:spcAft>
            </a:pPr>
            <a:r>
              <a:rPr lang="es-CO" sz="1600" b="1" dirty="0" smtClean="0">
                <a:latin typeface="Futura std book"/>
              </a:rPr>
              <a:t>b) Presentar escenarios de metas</a:t>
            </a:r>
          </a:p>
          <a:p>
            <a:pPr algn="just">
              <a:spcAft>
                <a:spcPts val="1000"/>
              </a:spcAft>
            </a:pPr>
            <a:endParaRPr lang="es-CO" sz="1600" b="1" dirty="0">
              <a:latin typeface="Futura std book"/>
            </a:endParaRPr>
          </a:p>
        </p:txBody>
      </p:sp>
      <p:sp>
        <p:nvSpPr>
          <p:cNvPr id="10" name="AutoShape 4"/>
          <p:cNvSpPr>
            <a:spLocks noChangeArrowheads="1"/>
          </p:cNvSpPr>
          <p:nvPr/>
        </p:nvSpPr>
        <p:spPr bwMode="auto">
          <a:xfrm>
            <a:off x="1115617" y="2519433"/>
            <a:ext cx="7704855" cy="1053583"/>
          </a:xfrm>
          <a:prstGeom prst="flowChartAlternateProcess">
            <a:avLst/>
          </a:prstGeom>
          <a:solidFill>
            <a:srgbClr val="FFFFFF"/>
          </a:solidFill>
          <a:ln w="9525">
            <a:solidFill>
              <a:srgbClr val="000000"/>
            </a:solidFill>
            <a:miter lim="800000"/>
            <a:headEnd/>
            <a:tailEnd/>
          </a:ln>
        </p:spPr>
        <p:txBody>
          <a:bodyPr/>
          <a:lstStyle/>
          <a:p>
            <a:pPr algn="just">
              <a:buFont typeface="Arial" pitchFamily="34" charset="0"/>
              <a:buChar char="•"/>
            </a:pPr>
            <a:r>
              <a:rPr lang="es-CO" sz="1600" dirty="0" smtClean="0">
                <a:latin typeface="Arial" pitchFamily="34" charset="0"/>
                <a:cs typeface="Arial" pitchFamily="34" charset="0"/>
              </a:rPr>
              <a:t>AAC presenta escenarios de metas (con base en objetivo de calidad vigente al final del quinquenio y la capacidad de carga del tramo - evaluaciones y/o modelaciones de calidad ).</a:t>
            </a:r>
          </a:p>
        </p:txBody>
      </p:sp>
      <p:sp>
        <p:nvSpPr>
          <p:cNvPr id="11" name="AutoShape 4"/>
          <p:cNvSpPr>
            <a:spLocks noChangeArrowheads="1"/>
          </p:cNvSpPr>
          <p:nvPr/>
        </p:nvSpPr>
        <p:spPr bwMode="auto">
          <a:xfrm>
            <a:off x="1115617" y="3789041"/>
            <a:ext cx="7776863" cy="936103"/>
          </a:xfrm>
          <a:prstGeom prst="flowChartAlternateProcess">
            <a:avLst/>
          </a:prstGeom>
          <a:solidFill>
            <a:srgbClr val="FFFFFF"/>
          </a:solidFill>
          <a:ln w="9525">
            <a:solidFill>
              <a:srgbClr val="000000"/>
            </a:solidFill>
            <a:miter lim="800000"/>
            <a:headEnd/>
            <a:tailEnd/>
          </a:ln>
        </p:spPr>
        <p:txBody>
          <a:bodyPr/>
          <a:lstStyle/>
          <a:p>
            <a:pPr algn="just"/>
            <a:r>
              <a:rPr lang="es-CO" sz="1600" dirty="0" smtClean="0">
                <a:latin typeface="Arial" pitchFamily="34" charset="0"/>
                <a:cs typeface="Arial" pitchFamily="34" charset="0"/>
              </a:rPr>
              <a:t>Los usuarios sujetos al pago de la tasa y la comunidad podrán presentar a la AAC propuestas escritas de metas de carga contaminante con la debida justificación técnica.</a:t>
            </a:r>
          </a:p>
        </p:txBody>
      </p:sp>
      <p:sp>
        <p:nvSpPr>
          <p:cNvPr id="12" name="11 Rectángulo redondeado"/>
          <p:cNvSpPr/>
          <p:nvPr/>
        </p:nvSpPr>
        <p:spPr>
          <a:xfrm>
            <a:off x="0" y="0"/>
            <a:ext cx="9144000" cy="1340768"/>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graphicFrame>
        <p:nvGraphicFramePr>
          <p:cNvPr id="13" name="12 Diagrama"/>
          <p:cNvGraphicFramePr/>
          <p:nvPr/>
        </p:nvGraphicFramePr>
        <p:xfrm>
          <a:off x="0" y="0"/>
          <a:ext cx="9144000" cy="1412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Botón de acción: Comienzo 6">
            <a:hlinkClick r:id="rId7" action="ppaction://hlinksldjump" highlightClick="1"/>
          </p:cNvPr>
          <p:cNvSpPr/>
          <p:nvPr/>
        </p:nvSpPr>
        <p:spPr>
          <a:xfrm>
            <a:off x="8388424" y="6093296"/>
            <a:ext cx="360040" cy="288032"/>
          </a:xfrm>
          <a:prstGeom prst="actionButtonBeginning">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spTree>
    <p:extLst>
      <p:ext uri="{BB962C8B-B14F-4D97-AF65-F5344CB8AC3E}">
        <p14:creationId xmlns:p14="http://schemas.microsoft.com/office/powerpoint/2010/main" val="3770981932"/>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4"/>
          <p:cNvSpPr>
            <a:spLocks noChangeArrowheads="1"/>
          </p:cNvSpPr>
          <p:nvPr/>
        </p:nvSpPr>
        <p:spPr bwMode="auto">
          <a:xfrm>
            <a:off x="539552" y="1700808"/>
            <a:ext cx="7704855" cy="1584176"/>
          </a:xfrm>
          <a:prstGeom prst="flowChartAlternateProcess">
            <a:avLst/>
          </a:prstGeom>
          <a:solidFill>
            <a:srgbClr val="FFFFFF"/>
          </a:solidFill>
          <a:ln w="9525">
            <a:solidFill>
              <a:srgbClr val="000000"/>
            </a:solidFill>
            <a:miter lim="800000"/>
            <a:headEnd/>
            <a:tailEnd/>
          </a:ln>
        </p:spPr>
        <p:txBody>
          <a:bodyPr/>
          <a:lstStyle/>
          <a:p>
            <a:pPr marL="355600" indent="-355600" algn="just"/>
            <a:r>
              <a:rPr lang="es-CO" sz="1600" dirty="0" smtClean="0">
                <a:latin typeface="Futura std book"/>
                <a:cs typeface="Arial" pitchFamily="34" charset="0"/>
              </a:rPr>
              <a:t>a)	La AAC teniendo en cuenta el estado del recurso hídrico, su objetivo de calidad, las propuestas remitidas por los usuarios sujetos al pago de la tasa retributiva y la comunidad, </a:t>
            </a:r>
            <a:r>
              <a:rPr lang="es-CO" sz="1600" b="1" dirty="0" smtClean="0">
                <a:latin typeface="Futura std book"/>
                <a:cs typeface="Arial" pitchFamily="34" charset="0"/>
              </a:rPr>
              <a:t>elaborará una propuesta de meta global de carga contaminante y de metas individuales y grupales con sus respectivos cronogramas de cumplimiento.</a:t>
            </a:r>
          </a:p>
        </p:txBody>
      </p:sp>
      <p:sp>
        <p:nvSpPr>
          <p:cNvPr id="12" name="11 Rectángulo redondeado"/>
          <p:cNvSpPr/>
          <p:nvPr/>
        </p:nvSpPr>
        <p:spPr>
          <a:xfrm>
            <a:off x="0" y="0"/>
            <a:ext cx="9144000" cy="1340768"/>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graphicFrame>
        <p:nvGraphicFramePr>
          <p:cNvPr id="13" name="12 Diagrama"/>
          <p:cNvGraphicFramePr/>
          <p:nvPr/>
        </p:nvGraphicFramePr>
        <p:xfrm>
          <a:off x="0" y="0"/>
          <a:ext cx="9144000" cy="1412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AutoShape 4"/>
          <p:cNvSpPr>
            <a:spLocks noChangeArrowheads="1"/>
          </p:cNvSpPr>
          <p:nvPr/>
        </p:nvSpPr>
        <p:spPr bwMode="auto">
          <a:xfrm>
            <a:off x="467544" y="3645024"/>
            <a:ext cx="7704855" cy="1224136"/>
          </a:xfrm>
          <a:prstGeom prst="flowChartAlternateProcess">
            <a:avLst/>
          </a:prstGeom>
          <a:solidFill>
            <a:srgbClr val="FFFFFF"/>
          </a:solidFill>
          <a:ln w="9525">
            <a:solidFill>
              <a:srgbClr val="000000"/>
            </a:solidFill>
            <a:miter lim="800000"/>
            <a:headEnd/>
            <a:tailEnd/>
          </a:ln>
        </p:spPr>
        <p:txBody>
          <a:bodyPr/>
          <a:lstStyle/>
          <a:p>
            <a:pPr marL="355600" indent="-355600" algn="just"/>
            <a:r>
              <a:rPr lang="es-CO" sz="1600" dirty="0" smtClean="0">
                <a:latin typeface="Futura std book"/>
                <a:cs typeface="Arial" pitchFamily="34" charset="0"/>
              </a:rPr>
              <a:t>b).	La propuesta de metas de carga resultante, será sometida </a:t>
            </a:r>
            <a:r>
              <a:rPr lang="es-CO" sz="1600" b="1" dirty="0" smtClean="0">
                <a:latin typeface="Futura std book"/>
                <a:cs typeface="Arial" pitchFamily="34" charset="0"/>
              </a:rPr>
              <a:t>a consulta pública y comentarios por un término mínimo de quince (15) días calendario y máximo de 30 días calendario.</a:t>
            </a:r>
            <a:r>
              <a:rPr lang="es-CO" sz="1600" dirty="0" smtClean="0">
                <a:latin typeface="Futura std book"/>
                <a:cs typeface="Arial" pitchFamily="34" charset="0"/>
              </a:rPr>
              <a:t> Los comentarios serán tenidos en cuenta para la elaboración de la propuesta definitiva.</a:t>
            </a:r>
          </a:p>
        </p:txBody>
      </p:sp>
      <p:sp>
        <p:nvSpPr>
          <p:cNvPr id="6" name="Botón de acción: Comienzo 5">
            <a:hlinkClick r:id="rId7" action="ppaction://hlinksldjump" highlightClick="1"/>
          </p:cNvPr>
          <p:cNvSpPr/>
          <p:nvPr/>
        </p:nvSpPr>
        <p:spPr>
          <a:xfrm>
            <a:off x="8388424" y="6093296"/>
            <a:ext cx="360040" cy="288032"/>
          </a:xfrm>
          <a:prstGeom prst="actionButtonBeginning">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spTree>
    <p:extLst>
      <p:ext uri="{BB962C8B-B14F-4D97-AF65-F5344CB8AC3E}">
        <p14:creationId xmlns:p14="http://schemas.microsoft.com/office/powerpoint/2010/main" val="3770981932"/>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4"/>
          <p:cNvSpPr>
            <a:spLocks noChangeArrowheads="1"/>
          </p:cNvSpPr>
          <p:nvPr/>
        </p:nvSpPr>
        <p:spPr bwMode="auto">
          <a:xfrm>
            <a:off x="539552" y="1700808"/>
            <a:ext cx="7704855" cy="2376264"/>
          </a:xfrm>
          <a:prstGeom prst="flowChartAlternateProcess">
            <a:avLst/>
          </a:prstGeom>
          <a:solidFill>
            <a:srgbClr val="FFFFFF"/>
          </a:solidFill>
          <a:ln w="9525">
            <a:solidFill>
              <a:srgbClr val="000000"/>
            </a:solidFill>
            <a:miter lim="800000"/>
            <a:headEnd/>
            <a:tailEnd/>
          </a:ln>
        </p:spPr>
        <p:txBody>
          <a:bodyPr/>
          <a:lstStyle/>
          <a:p>
            <a:pPr algn="just"/>
            <a:r>
              <a:rPr lang="es-CO" sz="2000" dirty="0" smtClean="0">
                <a:latin typeface="Futura std book"/>
                <a:cs typeface="Arial" pitchFamily="34" charset="0"/>
              </a:rPr>
              <a:t>El Director General de la AAC presentará al Consejo Directivo, o al órgano que haga sus veces, un informe con la propuesta definitiva de meta global de carga y las metas individuales y grupales.</a:t>
            </a:r>
          </a:p>
          <a:p>
            <a:pPr algn="just"/>
            <a:endParaRPr lang="es-CO" sz="2000" dirty="0" smtClean="0">
              <a:latin typeface="Futura std book"/>
              <a:cs typeface="Arial" pitchFamily="34" charset="0"/>
            </a:endParaRPr>
          </a:p>
          <a:p>
            <a:pPr algn="just"/>
            <a:r>
              <a:rPr lang="es-CO" sz="2000" dirty="0" smtClean="0">
                <a:latin typeface="Futura std book"/>
                <a:cs typeface="Arial" pitchFamily="34" charset="0"/>
              </a:rPr>
              <a:t>Reportar sobre propuestas recibidas, evaluación de las mismas y las razones que fundamentan la propuesta definitiva.</a:t>
            </a:r>
          </a:p>
        </p:txBody>
      </p:sp>
      <p:sp>
        <p:nvSpPr>
          <p:cNvPr id="12" name="11 Rectángulo redondeado"/>
          <p:cNvSpPr/>
          <p:nvPr/>
        </p:nvSpPr>
        <p:spPr>
          <a:xfrm>
            <a:off x="0" y="0"/>
            <a:ext cx="9144000" cy="1340768"/>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graphicFrame>
        <p:nvGraphicFramePr>
          <p:cNvPr id="13" name="12 Diagrama"/>
          <p:cNvGraphicFramePr/>
          <p:nvPr/>
        </p:nvGraphicFramePr>
        <p:xfrm>
          <a:off x="0" y="0"/>
          <a:ext cx="9144000" cy="1412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Botón de acción: Comienzo 4">
            <a:hlinkClick r:id="rId7" action="ppaction://hlinksldjump" highlightClick="1"/>
          </p:cNvPr>
          <p:cNvSpPr/>
          <p:nvPr/>
        </p:nvSpPr>
        <p:spPr>
          <a:xfrm>
            <a:off x="8388424" y="6093296"/>
            <a:ext cx="360040" cy="288032"/>
          </a:xfrm>
          <a:prstGeom prst="actionButtonBeginning">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spTree>
    <p:extLst>
      <p:ext uri="{BB962C8B-B14F-4D97-AF65-F5344CB8AC3E}">
        <p14:creationId xmlns:p14="http://schemas.microsoft.com/office/powerpoint/2010/main" val="3770981932"/>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4"/>
          <p:cNvSpPr>
            <a:spLocks noChangeArrowheads="1"/>
          </p:cNvSpPr>
          <p:nvPr/>
        </p:nvSpPr>
        <p:spPr bwMode="auto">
          <a:xfrm>
            <a:off x="323528" y="1556792"/>
            <a:ext cx="8640960" cy="1080120"/>
          </a:xfrm>
          <a:prstGeom prst="flowChartAlternateProcess">
            <a:avLst/>
          </a:prstGeom>
          <a:solidFill>
            <a:srgbClr val="FFFFFF"/>
          </a:solidFill>
          <a:ln w="9525">
            <a:solidFill>
              <a:srgbClr val="000000"/>
            </a:solidFill>
            <a:miter lim="800000"/>
            <a:headEnd/>
            <a:tailEnd/>
          </a:ln>
        </p:spPr>
        <p:txBody>
          <a:bodyPr/>
          <a:lstStyle/>
          <a:p>
            <a:pPr marL="355600" indent="-355600" algn="just"/>
            <a:r>
              <a:rPr lang="es-CO" dirty="0" smtClean="0">
                <a:latin typeface="Futura std book"/>
                <a:cs typeface="Arial" pitchFamily="34" charset="0"/>
              </a:rPr>
              <a:t>a)	 Consejo Directivo cuenta con 45 días calendario, a partir del momento de la presentación del informe para definir las metas de Cc para cada elemento, sustancia o parámetro objeto del cobro de la tasa.</a:t>
            </a:r>
          </a:p>
        </p:txBody>
      </p:sp>
      <p:sp>
        <p:nvSpPr>
          <p:cNvPr id="12" name="11 Rectángulo redondeado"/>
          <p:cNvSpPr/>
          <p:nvPr/>
        </p:nvSpPr>
        <p:spPr>
          <a:xfrm>
            <a:off x="0" y="0"/>
            <a:ext cx="9144000" cy="1340768"/>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graphicFrame>
        <p:nvGraphicFramePr>
          <p:cNvPr id="13" name="12 Diagrama"/>
          <p:cNvGraphicFramePr/>
          <p:nvPr/>
        </p:nvGraphicFramePr>
        <p:xfrm>
          <a:off x="0" y="0"/>
          <a:ext cx="9144000" cy="1412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AutoShape 4"/>
          <p:cNvSpPr>
            <a:spLocks noChangeArrowheads="1"/>
          </p:cNvSpPr>
          <p:nvPr/>
        </p:nvSpPr>
        <p:spPr bwMode="auto">
          <a:xfrm>
            <a:off x="323528" y="2996952"/>
            <a:ext cx="8640960" cy="1728192"/>
          </a:xfrm>
          <a:prstGeom prst="flowChartAlternateProcess">
            <a:avLst/>
          </a:prstGeom>
          <a:solidFill>
            <a:srgbClr val="FFFFFF"/>
          </a:solidFill>
          <a:ln w="9525">
            <a:solidFill>
              <a:srgbClr val="000000"/>
            </a:solidFill>
            <a:miter lim="800000"/>
            <a:headEnd/>
            <a:tailEnd/>
          </a:ln>
        </p:spPr>
        <p:txBody>
          <a:bodyPr/>
          <a:lstStyle/>
          <a:p>
            <a:pPr marL="355600" indent="-355600" algn="just"/>
            <a:r>
              <a:rPr lang="es-CO" dirty="0" smtClean="0">
                <a:latin typeface="Futura std book"/>
                <a:cs typeface="Arial" pitchFamily="34" charset="0"/>
              </a:rPr>
              <a:t>b). </a:t>
            </a:r>
            <a:r>
              <a:rPr lang="es-CO" i="1" u="sng" dirty="0" smtClean="0">
                <a:latin typeface="Futura std book"/>
                <a:cs typeface="Arial" pitchFamily="34" charset="0"/>
              </a:rPr>
              <a:t>Consejo Directivo no define la meta: </a:t>
            </a:r>
            <a:r>
              <a:rPr lang="es-CO" dirty="0" smtClean="0">
                <a:latin typeface="Futura std book"/>
                <a:cs typeface="Arial" pitchFamily="34" charset="0"/>
              </a:rPr>
              <a:t>el Director General de la AAC la establecerá mediante acto administrativo motivado dentro de los 15 días calendario, siguientes al vencimiento del plazo anterior… presentará al Consejo Directivo un informe con la propuesta definitiva de meta global de carga y las metas individuales y grupales.</a:t>
            </a:r>
          </a:p>
          <a:p>
            <a:pPr marL="355600" indent="-355600" algn="just"/>
            <a:endParaRPr lang="es-CO" dirty="0" smtClean="0">
              <a:latin typeface="Futura std book"/>
              <a:cs typeface="Arial" pitchFamily="34" charset="0"/>
            </a:endParaRPr>
          </a:p>
        </p:txBody>
      </p:sp>
      <p:sp>
        <p:nvSpPr>
          <p:cNvPr id="6" name="Botón de acción: Comienzo 5">
            <a:hlinkClick r:id="rId7" action="ppaction://hlinksldjump" highlightClick="1"/>
          </p:cNvPr>
          <p:cNvSpPr/>
          <p:nvPr/>
        </p:nvSpPr>
        <p:spPr>
          <a:xfrm>
            <a:off x="8388424" y="6093296"/>
            <a:ext cx="360040" cy="288032"/>
          </a:xfrm>
          <a:prstGeom prst="actionButtonBeginning">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spTree>
    <p:extLst>
      <p:ext uri="{BB962C8B-B14F-4D97-AF65-F5344CB8AC3E}">
        <p14:creationId xmlns:p14="http://schemas.microsoft.com/office/powerpoint/2010/main" val="3770981932"/>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0" y="0"/>
            <a:ext cx="9144000" cy="1340768"/>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graphicFrame>
        <p:nvGraphicFramePr>
          <p:cNvPr id="13" name="12 Diagrama"/>
          <p:cNvGraphicFramePr/>
          <p:nvPr/>
        </p:nvGraphicFramePr>
        <p:xfrm>
          <a:off x="0" y="0"/>
          <a:ext cx="9144000" cy="1412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Rectángulo"/>
          <p:cNvSpPr/>
          <p:nvPr/>
        </p:nvSpPr>
        <p:spPr>
          <a:xfrm>
            <a:off x="539552" y="1484784"/>
            <a:ext cx="8064896" cy="3456384"/>
          </a:xfrm>
          <a:prstGeom prst="rect">
            <a:avLst/>
          </a:prstGeom>
          <a:solidFill>
            <a:srgbClr val="FFFFFF"/>
          </a:solidFill>
          <a:ln w="9525">
            <a:solidFill>
              <a:srgbClr val="000000"/>
            </a:solidFill>
            <a:miter lim="800000"/>
            <a:headEnd/>
            <a:tailEnd/>
          </a:ln>
        </p:spPr>
        <p:txBody>
          <a:bodyPr/>
          <a:lstStyle/>
          <a:p>
            <a:pPr marL="355600" indent="-355600" algn="just"/>
            <a:r>
              <a:rPr lang="es-CO" b="1" dirty="0" smtClean="0">
                <a:solidFill>
                  <a:srgbClr val="00B050"/>
                </a:solidFill>
                <a:latin typeface="Futura std book"/>
                <a:cs typeface="Arial" pitchFamily="34" charset="0"/>
              </a:rPr>
              <a:t>Parágrafo Art. 12. </a:t>
            </a:r>
            <a:r>
              <a:rPr lang="es-CO" b="1" i="1" dirty="0" smtClean="0">
                <a:solidFill>
                  <a:srgbClr val="00B050"/>
                </a:solidFill>
                <a:latin typeface="Futura std book"/>
                <a:cs typeface="Arial" pitchFamily="34" charset="0"/>
              </a:rPr>
              <a:t>“El acto administrativo que defina las metas de carga contaminante, deberá establecer la meta global y las metas individuales y/o grupales de carga contaminante para cada cuerpo de agua o tramo del mismo e incluirá también el término de las metas, línea base de carga contaminante, carga proyectada al final del quinquenio, objetivos de calidad y los periodos de facturación.”</a:t>
            </a:r>
          </a:p>
          <a:p>
            <a:pPr marL="355600" indent="-355600" algn="just"/>
            <a:endParaRPr lang="es-CO" b="1" i="1" dirty="0" smtClean="0">
              <a:solidFill>
                <a:srgbClr val="00B050"/>
              </a:solidFill>
              <a:latin typeface="Futura std book"/>
              <a:cs typeface="Arial" pitchFamily="34" charset="0"/>
            </a:endParaRPr>
          </a:p>
          <a:p>
            <a:pPr marL="355600" indent="-355600" algn="just"/>
            <a:r>
              <a:rPr lang="es-CO" b="1" dirty="0" smtClean="0">
                <a:latin typeface="Arial" pitchFamily="34" charset="0"/>
                <a:cs typeface="Arial" pitchFamily="34" charset="0"/>
              </a:rPr>
              <a:t>Usuarios prestadores del servicio público de alcantarillado: relacionar el N° de vertimientos puntuales a eliminar anualmente por cuerpo de agua o tramo durante el quinquenio respectivo; el total de carga esperada para cada año del quinquenio (debe concordar con la información contenida en los PSMV).</a:t>
            </a:r>
            <a:endParaRPr lang="es-CO" b="1" i="1" dirty="0" smtClean="0">
              <a:solidFill>
                <a:srgbClr val="00B050"/>
              </a:solidFill>
              <a:latin typeface="Futura std book"/>
              <a:cs typeface="Arial" pitchFamily="34" charset="0"/>
            </a:endParaRPr>
          </a:p>
        </p:txBody>
      </p:sp>
    </p:spTree>
    <p:extLst>
      <p:ext uri="{BB962C8B-B14F-4D97-AF65-F5344CB8AC3E}">
        <p14:creationId xmlns:p14="http://schemas.microsoft.com/office/powerpoint/2010/main" val="3770981932"/>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Rectángulo"/>
          <p:cNvSpPr/>
          <p:nvPr/>
        </p:nvSpPr>
        <p:spPr>
          <a:xfrm>
            <a:off x="926191" y="1588966"/>
            <a:ext cx="6696744" cy="707886"/>
          </a:xfrm>
          <a:prstGeom prst="rect">
            <a:avLst/>
          </a:prstGeom>
          <a:ln>
            <a:solidFill>
              <a:srgbClr val="00B050"/>
            </a:solidFill>
          </a:ln>
        </p:spPr>
        <p:txBody>
          <a:bodyPr wrap="square">
            <a:spAutoFit/>
          </a:bodyPr>
          <a:lstStyle/>
          <a:p>
            <a:pPr algn="ctr"/>
            <a:r>
              <a:rPr lang="es-CO" sz="2000" b="1" dirty="0" smtClean="0">
                <a:latin typeface="Arial" panose="020B0604020202020204" pitchFamily="34" charset="0"/>
                <a:cs typeface="Arial" panose="020B0604020202020204" pitchFamily="34" charset="0"/>
              </a:rPr>
              <a:t>Seguimiento y cumplimiento de la meta global de carga contaminante </a:t>
            </a:r>
            <a:r>
              <a:rPr lang="es-CO" sz="1400" i="1" dirty="0" smtClean="0">
                <a:latin typeface="Arial" panose="020B0604020202020204" pitchFamily="34" charset="0"/>
                <a:cs typeface="Arial" panose="020B0604020202020204" pitchFamily="34" charset="0"/>
              </a:rPr>
              <a:t>(Art.13)</a:t>
            </a:r>
            <a:endParaRPr lang="es-CO" sz="1400" i="1" dirty="0">
              <a:latin typeface="Arial" panose="020B0604020202020204" pitchFamily="34" charset="0"/>
              <a:cs typeface="Arial" panose="020B0604020202020204" pitchFamily="34" charset="0"/>
            </a:endParaRPr>
          </a:p>
        </p:txBody>
      </p:sp>
      <p:sp>
        <p:nvSpPr>
          <p:cNvPr id="23" name="22 Rectángulo"/>
          <p:cNvSpPr/>
          <p:nvPr/>
        </p:nvSpPr>
        <p:spPr>
          <a:xfrm>
            <a:off x="1187624" y="3429000"/>
            <a:ext cx="2520280" cy="646331"/>
          </a:xfrm>
          <a:prstGeom prst="rect">
            <a:avLst/>
          </a:prstGeom>
          <a:ln>
            <a:solidFill>
              <a:schemeClr val="accent3">
                <a:lumMod val="50000"/>
              </a:schemeClr>
            </a:solidFill>
          </a:ln>
        </p:spPr>
        <p:txBody>
          <a:bodyPr wrap="square">
            <a:spAutoFit/>
          </a:bodyPr>
          <a:lstStyle/>
          <a:p>
            <a:pPr algn="ctr"/>
            <a:r>
              <a:rPr lang="es-CO" b="1" dirty="0" smtClean="0">
                <a:latin typeface="Arial" pitchFamily="34" charset="0"/>
                <a:cs typeface="Arial" pitchFamily="34" charset="0"/>
              </a:rPr>
              <a:t>No se cumple la meta global de carga</a:t>
            </a:r>
            <a:endParaRPr lang="es-CO" dirty="0"/>
          </a:p>
        </p:txBody>
      </p:sp>
      <p:cxnSp>
        <p:nvCxnSpPr>
          <p:cNvPr id="25" name="24 Conector recto"/>
          <p:cNvCxnSpPr/>
          <p:nvPr/>
        </p:nvCxnSpPr>
        <p:spPr>
          <a:xfrm>
            <a:off x="251520" y="2780928"/>
            <a:ext cx="799288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26 Conector recto"/>
          <p:cNvCxnSpPr/>
          <p:nvPr/>
        </p:nvCxnSpPr>
        <p:spPr>
          <a:xfrm>
            <a:off x="611560" y="2564904"/>
            <a:ext cx="0" cy="504056"/>
          </a:xfrm>
          <a:prstGeom prst="line">
            <a:avLst/>
          </a:prstGeom>
        </p:spPr>
        <p:style>
          <a:lnRef idx="2">
            <a:schemeClr val="accent1"/>
          </a:lnRef>
          <a:fillRef idx="0">
            <a:schemeClr val="accent1"/>
          </a:fillRef>
          <a:effectRef idx="1">
            <a:schemeClr val="accent1"/>
          </a:effectRef>
          <a:fontRef idx="minor">
            <a:schemeClr val="tx1"/>
          </a:fontRef>
        </p:style>
      </p:cxnSp>
      <p:sp>
        <p:nvSpPr>
          <p:cNvPr id="28" name="27 CuadroTexto"/>
          <p:cNvSpPr txBox="1"/>
          <p:nvPr/>
        </p:nvSpPr>
        <p:spPr>
          <a:xfrm>
            <a:off x="395536" y="3068960"/>
            <a:ext cx="1440160" cy="369332"/>
          </a:xfrm>
          <a:prstGeom prst="rect">
            <a:avLst/>
          </a:prstGeom>
          <a:noFill/>
        </p:spPr>
        <p:txBody>
          <a:bodyPr wrap="square" rtlCol="0">
            <a:spAutoFit/>
          </a:bodyPr>
          <a:lstStyle/>
          <a:p>
            <a:r>
              <a:rPr lang="es-CO" dirty="0" smtClean="0"/>
              <a:t>Diciembre 31</a:t>
            </a:r>
            <a:endParaRPr lang="es-CO" dirty="0"/>
          </a:p>
        </p:txBody>
      </p:sp>
      <p:sp>
        <p:nvSpPr>
          <p:cNvPr id="29" name="28 Flecha a la derecha con bandas"/>
          <p:cNvSpPr/>
          <p:nvPr/>
        </p:nvSpPr>
        <p:spPr>
          <a:xfrm>
            <a:off x="683568" y="3429000"/>
            <a:ext cx="432048" cy="504056"/>
          </a:xfrm>
          <a:prstGeom prst="stripedRight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sp>
        <p:nvSpPr>
          <p:cNvPr id="30" name="29 Flecha a la derecha con bandas"/>
          <p:cNvSpPr/>
          <p:nvPr/>
        </p:nvSpPr>
        <p:spPr>
          <a:xfrm>
            <a:off x="3735668" y="3617260"/>
            <a:ext cx="260268" cy="315796"/>
          </a:xfrm>
          <a:prstGeom prst="stripedRight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sp>
        <p:nvSpPr>
          <p:cNvPr id="31" name="30 Rectángulo"/>
          <p:cNvSpPr/>
          <p:nvPr/>
        </p:nvSpPr>
        <p:spPr>
          <a:xfrm>
            <a:off x="4139952" y="3429000"/>
            <a:ext cx="4680520" cy="646331"/>
          </a:xfrm>
          <a:prstGeom prst="rect">
            <a:avLst/>
          </a:prstGeom>
          <a:ln>
            <a:solidFill>
              <a:schemeClr val="accent3">
                <a:lumMod val="50000"/>
              </a:schemeClr>
            </a:solidFill>
          </a:ln>
        </p:spPr>
        <p:txBody>
          <a:bodyPr wrap="square">
            <a:spAutoFit/>
          </a:bodyPr>
          <a:lstStyle/>
          <a:p>
            <a:pPr algn="ctr"/>
            <a:r>
              <a:rPr lang="es-CO" b="1" dirty="0" smtClean="0">
                <a:latin typeface="Arial" pitchFamily="34" charset="0"/>
                <a:cs typeface="Arial" pitchFamily="34" charset="0"/>
              </a:rPr>
              <a:t>Ajuste del factor regional de la cuenca o tramo de cuenca (Art. 16 y 17)</a:t>
            </a:r>
            <a:endParaRPr lang="es-CO" dirty="0"/>
          </a:p>
        </p:txBody>
      </p:sp>
      <p:sp>
        <p:nvSpPr>
          <p:cNvPr id="32" name="31 Rectángulo"/>
          <p:cNvSpPr/>
          <p:nvPr/>
        </p:nvSpPr>
        <p:spPr>
          <a:xfrm>
            <a:off x="1185892" y="4221088"/>
            <a:ext cx="7634580" cy="646331"/>
          </a:xfrm>
          <a:prstGeom prst="rect">
            <a:avLst/>
          </a:prstGeom>
          <a:ln>
            <a:solidFill>
              <a:schemeClr val="accent3">
                <a:lumMod val="50000"/>
              </a:schemeClr>
            </a:solidFill>
          </a:ln>
        </p:spPr>
        <p:txBody>
          <a:bodyPr wrap="square">
            <a:spAutoFit/>
          </a:bodyPr>
          <a:lstStyle/>
          <a:p>
            <a:pPr algn="ctr"/>
            <a:r>
              <a:rPr lang="es-CO" b="1" dirty="0" smtClean="0">
                <a:solidFill>
                  <a:srgbClr val="0070C0"/>
                </a:solidFill>
                <a:latin typeface="Arial" pitchFamily="34" charset="0"/>
                <a:cs typeface="Arial" pitchFamily="34" charset="0"/>
              </a:rPr>
              <a:t>Informe </a:t>
            </a:r>
            <a:r>
              <a:rPr lang="es-CO" b="1" dirty="0" smtClean="0">
                <a:latin typeface="Arial" pitchFamily="34" charset="0"/>
                <a:cs typeface="Arial" pitchFamily="34" charset="0"/>
              </a:rPr>
              <a:t>al Consejo Directivo:  Cumplimiento de meta global / Objetivos de Calidad Vs. Cc ;  Factor Regional</a:t>
            </a:r>
            <a:endParaRPr lang="es-CO" dirty="0"/>
          </a:p>
        </p:txBody>
      </p:sp>
      <p:sp>
        <p:nvSpPr>
          <p:cNvPr id="33" name="32 Flecha a la derecha con bandas"/>
          <p:cNvSpPr/>
          <p:nvPr/>
        </p:nvSpPr>
        <p:spPr>
          <a:xfrm>
            <a:off x="681836" y="4221088"/>
            <a:ext cx="432048" cy="504056"/>
          </a:xfrm>
          <a:prstGeom prst="stripedRight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sp>
        <p:nvSpPr>
          <p:cNvPr id="34" name="33 Rectángulo"/>
          <p:cNvSpPr/>
          <p:nvPr/>
        </p:nvSpPr>
        <p:spPr>
          <a:xfrm>
            <a:off x="1187624" y="5013176"/>
            <a:ext cx="7634580" cy="369332"/>
          </a:xfrm>
          <a:prstGeom prst="rect">
            <a:avLst/>
          </a:prstGeom>
          <a:ln>
            <a:solidFill>
              <a:schemeClr val="accent3">
                <a:lumMod val="50000"/>
              </a:schemeClr>
            </a:solidFill>
          </a:ln>
        </p:spPr>
        <p:txBody>
          <a:bodyPr wrap="square">
            <a:spAutoFit/>
          </a:bodyPr>
          <a:lstStyle/>
          <a:p>
            <a:pPr algn="ctr"/>
            <a:r>
              <a:rPr lang="es-CO" b="1" dirty="0" smtClean="0">
                <a:latin typeface="Arial" pitchFamily="34" charset="0"/>
                <a:cs typeface="Arial" pitchFamily="34" charset="0"/>
              </a:rPr>
              <a:t>Publicar informe en medios y web corporativa. </a:t>
            </a:r>
            <a:endParaRPr lang="es-CO" dirty="0"/>
          </a:p>
        </p:txBody>
      </p:sp>
      <p:sp>
        <p:nvSpPr>
          <p:cNvPr id="35" name="34 Flecha a la derecha con bandas"/>
          <p:cNvSpPr/>
          <p:nvPr/>
        </p:nvSpPr>
        <p:spPr>
          <a:xfrm>
            <a:off x="683568" y="5013176"/>
            <a:ext cx="432048" cy="504056"/>
          </a:xfrm>
          <a:prstGeom prst="stripedRight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sp>
        <p:nvSpPr>
          <p:cNvPr id="36" name="35 Rectángulo"/>
          <p:cNvSpPr/>
          <p:nvPr/>
        </p:nvSpPr>
        <p:spPr>
          <a:xfrm>
            <a:off x="0" y="5733256"/>
            <a:ext cx="9144000" cy="584775"/>
          </a:xfrm>
          <a:prstGeom prst="rect">
            <a:avLst/>
          </a:prstGeom>
        </p:spPr>
        <p:txBody>
          <a:bodyPr wrap="square">
            <a:spAutoFit/>
          </a:bodyPr>
          <a:lstStyle/>
          <a:p>
            <a:pPr algn="just"/>
            <a:r>
              <a:rPr lang="es-CO" sz="1600" i="1" u="sng" dirty="0" smtClean="0">
                <a:solidFill>
                  <a:srgbClr val="00B050"/>
                </a:solidFill>
                <a:latin typeface="Futura std book"/>
                <a:cs typeface="Arial" pitchFamily="34" charset="0"/>
              </a:rPr>
              <a:t>Parágrafo. Metas aprobadas antes </a:t>
            </a:r>
            <a:r>
              <a:rPr lang="es-CO" sz="1600" i="1" u="sng" dirty="0">
                <a:solidFill>
                  <a:srgbClr val="00B050"/>
                </a:solidFill>
                <a:latin typeface="Futura std book"/>
                <a:cs typeface="Arial" pitchFamily="34" charset="0"/>
              </a:rPr>
              <a:t>de la expedición del </a:t>
            </a:r>
            <a:r>
              <a:rPr lang="es-CO" sz="1600" i="1" u="sng" dirty="0" smtClean="0">
                <a:solidFill>
                  <a:srgbClr val="00B050"/>
                </a:solidFill>
                <a:latin typeface="Futura std book"/>
                <a:cs typeface="Arial" pitchFamily="34" charset="0"/>
              </a:rPr>
              <a:t>decreto</a:t>
            </a:r>
            <a:r>
              <a:rPr lang="es-CO" sz="1600" i="1" u="sng" dirty="0">
                <a:solidFill>
                  <a:srgbClr val="00B050"/>
                </a:solidFill>
                <a:latin typeface="Futura std book"/>
                <a:cs typeface="Arial" pitchFamily="34" charset="0"/>
              </a:rPr>
              <a:t>, seguirán vigentes hasta la terminación del quinquenio para las cuales fueron definidas.</a:t>
            </a:r>
            <a:r>
              <a:rPr lang="es-CO" sz="1600" i="1" dirty="0">
                <a:solidFill>
                  <a:srgbClr val="00B050"/>
                </a:solidFill>
                <a:latin typeface="Futura std book"/>
                <a:cs typeface="Arial" pitchFamily="34" charset="0"/>
              </a:rPr>
              <a:t> </a:t>
            </a:r>
            <a:r>
              <a:rPr lang="es-CO" sz="1600" i="1" dirty="0" smtClean="0">
                <a:solidFill>
                  <a:srgbClr val="00B050"/>
                </a:solidFill>
                <a:latin typeface="Futura std book"/>
                <a:cs typeface="Arial" pitchFamily="34" charset="0"/>
              </a:rPr>
              <a:t>(Art. 16 </a:t>
            </a:r>
            <a:r>
              <a:rPr lang="es-CO" sz="1600" i="1" dirty="0">
                <a:solidFill>
                  <a:srgbClr val="00B050"/>
                </a:solidFill>
                <a:latin typeface="Futura std book"/>
                <a:cs typeface="Arial" pitchFamily="34" charset="0"/>
              </a:rPr>
              <a:t>y 17 </a:t>
            </a:r>
            <a:r>
              <a:rPr lang="es-CO" sz="1600" i="1" dirty="0" smtClean="0">
                <a:solidFill>
                  <a:srgbClr val="00B050"/>
                </a:solidFill>
                <a:latin typeface="Futura std book"/>
                <a:cs typeface="Arial" pitchFamily="34" charset="0"/>
              </a:rPr>
              <a:t>para evaluación)</a:t>
            </a:r>
            <a:endParaRPr lang="es-CO" sz="1600" i="1" dirty="0">
              <a:solidFill>
                <a:srgbClr val="00B050"/>
              </a:solidFill>
              <a:latin typeface="Futura std book"/>
              <a:cs typeface="Arial" pitchFamily="34" charset="0"/>
            </a:endParaRPr>
          </a:p>
        </p:txBody>
      </p:sp>
    </p:spTree>
    <p:extLst>
      <p:ext uri="{BB962C8B-B14F-4D97-AF65-F5344CB8AC3E}">
        <p14:creationId xmlns:p14="http://schemas.microsoft.com/office/powerpoint/2010/main" val="2406890168"/>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496" y="-27384"/>
            <a:ext cx="1800200" cy="461665"/>
          </a:xfrm>
          <a:prstGeom prst="rect">
            <a:avLst/>
          </a:prstGeom>
          <a:noFill/>
        </p:spPr>
        <p:txBody>
          <a:bodyPr wrap="square" rtlCol="0">
            <a:spAutoFit/>
          </a:bodyPr>
          <a:lstStyle/>
          <a:p>
            <a:pPr defTabSz="457200"/>
            <a:r>
              <a:rPr lang="es-ES" sz="2400" b="1" dirty="0">
                <a:solidFill>
                  <a:srgbClr val="45A653"/>
                </a:solidFill>
                <a:latin typeface="Futura std"/>
                <a:cs typeface="Futura std"/>
              </a:rPr>
              <a:t>Contenido</a:t>
            </a:r>
          </a:p>
        </p:txBody>
      </p:sp>
      <p:sp>
        <p:nvSpPr>
          <p:cNvPr id="5" name="Rectángulo 4"/>
          <p:cNvSpPr/>
          <p:nvPr/>
        </p:nvSpPr>
        <p:spPr>
          <a:xfrm>
            <a:off x="1547664" y="2132856"/>
            <a:ext cx="5256584" cy="1584176"/>
          </a:xfrm>
          <a:prstGeom prst="rect">
            <a:avLst/>
          </a:prstGeom>
          <a:noFill/>
        </p:spPr>
        <p:txBody>
          <a:bodyPr wrap="none" lIns="91440" tIns="45720" rIns="91440" bIns="45720">
            <a:prstTxWarp prst="textPlain">
              <a:avLst/>
            </a:prstTxWarp>
            <a:spAutoFit/>
            <a:scene3d>
              <a:camera prst="perspectiveAbove"/>
              <a:lightRig rig="threePt" dir="t"/>
            </a:scene3d>
          </a:bodyPr>
          <a:lstStyle/>
          <a:p>
            <a:pPr algn="ctr"/>
            <a:r>
              <a:rPr lang="es-ES" sz="540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rPr>
              <a:t>CAPÍTULO IV</a:t>
            </a:r>
            <a:endParaRPr lang="es-ES" sz="5400" b="0" cap="none" spc="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endParaRPr>
          </a:p>
          <a:p>
            <a:pPr algn="ctr"/>
            <a:r>
              <a:rPr lang="es-ES" sz="5400" b="0" cap="none" spc="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rPr>
              <a:t>CÁLCULO DE LA TARIFA </a:t>
            </a:r>
          </a:p>
        </p:txBody>
      </p:sp>
      <p:sp>
        <p:nvSpPr>
          <p:cNvPr id="6" name="CuadroTexto 5"/>
          <p:cNvSpPr txBox="1"/>
          <p:nvPr/>
        </p:nvSpPr>
        <p:spPr>
          <a:xfrm>
            <a:off x="7297635" y="3861048"/>
            <a:ext cx="1329210" cy="369332"/>
          </a:xfrm>
          <a:prstGeom prst="rect">
            <a:avLst/>
          </a:prstGeom>
          <a:noFill/>
        </p:spPr>
        <p:txBody>
          <a:bodyPr wrap="none" rtlCol="0">
            <a:spAutoFit/>
          </a:bodyPr>
          <a:lstStyle/>
          <a:p>
            <a:r>
              <a:rPr lang="es-CO" i="1" dirty="0" smtClean="0">
                <a:solidFill>
                  <a:schemeClr val="accent3">
                    <a:lumMod val="50000"/>
                  </a:schemeClr>
                </a:solidFill>
              </a:rPr>
              <a:t>Art. 14 al 17</a:t>
            </a:r>
            <a:endParaRPr lang="es-CO" i="1" dirty="0">
              <a:solidFill>
                <a:schemeClr val="accent3">
                  <a:lumMod val="50000"/>
                </a:schemeClr>
              </a:solidFill>
            </a:endParaRPr>
          </a:p>
        </p:txBody>
      </p:sp>
    </p:spTree>
    <p:extLst>
      <p:ext uri="{BB962C8B-B14F-4D97-AF65-F5344CB8AC3E}">
        <p14:creationId xmlns:p14="http://schemas.microsoft.com/office/powerpoint/2010/main" val="587783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483768" y="2671325"/>
            <a:ext cx="3427581" cy="542521"/>
          </a:xfrm>
          <a:prstGeom prst="rect">
            <a:avLst/>
          </a:prstGeom>
          <a:ln/>
          <a:effectLst>
            <a:innerShdw blurRad="63500" dist="50800" dir="189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square">
            <a:spAutoFit/>
          </a:bodyPr>
          <a:lstStyle/>
          <a:p>
            <a:pPr algn="ctr">
              <a:lnSpc>
                <a:spcPct val="114000"/>
              </a:lnSpc>
              <a:spcBef>
                <a:spcPts val="600"/>
              </a:spcBef>
              <a:spcAft>
                <a:spcPts val="600"/>
              </a:spcAft>
            </a:pPr>
            <a:r>
              <a:rPr lang="es-CO" sz="2800" b="1" dirty="0">
                <a:latin typeface="Futura std book"/>
                <a:cs typeface="Arial" pitchFamily="34" charset="0"/>
              </a:rPr>
              <a:t>Ttr = Tm x Fr</a:t>
            </a:r>
          </a:p>
        </p:txBody>
      </p:sp>
      <p:sp>
        <p:nvSpPr>
          <p:cNvPr id="7" name="6 CuadroTexto"/>
          <p:cNvSpPr txBox="1"/>
          <p:nvPr/>
        </p:nvSpPr>
        <p:spPr>
          <a:xfrm>
            <a:off x="1173222" y="3671015"/>
            <a:ext cx="7143194" cy="1200329"/>
          </a:xfrm>
          <a:prstGeom prst="rect">
            <a:avLst/>
          </a:prstGeom>
          <a:noFill/>
          <a:ln>
            <a:solidFill>
              <a:srgbClr val="92D050"/>
            </a:solidFill>
          </a:ln>
        </p:spPr>
        <p:txBody>
          <a:bodyPr wrap="square" rtlCol="0">
            <a:spAutoFit/>
          </a:bodyPr>
          <a:lstStyle/>
          <a:p>
            <a:r>
              <a:rPr lang="es-CO" sz="2400" dirty="0" smtClean="0">
                <a:latin typeface="Futura std book"/>
              </a:rPr>
              <a:t>Ttr</a:t>
            </a:r>
            <a:r>
              <a:rPr lang="es-CO" sz="2400" dirty="0">
                <a:latin typeface="Futura std book"/>
              </a:rPr>
              <a:t> </a:t>
            </a:r>
            <a:r>
              <a:rPr lang="es-CO" sz="2400" dirty="0" smtClean="0">
                <a:latin typeface="Futura std book"/>
              </a:rPr>
              <a:t>	: Tarifa de la Tasa Retributiva</a:t>
            </a:r>
          </a:p>
          <a:p>
            <a:r>
              <a:rPr lang="es-CO" sz="2400" dirty="0" smtClean="0">
                <a:latin typeface="Futura std book"/>
              </a:rPr>
              <a:t>Tm 	: Tarifa mínima </a:t>
            </a:r>
            <a:r>
              <a:rPr lang="es-CO" i="1" dirty="0" smtClean="0">
                <a:latin typeface="Futura std book"/>
              </a:rPr>
              <a:t>(Vigentes Res. 273/97 y 372/98)</a:t>
            </a:r>
            <a:endParaRPr lang="es-CO" sz="2400" i="1" dirty="0" smtClean="0">
              <a:latin typeface="Futura std book"/>
            </a:endParaRPr>
          </a:p>
          <a:p>
            <a:r>
              <a:rPr lang="es-CO" sz="2400" dirty="0" smtClean="0">
                <a:latin typeface="Futura std book"/>
              </a:rPr>
              <a:t>Fr 	: Factor Regional</a:t>
            </a:r>
            <a:endParaRPr lang="es-ES" sz="2400" dirty="0">
              <a:latin typeface="Futura std book"/>
            </a:endParaRPr>
          </a:p>
        </p:txBody>
      </p:sp>
      <p:sp>
        <p:nvSpPr>
          <p:cNvPr id="8" name="7 Rectángulo"/>
          <p:cNvSpPr/>
          <p:nvPr/>
        </p:nvSpPr>
        <p:spPr>
          <a:xfrm>
            <a:off x="539552" y="1844824"/>
            <a:ext cx="5004556" cy="369332"/>
          </a:xfrm>
          <a:prstGeom prst="rect">
            <a:avLst/>
          </a:prstGeom>
          <a:ln>
            <a:solidFill>
              <a:srgbClr val="00B050"/>
            </a:solidFill>
          </a:ln>
        </p:spPr>
        <p:txBody>
          <a:bodyPr wrap="square">
            <a:spAutoFit/>
          </a:bodyPr>
          <a:lstStyle/>
          <a:p>
            <a:r>
              <a:rPr lang="es-CO" b="1" u="sng" dirty="0" smtClean="0">
                <a:latin typeface="Futura std book"/>
                <a:cs typeface="Arial" pitchFamily="34" charset="0"/>
              </a:rPr>
              <a:t>Tarifa de la tasa retributiva </a:t>
            </a:r>
            <a:r>
              <a:rPr lang="es-CO" sz="1200" i="1" dirty="0" smtClean="0">
                <a:latin typeface="Futura std book"/>
                <a:cs typeface="Arial" pitchFamily="34" charset="0"/>
              </a:rPr>
              <a:t>(Art.14)</a:t>
            </a:r>
            <a:endParaRPr lang="es-CO" i="1" dirty="0">
              <a:latin typeface="Futura std book"/>
            </a:endParaRPr>
          </a:p>
        </p:txBody>
      </p:sp>
    </p:spTree>
    <p:extLst>
      <p:ext uri="{BB962C8B-B14F-4D97-AF65-F5344CB8AC3E}">
        <p14:creationId xmlns:p14="http://schemas.microsoft.com/office/powerpoint/2010/main" val="4060148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5 Rectángulo redondeado"/>
          <p:cNvSpPr/>
          <p:nvPr/>
        </p:nvSpPr>
        <p:spPr>
          <a:xfrm>
            <a:off x="755576" y="1180075"/>
            <a:ext cx="8136904" cy="5060388"/>
          </a:xfrm>
          <a:prstGeom prst="roundRect">
            <a:avLst/>
          </a:prstGeom>
          <a:solidFill>
            <a:schemeClr val="accent3">
              <a:lumMod val="60000"/>
              <a:lumOff val="4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s-CO" sz="1600" b="1" u="sng" dirty="0" smtClean="0">
              <a:solidFill>
                <a:schemeClr val="tx1"/>
              </a:solidFill>
              <a:latin typeface="Futura std book"/>
            </a:endParaRPr>
          </a:p>
          <a:p>
            <a:pPr algn="ctr"/>
            <a:r>
              <a:rPr lang="es-CO" sz="1600" b="1" u="sng" dirty="0" smtClean="0">
                <a:solidFill>
                  <a:schemeClr val="tx1"/>
                </a:solidFill>
                <a:latin typeface="Futura std book"/>
              </a:rPr>
              <a:t>CONTENIDO DEL DECRETO (2667 de 2012) – Articulo 7 DUR 1076 DE 2015</a:t>
            </a:r>
          </a:p>
          <a:p>
            <a:pPr algn="ctr"/>
            <a:endParaRPr lang="es-CO" sz="1600" b="1" u="sng" dirty="0" smtClean="0">
              <a:solidFill>
                <a:schemeClr val="tx1"/>
              </a:solidFill>
              <a:latin typeface="Futura std book"/>
            </a:endParaRPr>
          </a:p>
          <a:p>
            <a:pPr algn="ctr"/>
            <a:r>
              <a:rPr lang="es-CO" sz="1600" b="1" u="sng" dirty="0" smtClean="0">
                <a:solidFill>
                  <a:schemeClr val="tx1"/>
                </a:solidFill>
                <a:latin typeface="Futura std book"/>
              </a:rPr>
              <a:t>CAPÍTULO I</a:t>
            </a:r>
          </a:p>
          <a:p>
            <a:pPr algn="ctr"/>
            <a:r>
              <a:rPr lang="es-CO" sz="1600" b="1" dirty="0" smtClean="0">
                <a:solidFill>
                  <a:schemeClr val="tx1"/>
                </a:solidFill>
                <a:latin typeface="Futura std book"/>
              </a:rPr>
              <a:t>OBJETO Y ÁMBITO DE APLICACIÓN - </a:t>
            </a:r>
            <a:r>
              <a:rPr lang="es-CO" sz="1600" i="1" dirty="0" smtClean="0">
                <a:solidFill>
                  <a:schemeClr val="tx1"/>
                </a:solidFill>
                <a:latin typeface="Futura std book"/>
              </a:rPr>
              <a:t>Art. 1 y 2 </a:t>
            </a:r>
          </a:p>
          <a:p>
            <a:pPr algn="ctr"/>
            <a:endParaRPr lang="es-CO" sz="1600" b="1" u="sng" dirty="0" smtClean="0">
              <a:solidFill>
                <a:schemeClr val="tx1"/>
              </a:solidFill>
              <a:latin typeface="Futura std book"/>
            </a:endParaRPr>
          </a:p>
          <a:p>
            <a:pPr algn="ctr"/>
            <a:r>
              <a:rPr lang="es-CO" sz="1600" b="1" u="sng" dirty="0" smtClean="0">
                <a:solidFill>
                  <a:schemeClr val="tx1"/>
                </a:solidFill>
                <a:latin typeface="Futura std book"/>
              </a:rPr>
              <a:t>CAPÍTULO II </a:t>
            </a:r>
          </a:p>
          <a:p>
            <a:pPr algn="ctr"/>
            <a:r>
              <a:rPr lang="es-CO" sz="1600" b="1" dirty="0" smtClean="0">
                <a:solidFill>
                  <a:schemeClr val="tx1"/>
                </a:solidFill>
                <a:latin typeface="Futura std book"/>
              </a:rPr>
              <a:t>DEFINICIONES - </a:t>
            </a:r>
            <a:r>
              <a:rPr lang="es-CO" sz="1600" i="1" dirty="0" smtClean="0">
                <a:solidFill>
                  <a:schemeClr val="tx1"/>
                </a:solidFill>
                <a:latin typeface="Futura std book"/>
              </a:rPr>
              <a:t>Art. 3 al 7</a:t>
            </a:r>
          </a:p>
          <a:p>
            <a:pPr algn="ctr"/>
            <a:endParaRPr lang="es-CO" sz="1600" b="1" u="sng" dirty="0" smtClean="0">
              <a:solidFill>
                <a:schemeClr val="tx1"/>
              </a:solidFill>
              <a:latin typeface="Futura std book"/>
            </a:endParaRPr>
          </a:p>
          <a:p>
            <a:pPr algn="ctr"/>
            <a:r>
              <a:rPr lang="es-CO" sz="1600" b="1" u="sng" dirty="0" smtClean="0">
                <a:solidFill>
                  <a:schemeClr val="tx1"/>
                </a:solidFill>
                <a:latin typeface="Futura std book"/>
              </a:rPr>
              <a:t>CAPÍTULO III </a:t>
            </a:r>
          </a:p>
          <a:p>
            <a:pPr algn="ctr"/>
            <a:r>
              <a:rPr lang="es-CO" sz="1600" b="1" dirty="0" smtClean="0">
                <a:solidFill>
                  <a:schemeClr val="tx1"/>
                </a:solidFill>
                <a:latin typeface="Futura std book"/>
              </a:rPr>
              <a:t>ESTABLECIMIENTO DE METAS DE CARGA CONTAMINANTE - </a:t>
            </a:r>
            <a:r>
              <a:rPr lang="es-CO" sz="1600" i="1" dirty="0" smtClean="0">
                <a:solidFill>
                  <a:schemeClr val="tx1"/>
                </a:solidFill>
                <a:latin typeface="Futura std book"/>
              </a:rPr>
              <a:t>Art. 8 al 13</a:t>
            </a:r>
          </a:p>
          <a:p>
            <a:pPr algn="ctr"/>
            <a:endParaRPr lang="es-CO" sz="1600" b="1" u="sng" dirty="0" smtClean="0">
              <a:solidFill>
                <a:schemeClr val="tx1"/>
              </a:solidFill>
              <a:latin typeface="Futura std book"/>
            </a:endParaRPr>
          </a:p>
          <a:p>
            <a:pPr algn="ctr"/>
            <a:r>
              <a:rPr lang="es-CO" sz="1600" b="1" u="sng" dirty="0" smtClean="0">
                <a:solidFill>
                  <a:schemeClr val="tx1"/>
                </a:solidFill>
                <a:latin typeface="Futura std book"/>
              </a:rPr>
              <a:t>CAPÍTULO IV </a:t>
            </a:r>
          </a:p>
          <a:p>
            <a:pPr algn="ctr"/>
            <a:r>
              <a:rPr lang="es-CO" sz="1600" b="1" dirty="0" smtClean="0">
                <a:solidFill>
                  <a:schemeClr val="tx1"/>
                </a:solidFill>
                <a:latin typeface="Futura std book"/>
              </a:rPr>
              <a:t>CÁLCULO </a:t>
            </a:r>
            <a:r>
              <a:rPr lang="es-CO" sz="1600" b="1" dirty="0">
                <a:solidFill>
                  <a:schemeClr val="tx1"/>
                </a:solidFill>
                <a:latin typeface="Futura std book"/>
              </a:rPr>
              <a:t>DE LA TARIFA DE TASA RETRIBUTIVA POR VERTIMIENTOS </a:t>
            </a:r>
            <a:r>
              <a:rPr lang="es-CO" sz="1600" b="1" dirty="0" smtClean="0">
                <a:solidFill>
                  <a:schemeClr val="tx1"/>
                </a:solidFill>
                <a:latin typeface="Futura std book"/>
              </a:rPr>
              <a:t>PUNTUALES - </a:t>
            </a:r>
            <a:r>
              <a:rPr lang="es-CO" sz="1600" i="1" dirty="0" smtClean="0">
                <a:solidFill>
                  <a:schemeClr val="tx1"/>
                </a:solidFill>
                <a:latin typeface="Futura std book"/>
              </a:rPr>
              <a:t>Art</a:t>
            </a:r>
            <a:r>
              <a:rPr lang="es-CO" sz="1600" i="1" dirty="0">
                <a:solidFill>
                  <a:schemeClr val="tx1"/>
                </a:solidFill>
                <a:latin typeface="Futura std book"/>
              </a:rPr>
              <a:t>. 14 al 17</a:t>
            </a:r>
          </a:p>
          <a:p>
            <a:pPr algn="ctr"/>
            <a:endParaRPr lang="es-CO" sz="1600" b="1" u="sng" dirty="0" smtClean="0">
              <a:solidFill>
                <a:schemeClr val="tx1"/>
              </a:solidFill>
              <a:latin typeface="Futura std book"/>
            </a:endParaRPr>
          </a:p>
          <a:p>
            <a:pPr algn="ctr"/>
            <a:r>
              <a:rPr lang="es-CO" sz="1600" b="1" u="sng" dirty="0" smtClean="0">
                <a:solidFill>
                  <a:schemeClr val="tx1"/>
                </a:solidFill>
                <a:latin typeface="Futura std book"/>
              </a:rPr>
              <a:t>CAPÍTULO V </a:t>
            </a:r>
          </a:p>
          <a:p>
            <a:pPr algn="ctr"/>
            <a:r>
              <a:rPr lang="es-CO" sz="1600" b="1" dirty="0" smtClean="0">
                <a:solidFill>
                  <a:schemeClr val="tx1"/>
                </a:solidFill>
                <a:latin typeface="Futura std book"/>
              </a:rPr>
              <a:t>SOBRE </a:t>
            </a:r>
            <a:r>
              <a:rPr lang="es-CO" sz="1600" b="1" dirty="0">
                <a:solidFill>
                  <a:schemeClr val="tx1"/>
                </a:solidFill>
                <a:latin typeface="Futura std book"/>
              </a:rPr>
              <a:t>EL MONTO Y RECAUDO DE LAS TASAS </a:t>
            </a:r>
            <a:r>
              <a:rPr lang="es-CO" sz="1600" b="1" dirty="0" smtClean="0">
                <a:solidFill>
                  <a:schemeClr val="tx1"/>
                </a:solidFill>
                <a:latin typeface="Futura std book"/>
              </a:rPr>
              <a:t>RETRIBUTIVAS - </a:t>
            </a:r>
            <a:r>
              <a:rPr lang="es-CO" sz="1600" i="1" dirty="0" smtClean="0">
                <a:solidFill>
                  <a:schemeClr val="tx1"/>
                </a:solidFill>
                <a:latin typeface="Futura std book"/>
              </a:rPr>
              <a:t>Art</a:t>
            </a:r>
            <a:r>
              <a:rPr lang="es-CO" sz="1600" i="1" dirty="0">
                <a:solidFill>
                  <a:schemeClr val="tx1"/>
                </a:solidFill>
                <a:latin typeface="Futura std book"/>
              </a:rPr>
              <a:t>. 18 al 25</a:t>
            </a:r>
            <a:endParaRPr lang="es-CO" sz="1600" b="1" u="sng" dirty="0">
              <a:solidFill>
                <a:schemeClr val="tx1"/>
              </a:solidFill>
              <a:latin typeface="Futura std book"/>
            </a:endParaRPr>
          </a:p>
          <a:p>
            <a:pPr algn="ctr"/>
            <a:endParaRPr lang="es-CO" sz="1600" b="1" u="sng" dirty="0" smtClean="0">
              <a:solidFill>
                <a:schemeClr val="tx1"/>
              </a:solidFill>
              <a:latin typeface="Futura std book"/>
            </a:endParaRPr>
          </a:p>
          <a:p>
            <a:pPr algn="ctr"/>
            <a:r>
              <a:rPr lang="es-CO" sz="1600" b="1" u="sng" dirty="0" smtClean="0">
                <a:solidFill>
                  <a:schemeClr val="tx1"/>
                </a:solidFill>
                <a:latin typeface="Futura std book"/>
              </a:rPr>
              <a:t>CAPÍTULO </a:t>
            </a:r>
            <a:r>
              <a:rPr lang="es-CO" sz="1600" b="1" u="sng" dirty="0">
                <a:solidFill>
                  <a:schemeClr val="tx1"/>
                </a:solidFill>
                <a:latin typeface="Futura std book"/>
              </a:rPr>
              <a:t>VI</a:t>
            </a:r>
          </a:p>
          <a:p>
            <a:pPr algn="ctr"/>
            <a:r>
              <a:rPr lang="es-CO" sz="1600" b="1" dirty="0">
                <a:solidFill>
                  <a:schemeClr val="tx1"/>
                </a:solidFill>
                <a:latin typeface="Futura std book"/>
              </a:rPr>
              <a:t>DISPOSICIONES </a:t>
            </a:r>
            <a:r>
              <a:rPr lang="es-CO" sz="1600" b="1" dirty="0" smtClean="0">
                <a:solidFill>
                  <a:schemeClr val="tx1"/>
                </a:solidFill>
                <a:latin typeface="Futura std book"/>
              </a:rPr>
              <a:t>FINALES - </a:t>
            </a:r>
            <a:r>
              <a:rPr lang="es-CO" sz="1600" i="1" dirty="0" smtClean="0">
                <a:solidFill>
                  <a:schemeClr val="tx1"/>
                </a:solidFill>
                <a:latin typeface="Futura std book"/>
              </a:rPr>
              <a:t>Art</a:t>
            </a:r>
            <a:r>
              <a:rPr lang="es-CO" sz="1600" i="1" dirty="0">
                <a:solidFill>
                  <a:schemeClr val="tx1"/>
                </a:solidFill>
                <a:latin typeface="Futura std book"/>
              </a:rPr>
              <a:t>. 26 al </a:t>
            </a:r>
            <a:r>
              <a:rPr lang="es-CO" sz="1600" i="1" dirty="0" smtClean="0">
                <a:solidFill>
                  <a:schemeClr val="tx1"/>
                </a:solidFill>
                <a:latin typeface="Futura std book"/>
              </a:rPr>
              <a:t>28</a:t>
            </a:r>
            <a:endParaRPr lang="es-CO" sz="1600" i="1" dirty="0">
              <a:solidFill>
                <a:schemeClr val="tx1"/>
              </a:solidFill>
              <a:latin typeface="Futura std book"/>
            </a:endParaRPr>
          </a:p>
          <a:p>
            <a:pPr algn="ctr"/>
            <a:endParaRPr lang="es-CO" sz="1600" i="1" dirty="0">
              <a:solidFill>
                <a:schemeClr val="tx1"/>
              </a:solidFill>
              <a:latin typeface="Futura std book"/>
            </a:endParaRPr>
          </a:p>
        </p:txBody>
      </p:sp>
    </p:spTree>
    <p:extLst>
      <p:ext uri="{BB962C8B-B14F-4D97-AF65-F5344CB8AC3E}">
        <p14:creationId xmlns:p14="http://schemas.microsoft.com/office/powerpoint/2010/main" val="9263608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411760" y="1700808"/>
            <a:ext cx="3427581" cy="542521"/>
          </a:xfrm>
          <a:prstGeom prst="rect">
            <a:avLst/>
          </a:prstGeom>
          <a:ln/>
          <a:effectLst>
            <a:innerShdw blurRad="63500" dist="50800" dir="189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square">
            <a:spAutoFit/>
          </a:bodyPr>
          <a:lstStyle/>
          <a:p>
            <a:pPr algn="ctr">
              <a:lnSpc>
                <a:spcPct val="114000"/>
              </a:lnSpc>
              <a:spcBef>
                <a:spcPts val="600"/>
              </a:spcBef>
              <a:spcAft>
                <a:spcPts val="600"/>
              </a:spcAft>
            </a:pPr>
            <a:r>
              <a:rPr lang="es-CO" sz="2800" b="1" dirty="0">
                <a:latin typeface="Futura std book"/>
                <a:cs typeface="Arial" pitchFamily="34" charset="0"/>
              </a:rPr>
              <a:t>Ttr = Tm x Fr</a:t>
            </a:r>
          </a:p>
        </p:txBody>
      </p:sp>
      <p:graphicFrame>
        <p:nvGraphicFramePr>
          <p:cNvPr id="2" name="Tabla 1"/>
          <p:cNvGraphicFramePr>
            <a:graphicFrameLocks noGrp="1"/>
          </p:cNvGraphicFramePr>
          <p:nvPr>
            <p:extLst>
              <p:ext uri="{D42A27DB-BD31-4B8C-83A1-F6EECF244321}">
                <p14:modId xmlns:p14="http://schemas.microsoft.com/office/powerpoint/2010/main" val="4033247321"/>
              </p:ext>
            </p:extLst>
          </p:nvPr>
        </p:nvGraphicFramePr>
        <p:xfrm>
          <a:off x="1173222" y="2852936"/>
          <a:ext cx="7253812" cy="1463040"/>
        </p:xfrm>
        <a:graphic>
          <a:graphicData uri="http://schemas.openxmlformats.org/drawingml/2006/table">
            <a:tbl>
              <a:tblPr/>
              <a:tblGrid>
                <a:gridCol w="1454562">
                  <a:extLst>
                    <a:ext uri="{9D8B030D-6E8A-4147-A177-3AD203B41FA5}">
                      <a16:colId xmlns:a16="http://schemas.microsoft.com/office/drawing/2014/main" xmlns="" val="1129679237"/>
                    </a:ext>
                  </a:extLst>
                </a:gridCol>
                <a:gridCol w="1872208">
                  <a:extLst>
                    <a:ext uri="{9D8B030D-6E8A-4147-A177-3AD203B41FA5}">
                      <a16:colId xmlns:a16="http://schemas.microsoft.com/office/drawing/2014/main" xmlns="" val="3292128468"/>
                    </a:ext>
                  </a:extLst>
                </a:gridCol>
                <a:gridCol w="2160240">
                  <a:extLst>
                    <a:ext uri="{9D8B030D-6E8A-4147-A177-3AD203B41FA5}">
                      <a16:colId xmlns:a16="http://schemas.microsoft.com/office/drawing/2014/main" xmlns="" val="4085496399"/>
                    </a:ext>
                  </a:extLst>
                </a:gridCol>
                <a:gridCol w="1766802">
                  <a:extLst>
                    <a:ext uri="{9D8B030D-6E8A-4147-A177-3AD203B41FA5}">
                      <a16:colId xmlns:a16="http://schemas.microsoft.com/office/drawing/2014/main" xmlns="" val="968166257"/>
                    </a:ext>
                  </a:extLst>
                </a:gridCol>
              </a:tblGrid>
              <a:tr h="0">
                <a:tc>
                  <a:txBody>
                    <a:bodyPr/>
                    <a:lstStyle/>
                    <a:p>
                      <a:pPr algn="l" fontAlgn="t"/>
                      <a:r>
                        <a:rPr lang="es-CO" b="1" dirty="0">
                          <a:effectLst/>
                          <a:latin typeface="arial" panose="020B0604020202020204" pitchFamily="34" charset="0"/>
                        </a:rPr>
                        <a:t>Año</a:t>
                      </a:r>
                      <a:endParaRPr lang="es-CO" dirty="0">
                        <a:effectLst/>
                      </a:endParaRPr>
                    </a:p>
                  </a:txBody>
                  <a:tcP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gridSpan="2">
                  <a:txBody>
                    <a:bodyPr/>
                    <a:lstStyle/>
                    <a:p>
                      <a:pPr algn="l" fontAlgn="t"/>
                      <a:r>
                        <a:rPr lang="es-CO" b="1" dirty="0">
                          <a:effectLst/>
                          <a:latin typeface="arial" panose="020B0604020202020204" pitchFamily="34" charset="0"/>
                        </a:rPr>
                        <a:t>CRC</a:t>
                      </a:r>
                      <a:endParaRPr lang="es-CO" dirty="0">
                        <a:effectLst/>
                      </a:endParaRPr>
                    </a:p>
                  </a:txBody>
                  <a:tcP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hMerge="1">
                  <a:txBody>
                    <a:bodyPr/>
                    <a:lstStyle/>
                    <a:p>
                      <a:endParaRPr lang="es-CO"/>
                    </a:p>
                  </a:txBody>
                  <a:tcPr/>
                </a:tc>
                <a:tc>
                  <a:txBody>
                    <a:bodyPr/>
                    <a:lstStyle/>
                    <a:p>
                      <a:pPr algn="l" fontAlgn="t"/>
                      <a:r>
                        <a:rPr lang="es-CO" b="1" dirty="0">
                          <a:effectLst/>
                          <a:latin typeface="arial" panose="020B0604020202020204" pitchFamily="34" charset="0"/>
                        </a:rPr>
                        <a:t>IPC</a:t>
                      </a:r>
                      <a:endParaRPr lang="es-CO" dirty="0">
                        <a:effectLst/>
                      </a:endParaRPr>
                    </a:p>
                  </a:txBody>
                  <a:tcP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xmlns="" val="3380423345"/>
                  </a:ext>
                </a:extLst>
              </a:tr>
              <a:tr h="0">
                <a:tc rowSpan="2">
                  <a:txBody>
                    <a:bodyPr/>
                    <a:lstStyle/>
                    <a:p>
                      <a:pPr algn="l" fontAlgn="t"/>
                      <a:r>
                        <a:rPr lang="es-CO" dirty="0">
                          <a:effectLst/>
                          <a:latin typeface="arial" panose="020B0604020202020204" pitchFamily="34" charset="0"/>
                        </a:rPr>
                        <a:t> </a:t>
                      </a:r>
                      <a:endParaRPr lang="es-CO" dirty="0">
                        <a:effectLst/>
                      </a:endParaRPr>
                    </a:p>
                    <a:p>
                      <a:pPr algn="l" fontAlgn="t"/>
                      <a:r>
                        <a:rPr lang="es-CO" dirty="0">
                          <a:effectLst/>
                          <a:latin typeface="arial" panose="020B0604020202020204" pitchFamily="34" charset="0"/>
                        </a:rPr>
                        <a:t>2016</a:t>
                      </a:r>
                      <a:endParaRPr lang="es-CO" dirty="0">
                        <a:effectLst/>
                      </a:endParaRPr>
                    </a:p>
                  </a:txBody>
                  <a:tcP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s-CO" b="1" dirty="0">
                          <a:effectLst/>
                          <a:latin typeface="arial" panose="020B0604020202020204" pitchFamily="34" charset="0"/>
                        </a:rPr>
                        <a:t>DBO($/Kg)</a:t>
                      </a:r>
                      <a:endParaRPr lang="es-CO" dirty="0">
                        <a:effectLst/>
                      </a:endParaRPr>
                    </a:p>
                  </a:txBody>
                  <a:tcP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s-CO" b="1" dirty="0">
                          <a:effectLst/>
                          <a:latin typeface="arial" panose="020B0604020202020204" pitchFamily="34" charset="0"/>
                        </a:rPr>
                        <a:t>SST(($/Kg)</a:t>
                      </a:r>
                      <a:endParaRPr lang="es-CO" dirty="0">
                        <a:effectLst/>
                      </a:endParaRPr>
                    </a:p>
                  </a:txBody>
                  <a:tcP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s-CO" b="1" dirty="0">
                          <a:effectLst/>
                          <a:latin typeface="arial" panose="020B0604020202020204" pitchFamily="34" charset="0"/>
                        </a:rPr>
                        <a:t>%</a:t>
                      </a:r>
                      <a:endParaRPr lang="es-CO" dirty="0">
                        <a:effectLst/>
                      </a:endParaRPr>
                    </a:p>
                  </a:txBody>
                  <a:tcP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xmlns="" val="3568682465"/>
                  </a:ext>
                </a:extLst>
              </a:tr>
              <a:tr h="0">
                <a:tc vMerge="1">
                  <a:txBody>
                    <a:bodyPr/>
                    <a:lstStyle/>
                    <a:p>
                      <a:endParaRPr lang="es-CO"/>
                    </a:p>
                  </a:txBody>
                  <a:tcPr/>
                </a:tc>
                <a:tc>
                  <a:txBody>
                    <a:bodyPr/>
                    <a:lstStyle/>
                    <a:p>
                      <a:pPr algn="l" fontAlgn="t"/>
                      <a:r>
                        <a:rPr lang="es-CO" dirty="0">
                          <a:effectLst/>
                          <a:latin typeface="arial" panose="020B0604020202020204" pitchFamily="34" charset="0"/>
                        </a:rPr>
                        <a:t>131,18</a:t>
                      </a:r>
                      <a:endParaRPr lang="es-CO" dirty="0">
                        <a:effectLst/>
                      </a:endParaRPr>
                    </a:p>
                  </a:txBody>
                  <a:tcP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s-CO" dirty="0">
                          <a:effectLst/>
                          <a:latin typeface="arial" panose="020B0604020202020204" pitchFamily="34" charset="0"/>
                        </a:rPr>
                        <a:t>56,10</a:t>
                      </a:r>
                      <a:endParaRPr lang="es-CO" dirty="0">
                        <a:effectLst/>
                      </a:endParaRPr>
                    </a:p>
                  </a:txBody>
                  <a:tcP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s-CO" dirty="0">
                          <a:effectLst/>
                          <a:latin typeface="arial" panose="020B0604020202020204" pitchFamily="34" charset="0"/>
                        </a:rPr>
                        <a:t>6,77</a:t>
                      </a:r>
                      <a:endParaRPr lang="es-CO" dirty="0">
                        <a:effectLst/>
                      </a:endParaRPr>
                    </a:p>
                  </a:txBody>
                  <a:tcP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xmlns="" val="669124629"/>
                  </a:ext>
                </a:extLst>
              </a:tr>
              <a:tr h="0">
                <a:tc>
                  <a:txBody>
                    <a:bodyPr/>
                    <a:lstStyle/>
                    <a:p>
                      <a:pPr algn="l" fontAlgn="t"/>
                      <a:r>
                        <a:rPr lang="es-CO" dirty="0">
                          <a:effectLst/>
                          <a:latin typeface="arial" panose="020B0604020202020204" pitchFamily="34" charset="0"/>
                        </a:rPr>
                        <a:t>2017</a:t>
                      </a:r>
                      <a:endParaRPr lang="es-CO" dirty="0">
                        <a:effectLst/>
                      </a:endParaRPr>
                    </a:p>
                  </a:txBody>
                  <a:tcPr>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l" fontAlgn="t"/>
                      <a:r>
                        <a:rPr lang="es-CO" dirty="0">
                          <a:effectLst/>
                          <a:latin typeface="arial" panose="020B0604020202020204" pitchFamily="34" charset="0"/>
                        </a:rPr>
                        <a:t>138,73</a:t>
                      </a:r>
                      <a:endParaRPr lang="es-CO" dirty="0">
                        <a:effectLst/>
                      </a:endParaRPr>
                    </a:p>
                  </a:txBody>
                  <a:tcPr>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l" fontAlgn="t"/>
                      <a:r>
                        <a:rPr lang="es-CO" dirty="0">
                          <a:effectLst/>
                          <a:latin typeface="arial" panose="020B0604020202020204" pitchFamily="34" charset="0"/>
                        </a:rPr>
                        <a:t>59,37</a:t>
                      </a:r>
                      <a:endParaRPr lang="es-CO" dirty="0">
                        <a:effectLst/>
                      </a:endParaRPr>
                    </a:p>
                  </a:txBody>
                  <a:tcPr>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l" fontAlgn="t"/>
                      <a:r>
                        <a:rPr lang="es-CO" dirty="0">
                          <a:effectLst/>
                          <a:latin typeface="arial" panose="020B0604020202020204" pitchFamily="34" charset="0"/>
                        </a:rPr>
                        <a:t>5,75</a:t>
                      </a:r>
                      <a:endParaRPr lang="es-CO" dirty="0">
                        <a:effectLst/>
                      </a:endParaRPr>
                    </a:p>
                  </a:txBody>
                  <a:tcPr>
                    <a:lnL>
                      <a:noFill/>
                    </a:lnL>
                    <a:lnR>
                      <a:noFill/>
                    </a:lnR>
                    <a:lnT w="9525" cap="flat" cmpd="sng" algn="ctr">
                      <a:solidFill>
                        <a:srgbClr val="DDDDDD"/>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xmlns="" val="951191996"/>
                  </a:ext>
                </a:extLst>
              </a:tr>
            </a:tbl>
          </a:graphicData>
        </a:graphic>
      </p:graphicFrame>
    </p:spTree>
    <p:extLst>
      <p:ext uri="{BB962C8B-B14F-4D97-AF65-F5344CB8AC3E}">
        <p14:creationId xmlns:p14="http://schemas.microsoft.com/office/powerpoint/2010/main" val="366216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197791" y="1844824"/>
            <a:ext cx="5004556" cy="369332"/>
          </a:xfrm>
          <a:prstGeom prst="rect">
            <a:avLst/>
          </a:prstGeom>
          <a:ln>
            <a:solidFill>
              <a:srgbClr val="00B050"/>
            </a:solidFill>
          </a:ln>
        </p:spPr>
        <p:txBody>
          <a:bodyPr wrap="square">
            <a:spAutoFit/>
          </a:bodyPr>
          <a:lstStyle/>
          <a:p>
            <a:r>
              <a:rPr lang="es-CO" b="1" u="sng" dirty="0" smtClean="0">
                <a:latin typeface="Futura std book"/>
                <a:cs typeface="Arial" pitchFamily="34" charset="0"/>
              </a:rPr>
              <a:t>Factor Regional </a:t>
            </a:r>
            <a:r>
              <a:rPr lang="es-CO" sz="1200" i="1" u="sng" dirty="0" smtClean="0">
                <a:latin typeface="Futura std book"/>
                <a:cs typeface="Arial" pitchFamily="34" charset="0"/>
              </a:rPr>
              <a:t>(Art. 16)</a:t>
            </a:r>
            <a:endParaRPr lang="es-CO" i="1" dirty="0">
              <a:latin typeface="Futura std book"/>
            </a:endParaRPr>
          </a:p>
        </p:txBody>
      </p:sp>
      <p:sp>
        <p:nvSpPr>
          <p:cNvPr id="9" name="8 Rectángulo"/>
          <p:cNvSpPr/>
          <p:nvPr/>
        </p:nvSpPr>
        <p:spPr>
          <a:xfrm>
            <a:off x="2339752" y="2924944"/>
            <a:ext cx="4128053" cy="542521"/>
          </a:xfrm>
          <a:prstGeom prst="rect">
            <a:avLst/>
          </a:prstGeom>
          <a:ln/>
          <a:effectLst>
            <a:innerShdw blurRad="63500" dist="50800" dir="189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square">
            <a:spAutoFit/>
          </a:bodyPr>
          <a:lstStyle/>
          <a:p>
            <a:pPr algn="ctr">
              <a:lnSpc>
                <a:spcPct val="114000"/>
              </a:lnSpc>
              <a:spcBef>
                <a:spcPts val="600"/>
              </a:spcBef>
              <a:spcAft>
                <a:spcPts val="600"/>
              </a:spcAft>
            </a:pPr>
            <a:r>
              <a:rPr lang="es-CO" sz="2800" b="1" dirty="0">
                <a:solidFill>
                  <a:schemeClr val="dk1"/>
                </a:solidFill>
                <a:latin typeface="Futura std book"/>
                <a:cs typeface="Arial" pitchFamily="34" charset="0"/>
              </a:rPr>
              <a:t>FR1 =</a:t>
            </a:r>
            <a:r>
              <a:rPr lang="es-CO" sz="2800" b="1" dirty="0" smtClean="0">
                <a:solidFill>
                  <a:schemeClr val="dk1"/>
                </a:solidFill>
                <a:latin typeface="Futura std book"/>
                <a:cs typeface="Arial" pitchFamily="34" charset="0"/>
              </a:rPr>
              <a:t>FRo </a:t>
            </a:r>
            <a:r>
              <a:rPr lang="es-CO" sz="2800" b="1" dirty="0">
                <a:solidFill>
                  <a:schemeClr val="dk1"/>
                </a:solidFill>
                <a:latin typeface="Futura std book"/>
                <a:cs typeface="Arial" pitchFamily="34" charset="0"/>
              </a:rPr>
              <a:t>+ (Cc/Cm)</a:t>
            </a:r>
          </a:p>
        </p:txBody>
      </p:sp>
      <p:sp>
        <p:nvSpPr>
          <p:cNvPr id="10" name="9 Rectángulo"/>
          <p:cNvSpPr/>
          <p:nvPr/>
        </p:nvSpPr>
        <p:spPr>
          <a:xfrm>
            <a:off x="207234" y="3645024"/>
            <a:ext cx="8685245" cy="2632003"/>
          </a:xfrm>
          <a:prstGeom prst="rect">
            <a:avLst/>
          </a:prstGeom>
          <a:ln>
            <a:solidFill>
              <a:srgbClr val="00B050"/>
            </a:solidFill>
          </a:ln>
        </p:spPr>
        <p:txBody>
          <a:bodyPr wrap="square">
            <a:spAutoFit/>
          </a:bodyPr>
          <a:lstStyle/>
          <a:p>
            <a:pPr algn="just">
              <a:lnSpc>
                <a:spcPct val="150000"/>
              </a:lnSpc>
            </a:pPr>
            <a:r>
              <a:rPr lang="es-CO" sz="1600" dirty="0" smtClean="0">
                <a:latin typeface="Futura std book"/>
                <a:cs typeface="Arial" pitchFamily="34" charset="0"/>
              </a:rPr>
              <a:t>Dónde</a:t>
            </a:r>
            <a:r>
              <a:rPr lang="es-CO" sz="1600" dirty="0">
                <a:latin typeface="Futura std book"/>
                <a:cs typeface="Arial" pitchFamily="34" charset="0"/>
              </a:rPr>
              <a:t>:</a:t>
            </a:r>
          </a:p>
          <a:p>
            <a:pPr marL="530225" indent="-530225" algn="just">
              <a:lnSpc>
                <a:spcPct val="150000"/>
              </a:lnSpc>
            </a:pPr>
            <a:r>
              <a:rPr lang="es-CO" sz="1600" b="1" dirty="0" smtClean="0">
                <a:solidFill>
                  <a:srgbClr val="00B050"/>
                </a:solidFill>
                <a:latin typeface="Futura std book"/>
                <a:cs typeface="Arial" pitchFamily="34" charset="0"/>
              </a:rPr>
              <a:t>FR1 	</a:t>
            </a:r>
            <a:r>
              <a:rPr lang="es-CO" sz="1600" dirty="0" smtClean="0">
                <a:solidFill>
                  <a:srgbClr val="00B050"/>
                </a:solidFill>
                <a:latin typeface="Futura std book"/>
                <a:cs typeface="Arial" pitchFamily="34" charset="0"/>
              </a:rPr>
              <a:t>=	</a:t>
            </a:r>
            <a:r>
              <a:rPr lang="es-CO" sz="1600" dirty="0" smtClean="0">
                <a:latin typeface="Futura std book"/>
                <a:cs typeface="Arial" pitchFamily="34" charset="0"/>
              </a:rPr>
              <a:t>Factor </a:t>
            </a:r>
            <a:r>
              <a:rPr lang="es-CO" sz="1600" dirty="0">
                <a:latin typeface="Futura std book"/>
                <a:cs typeface="Arial" pitchFamily="34" charset="0"/>
              </a:rPr>
              <a:t>regional ajustado</a:t>
            </a:r>
            <a:r>
              <a:rPr lang="es-CO" sz="1600" dirty="0" smtClean="0">
                <a:latin typeface="Futura std book"/>
                <a:cs typeface="Arial" pitchFamily="34" charset="0"/>
              </a:rPr>
              <a:t>.</a:t>
            </a:r>
          </a:p>
          <a:p>
            <a:pPr marL="530225" indent="-530225" algn="just">
              <a:lnSpc>
                <a:spcPct val="150000"/>
              </a:lnSpc>
            </a:pPr>
            <a:r>
              <a:rPr lang="es-CO" sz="1600" b="1" dirty="0" smtClean="0">
                <a:solidFill>
                  <a:srgbClr val="00B050"/>
                </a:solidFill>
                <a:latin typeface="Futura std book"/>
                <a:cs typeface="Arial" pitchFamily="34" charset="0"/>
              </a:rPr>
              <a:t>FRo</a:t>
            </a:r>
            <a:r>
              <a:rPr lang="es-CO" sz="1600" dirty="0" smtClean="0">
                <a:solidFill>
                  <a:srgbClr val="00B050"/>
                </a:solidFill>
                <a:latin typeface="Futura std book"/>
                <a:cs typeface="Arial" pitchFamily="34" charset="0"/>
              </a:rPr>
              <a:t> 	=</a:t>
            </a:r>
            <a:r>
              <a:rPr lang="es-CO" sz="1600" dirty="0" smtClean="0">
                <a:latin typeface="Futura std book"/>
                <a:cs typeface="Arial" pitchFamily="34" charset="0"/>
              </a:rPr>
              <a:t>	Factor </a:t>
            </a:r>
            <a:r>
              <a:rPr lang="es-CO" sz="1600" dirty="0">
                <a:latin typeface="Futura std book"/>
                <a:cs typeface="Arial" pitchFamily="34" charset="0"/>
              </a:rPr>
              <a:t>regional del año inmediatamente anterior</a:t>
            </a:r>
            <a:r>
              <a:rPr lang="es-CO" sz="1600" dirty="0" smtClean="0">
                <a:latin typeface="Futura std book"/>
                <a:cs typeface="Arial" pitchFamily="34" charset="0"/>
              </a:rPr>
              <a:t>.</a:t>
            </a:r>
          </a:p>
          <a:p>
            <a:pPr marL="530225" indent="-530225" algn="just">
              <a:lnSpc>
                <a:spcPct val="150000"/>
              </a:lnSpc>
            </a:pPr>
            <a:r>
              <a:rPr lang="es-CO" sz="1600" dirty="0" smtClean="0">
                <a:latin typeface="Futura std book"/>
                <a:cs typeface="Arial" pitchFamily="34" charset="0"/>
              </a:rPr>
              <a:t>		Para </a:t>
            </a:r>
            <a:r>
              <a:rPr lang="es-CO" sz="1600" dirty="0">
                <a:latin typeface="Futura std book"/>
                <a:cs typeface="Arial" pitchFamily="34" charset="0"/>
              </a:rPr>
              <a:t>el primer año del quinquenio, </a:t>
            </a:r>
            <a:r>
              <a:rPr lang="es-CO" sz="1600" b="1" dirty="0">
                <a:latin typeface="Futura std book"/>
                <a:cs typeface="Arial" pitchFamily="34" charset="0"/>
              </a:rPr>
              <a:t>FRo</a:t>
            </a:r>
            <a:r>
              <a:rPr lang="es-CO" sz="1600" dirty="0">
                <a:latin typeface="Futura std book"/>
                <a:cs typeface="Arial" pitchFamily="34" charset="0"/>
              </a:rPr>
              <a:t> = </a:t>
            </a:r>
            <a:r>
              <a:rPr lang="es-CO" sz="1600" dirty="0" smtClean="0">
                <a:latin typeface="Futura std book"/>
                <a:cs typeface="Arial" pitchFamily="34" charset="0"/>
              </a:rPr>
              <a:t>0.00.</a:t>
            </a:r>
          </a:p>
          <a:p>
            <a:pPr marL="530225" indent="-530225" algn="just">
              <a:lnSpc>
                <a:spcPct val="150000"/>
              </a:lnSpc>
            </a:pPr>
            <a:r>
              <a:rPr lang="es-CO" sz="1600" b="1" dirty="0" smtClean="0">
                <a:solidFill>
                  <a:srgbClr val="00B050"/>
                </a:solidFill>
                <a:latin typeface="Futura std book"/>
                <a:cs typeface="Arial" pitchFamily="34" charset="0"/>
              </a:rPr>
              <a:t>Cc</a:t>
            </a:r>
            <a:r>
              <a:rPr lang="es-CO" sz="1600" dirty="0" smtClean="0">
                <a:solidFill>
                  <a:srgbClr val="00B050"/>
                </a:solidFill>
                <a:latin typeface="Futura std book"/>
                <a:cs typeface="Arial" pitchFamily="34" charset="0"/>
              </a:rPr>
              <a:t> 	=	</a:t>
            </a:r>
            <a:r>
              <a:rPr lang="es-CO" sz="1600" dirty="0" smtClean="0">
                <a:latin typeface="Futura std book"/>
                <a:cs typeface="Arial" pitchFamily="34" charset="0"/>
              </a:rPr>
              <a:t>Total </a:t>
            </a:r>
            <a:r>
              <a:rPr lang="es-CO" sz="1600" dirty="0">
                <a:latin typeface="Futura std book"/>
                <a:cs typeface="Arial" pitchFamily="34" charset="0"/>
              </a:rPr>
              <a:t>de carga contaminante vertida por los </a:t>
            </a:r>
            <a:r>
              <a:rPr lang="es-CO" sz="1600" dirty="0" smtClean="0">
                <a:latin typeface="Futura std book"/>
                <a:cs typeface="Arial" pitchFamily="34" charset="0"/>
              </a:rPr>
              <a:t>sujetos pasivos </a:t>
            </a:r>
            <a:r>
              <a:rPr lang="es-CO" sz="1600" dirty="0">
                <a:latin typeface="Futura std book"/>
                <a:cs typeface="Arial" pitchFamily="34" charset="0"/>
              </a:rPr>
              <a:t>de </a:t>
            </a:r>
            <a:r>
              <a:rPr lang="es-CO" sz="1600" dirty="0" smtClean="0">
                <a:latin typeface="Futura std book"/>
                <a:cs typeface="Arial" pitchFamily="34" charset="0"/>
              </a:rPr>
              <a:t>la TR al </a:t>
            </a:r>
            <a:r>
              <a:rPr lang="es-CO" sz="1600" dirty="0">
                <a:latin typeface="Futura std book"/>
                <a:cs typeface="Arial" pitchFamily="34" charset="0"/>
              </a:rPr>
              <a:t>cuerpo de </a:t>
            </a:r>
            <a:r>
              <a:rPr lang="es-CO" sz="1600" dirty="0" smtClean="0">
                <a:latin typeface="Futura std book"/>
                <a:cs typeface="Arial" pitchFamily="34" charset="0"/>
              </a:rPr>
              <a:t>	agua </a:t>
            </a:r>
            <a:r>
              <a:rPr lang="es-CO" sz="1600" dirty="0">
                <a:latin typeface="Futura std book"/>
                <a:cs typeface="Arial" pitchFamily="34" charset="0"/>
              </a:rPr>
              <a:t>o </a:t>
            </a:r>
            <a:r>
              <a:rPr lang="es-CO" sz="1600" dirty="0" smtClean="0">
                <a:latin typeface="Futura std book"/>
                <a:cs typeface="Arial" pitchFamily="34" charset="0"/>
              </a:rPr>
              <a:t>tramo, </a:t>
            </a:r>
            <a:r>
              <a:rPr lang="es-CO" sz="1600" dirty="0">
                <a:latin typeface="Futura std book"/>
                <a:cs typeface="Arial" pitchFamily="34" charset="0"/>
              </a:rPr>
              <a:t>en el </a:t>
            </a:r>
            <a:r>
              <a:rPr lang="es-CO" sz="1600" dirty="0" smtClean="0">
                <a:latin typeface="Futura std book"/>
                <a:cs typeface="Arial" pitchFamily="34" charset="0"/>
              </a:rPr>
              <a:t>año </a:t>
            </a:r>
            <a:r>
              <a:rPr lang="es-CO" sz="1600" dirty="0">
                <a:latin typeface="Futura std book"/>
                <a:cs typeface="Arial" pitchFamily="34" charset="0"/>
              </a:rPr>
              <a:t>objeto de </a:t>
            </a:r>
            <a:r>
              <a:rPr lang="es-CO" sz="1600" dirty="0" smtClean="0">
                <a:latin typeface="Futura std book"/>
                <a:cs typeface="Arial" pitchFamily="34" charset="0"/>
              </a:rPr>
              <a:t>cobro (Kg/año)</a:t>
            </a:r>
          </a:p>
          <a:p>
            <a:pPr marL="530225" indent="-530225" algn="just">
              <a:lnSpc>
                <a:spcPct val="150000"/>
              </a:lnSpc>
            </a:pPr>
            <a:r>
              <a:rPr lang="es-CO" sz="1600" b="1" dirty="0">
                <a:solidFill>
                  <a:srgbClr val="00B050"/>
                </a:solidFill>
                <a:latin typeface="Futura std book"/>
                <a:cs typeface="Arial" pitchFamily="34" charset="0"/>
              </a:rPr>
              <a:t>Cm</a:t>
            </a:r>
            <a:r>
              <a:rPr lang="es-CO" sz="1600" dirty="0">
                <a:solidFill>
                  <a:srgbClr val="00B050"/>
                </a:solidFill>
                <a:latin typeface="Futura std book"/>
                <a:cs typeface="Arial" pitchFamily="34" charset="0"/>
              </a:rPr>
              <a:t> </a:t>
            </a:r>
            <a:r>
              <a:rPr lang="es-CO" sz="1600" dirty="0" smtClean="0">
                <a:solidFill>
                  <a:srgbClr val="00B050"/>
                </a:solidFill>
                <a:latin typeface="Futura std book"/>
                <a:cs typeface="Arial" pitchFamily="34" charset="0"/>
              </a:rPr>
              <a:t>	= 	</a:t>
            </a:r>
            <a:r>
              <a:rPr lang="es-CO" sz="1600" dirty="0" smtClean="0">
                <a:latin typeface="Futura std book"/>
                <a:cs typeface="Arial" pitchFamily="34" charset="0"/>
              </a:rPr>
              <a:t>Meta </a:t>
            </a:r>
            <a:r>
              <a:rPr lang="es-CO" sz="1600" dirty="0">
                <a:latin typeface="Futura std book"/>
                <a:cs typeface="Arial" pitchFamily="34" charset="0"/>
              </a:rPr>
              <a:t>global de carga contaminante para el </a:t>
            </a:r>
            <a:r>
              <a:rPr lang="es-CO" sz="1600" dirty="0" smtClean="0">
                <a:latin typeface="Futura std book"/>
                <a:cs typeface="Arial" pitchFamily="34" charset="0"/>
              </a:rPr>
              <a:t>cuerpo de </a:t>
            </a:r>
            <a:r>
              <a:rPr lang="es-CO" sz="1600" dirty="0">
                <a:latin typeface="Futura std book"/>
                <a:cs typeface="Arial" pitchFamily="34" charset="0"/>
              </a:rPr>
              <a:t>agua o </a:t>
            </a:r>
            <a:r>
              <a:rPr lang="es-CO" sz="1600" dirty="0" smtClean="0">
                <a:latin typeface="Futura std book"/>
                <a:cs typeface="Arial" pitchFamily="34" charset="0"/>
              </a:rPr>
              <a:t> (Kg/año).</a:t>
            </a:r>
          </a:p>
        </p:txBody>
      </p:sp>
    </p:spTree>
    <p:extLst>
      <p:ext uri="{BB962C8B-B14F-4D97-AF65-F5344CB8AC3E}">
        <p14:creationId xmlns:p14="http://schemas.microsoft.com/office/powerpoint/2010/main" val="1732591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15665" y="1628800"/>
            <a:ext cx="5676345" cy="443198"/>
          </a:xfrm>
          <a:prstGeom prst="rect">
            <a:avLst/>
          </a:prstGeom>
          <a:ln>
            <a:solidFill>
              <a:srgbClr val="00B050"/>
            </a:solidFill>
          </a:ln>
        </p:spPr>
        <p:txBody>
          <a:bodyPr wrap="square">
            <a:spAutoFit/>
          </a:bodyPr>
          <a:lstStyle/>
          <a:p>
            <a:pPr marL="342900" indent="-342900" algn="just">
              <a:lnSpc>
                <a:spcPct val="114000"/>
              </a:lnSpc>
              <a:spcBef>
                <a:spcPts val="600"/>
              </a:spcBef>
              <a:spcAft>
                <a:spcPts val="600"/>
              </a:spcAft>
              <a:buFont typeface="Arial" pitchFamily="34" charset="0"/>
              <a:buChar char="•"/>
            </a:pPr>
            <a:r>
              <a:rPr lang="es-CO" sz="2000" dirty="0" smtClean="0">
                <a:latin typeface="Futura std book"/>
                <a:cs typeface="Arial" pitchFamily="34" charset="0"/>
              </a:rPr>
              <a:t>Aplicación cuerpo </a:t>
            </a:r>
            <a:r>
              <a:rPr lang="es-CO" sz="2000" dirty="0">
                <a:latin typeface="Futura std book"/>
                <a:cs typeface="Arial" pitchFamily="34" charset="0"/>
              </a:rPr>
              <a:t>de agua o tramo del </a:t>
            </a:r>
            <a:r>
              <a:rPr lang="es-CO" sz="2000" dirty="0" smtClean="0">
                <a:latin typeface="Futura std book"/>
                <a:cs typeface="Arial" pitchFamily="34" charset="0"/>
              </a:rPr>
              <a:t>mismo</a:t>
            </a:r>
          </a:p>
        </p:txBody>
      </p:sp>
      <p:sp>
        <p:nvSpPr>
          <p:cNvPr id="24" name="23 Rectángulo"/>
          <p:cNvSpPr/>
          <p:nvPr/>
        </p:nvSpPr>
        <p:spPr>
          <a:xfrm>
            <a:off x="426707" y="2110317"/>
            <a:ext cx="8640960" cy="723916"/>
          </a:xfrm>
          <a:prstGeom prst="rect">
            <a:avLst/>
          </a:prstGeom>
          <a:ln>
            <a:solidFill>
              <a:srgbClr val="00B050"/>
            </a:solidFill>
          </a:ln>
        </p:spPr>
        <p:txBody>
          <a:bodyPr wrap="square">
            <a:spAutoFit/>
          </a:bodyPr>
          <a:lstStyle/>
          <a:p>
            <a:pPr marL="342900" indent="-342900" algn="just">
              <a:lnSpc>
                <a:spcPct val="114000"/>
              </a:lnSpc>
              <a:spcBef>
                <a:spcPts val="600"/>
              </a:spcBef>
              <a:spcAft>
                <a:spcPts val="600"/>
              </a:spcAft>
              <a:buFont typeface="Arial" pitchFamily="34" charset="0"/>
              <a:buChar char="•"/>
            </a:pPr>
            <a:r>
              <a:rPr lang="es-CO" dirty="0" smtClean="0">
                <a:latin typeface="Futura std book"/>
                <a:cs typeface="Arial" pitchFamily="34" charset="0"/>
              </a:rPr>
              <a:t>Ajuste Anual a </a:t>
            </a:r>
            <a:r>
              <a:rPr lang="es-CO" dirty="0">
                <a:latin typeface="Futura std book"/>
                <a:cs typeface="Arial" pitchFamily="34" charset="0"/>
              </a:rPr>
              <a:t>partir de finalizar el primer </a:t>
            </a:r>
            <a:r>
              <a:rPr lang="es-CO" dirty="0" smtClean="0">
                <a:latin typeface="Futura std book"/>
                <a:cs typeface="Arial" pitchFamily="34" charset="0"/>
              </a:rPr>
              <a:t>año cuando no se cumpla con la Carga Meta (Cm) del cuerpo de agua o tramo del mismo.</a:t>
            </a:r>
          </a:p>
        </p:txBody>
      </p:sp>
      <p:sp>
        <p:nvSpPr>
          <p:cNvPr id="25" name="24 Rectángulo"/>
          <p:cNvSpPr/>
          <p:nvPr/>
        </p:nvSpPr>
        <p:spPr>
          <a:xfrm>
            <a:off x="1278335" y="3403268"/>
            <a:ext cx="1287649" cy="443198"/>
          </a:xfrm>
          <a:prstGeom prst="rect">
            <a:avLst/>
          </a:prstGeom>
          <a:ln>
            <a:solidFill>
              <a:srgbClr val="00B050"/>
            </a:solidFill>
          </a:ln>
        </p:spPr>
        <p:txBody>
          <a:bodyPr wrap="square">
            <a:spAutoFit/>
          </a:bodyPr>
          <a:lstStyle/>
          <a:p>
            <a:pPr algn="just">
              <a:lnSpc>
                <a:spcPct val="114000"/>
              </a:lnSpc>
              <a:spcBef>
                <a:spcPts val="600"/>
              </a:spcBef>
              <a:spcAft>
                <a:spcPts val="600"/>
              </a:spcAft>
            </a:pPr>
            <a:r>
              <a:rPr lang="es-CO" sz="2000" dirty="0" smtClean="0">
                <a:latin typeface="Futura std book"/>
                <a:cs typeface="Arial" pitchFamily="34" charset="0"/>
              </a:rPr>
              <a:t>Cc &gt; Cm </a:t>
            </a:r>
          </a:p>
        </p:txBody>
      </p:sp>
      <p:sp>
        <p:nvSpPr>
          <p:cNvPr id="3" name="2 Flecha a la derecha con bandas"/>
          <p:cNvSpPr/>
          <p:nvPr/>
        </p:nvSpPr>
        <p:spPr>
          <a:xfrm>
            <a:off x="2579428" y="3544874"/>
            <a:ext cx="576064" cy="221599"/>
          </a:xfrm>
          <a:prstGeom prst="stripedRightArrow">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latin typeface="Futura std book"/>
            </a:endParaRPr>
          </a:p>
        </p:txBody>
      </p:sp>
      <p:sp>
        <p:nvSpPr>
          <p:cNvPr id="26" name="25 Rectángulo"/>
          <p:cNvSpPr/>
          <p:nvPr/>
        </p:nvSpPr>
        <p:spPr>
          <a:xfrm>
            <a:off x="3334842" y="3439364"/>
            <a:ext cx="1826845" cy="443198"/>
          </a:xfrm>
          <a:prstGeom prst="rect">
            <a:avLst/>
          </a:prstGeom>
          <a:ln>
            <a:solidFill>
              <a:srgbClr val="00B050"/>
            </a:solidFill>
          </a:ln>
        </p:spPr>
        <p:txBody>
          <a:bodyPr wrap="square">
            <a:spAutoFit/>
          </a:bodyPr>
          <a:lstStyle/>
          <a:p>
            <a:pPr algn="just">
              <a:lnSpc>
                <a:spcPct val="114000"/>
              </a:lnSpc>
              <a:spcBef>
                <a:spcPts val="600"/>
              </a:spcBef>
              <a:spcAft>
                <a:spcPts val="600"/>
              </a:spcAft>
            </a:pPr>
            <a:r>
              <a:rPr lang="es-CO" sz="2000" dirty="0" smtClean="0">
                <a:latin typeface="Futura std book"/>
                <a:cs typeface="Arial" pitchFamily="34" charset="0"/>
              </a:rPr>
              <a:t>Ajuste del Fr</a:t>
            </a:r>
          </a:p>
        </p:txBody>
      </p:sp>
      <p:sp>
        <p:nvSpPr>
          <p:cNvPr id="4" name="3 Llamada ovalada"/>
          <p:cNvSpPr/>
          <p:nvPr/>
        </p:nvSpPr>
        <p:spPr>
          <a:xfrm>
            <a:off x="5737750" y="3168501"/>
            <a:ext cx="3082721" cy="714061"/>
          </a:xfrm>
          <a:prstGeom prst="wedgeEllipseCallout">
            <a:avLst>
              <a:gd name="adj1" fmla="val -66931"/>
              <a:gd name="adj2" fmla="val 12750"/>
            </a:avLst>
          </a:prstGeom>
          <a:solidFill>
            <a:schemeClr val="accent3">
              <a:lumMod val="60000"/>
              <a:lumOff val="4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00" dirty="0" smtClean="0">
                <a:latin typeface="Futura std book"/>
              </a:rPr>
              <a:t>Evaluación anual a partir del año 1</a:t>
            </a:r>
            <a:endParaRPr lang="es-ES" sz="1400" dirty="0">
              <a:latin typeface="Futura std book"/>
            </a:endParaRPr>
          </a:p>
        </p:txBody>
      </p:sp>
      <p:sp>
        <p:nvSpPr>
          <p:cNvPr id="28" name="27 Rectángulo"/>
          <p:cNvSpPr/>
          <p:nvPr/>
        </p:nvSpPr>
        <p:spPr>
          <a:xfrm>
            <a:off x="1277418" y="4047832"/>
            <a:ext cx="1287649" cy="443198"/>
          </a:xfrm>
          <a:prstGeom prst="rect">
            <a:avLst/>
          </a:prstGeom>
          <a:ln>
            <a:solidFill>
              <a:srgbClr val="00B050"/>
            </a:solidFill>
          </a:ln>
        </p:spPr>
        <p:txBody>
          <a:bodyPr wrap="square">
            <a:spAutoFit/>
          </a:bodyPr>
          <a:lstStyle/>
          <a:p>
            <a:pPr algn="just">
              <a:lnSpc>
                <a:spcPct val="114000"/>
              </a:lnSpc>
              <a:spcBef>
                <a:spcPts val="600"/>
              </a:spcBef>
              <a:spcAft>
                <a:spcPts val="600"/>
              </a:spcAft>
            </a:pPr>
            <a:r>
              <a:rPr lang="es-CO" sz="2000" dirty="0" smtClean="0">
                <a:latin typeface="Futura std book"/>
                <a:cs typeface="Arial" pitchFamily="34" charset="0"/>
              </a:rPr>
              <a:t>Cc </a:t>
            </a:r>
            <a:r>
              <a:rPr lang="es-CO" sz="2000" u="sng" dirty="0" smtClean="0">
                <a:latin typeface="Futura std book"/>
                <a:cs typeface="Arial" pitchFamily="34" charset="0"/>
              </a:rPr>
              <a:t>&lt;</a:t>
            </a:r>
            <a:r>
              <a:rPr lang="es-CO" sz="2000" dirty="0" smtClean="0">
                <a:latin typeface="Futura std book"/>
                <a:cs typeface="Arial" pitchFamily="34" charset="0"/>
              </a:rPr>
              <a:t> Cm </a:t>
            </a:r>
          </a:p>
        </p:txBody>
      </p:sp>
      <p:sp>
        <p:nvSpPr>
          <p:cNvPr id="29" name="28 Flecha a la derecha con bandas"/>
          <p:cNvSpPr/>
          <p:nvPr/>
        </p:nvSpPr>
        <p:spPr>
          <a:xfrm>
            <a:off x="2593051" y="4158632"/>
            <a:ext cx="576064" cy="221599"/>
          </a:xfrm>
          <a:prstGeom prst="stripedRightArrow">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latin typeface="Futura std book"/>
            </a:endParaRPr>
          </a:p>
        </p:txBody>
      </p:sp>
      <p:sp>
        <p:nvSpPr>
          <p:cNvPr id="30" name="29 Rectángulo"/>
          <p:cNvSpPr/>
          <p:nvPr/>
        </p:nvSpPr>
        <p:spPr>
          <a:xfrm>
            <a:off x="3348465" y="4053122"/>
            <a:ext cx="1826845" cy="443198"/>
          </a:xfrm>
          <a:prstGeom prst="rect">
            <a:avLst/>
          </a:prstGeom>
          <a:ln>
            <a:solidFill>
              <a:srgbClr val="00B050"/>
            </a:solidFill>
          </a:ln>
        </p:spPr>
        <p:txBody>
          <a:bodyPr wrap="square">
            <a:spAutoFit/>
          </a:bodyPr>
          <a:lstStyle/>
          <a:p>
            <a:pPr algn="just">
              <a:lnSpc>
                <a:spcPct val="114000"/>
              </a:lnSpc>
              <a:spcBef>
                <a:spcPts val="600"/>
              </a:spcBef>
              <a:spcAft>
                <a:spcPts val="600"/>
              </a:spcAft>
            </a:pPr>
            <a:r>
              <a:rPr lang="es-CO" sz="2000" dirty="0" smtClean="0">
                <a:solidFill>
                  <a:srgbClr val="FF0000"/>
                </a:solidFill>
                <a:latin typeface="Futura std book"/>
                <a:cs typeface="Arial" pitchFamily="34" charset="0"/>
              </a:rPr>
              <a:t>No evaluar Fr</a:t>
            </a:r>
          </a:p>
        </p:txBody>
      </p:sp>
      <p:sp>
        <p:nvSpPr>
          <p:cNvPr id="31" name="30 Llamada ovalada"/>
          <p:cNvSpPr/>
          <p:nvPr/>
        </p:nvSpPr>
        <p:spPr>
          <a:xfrm>
            <a:off x="5737750" y="4079792"/>
            <a:ext cx="3226737" cy="672885"/>
          </a:xfrm>
          <a:prstGeom prst="wedgeEllipseCallout">
            <a:avLst>
              <a:gd name="adj1" fmla="val -68845"/>
              <a:gd name="adj2" fmla="val -12035"/>
            </a:avLst>
          </a:prstGeom>
          <a:solidFill>
            <a:schemeClr val="accent3">
              <a:lumMod val="60000"/>
              <a:lumOff val="4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00" dirty="0">
                <a:latin typeface="Futura std book"/>
              </a:rPr>
              <a:t>Continúa el Fr del año anterior</a:t>
            </a:r>
            <a:endParaRPr lang="es-ES" sz="1400" dirty="0">
              <a:latin typeface="Futura std book"/>
            </a:endParaRPr>
          </a:p>
        </p:txBody>
      </p:sp>
      <p:sp>
        <p:nvSpPr>
          <p:cNvPr id="33" name="32 Rectángulo"/>
          <p:cNvSpPr/>
          <p:nvPr/>
        </p:nvSpPr>
        <p:spPr>
          <a:xfrm>
            <a:off x="1941082" y="4957551"/>
            <a:ext cx="1880001" cy="443198"/>
          </a:xfrm>
          <a:prstGeom prst="rect">
            <a:avLst/>
          </a:prstGeom>
          <a:ln>
            <a:solidFill>
              <a:srgbClr val="00B050"/>
            </a:solidFill>
          </a:ln>
        </p:spPr>
        <p:txBody>
          <a:bodyPr wrap="square">
            <a:spAutoFit/>
          </a:bodyPr>
          <a:lstStyle/>
          <a:p>
            <a:pPr algn="just">
              <a:lnSpc>
                <a:spcPct val="114000"/>
              </a:lnSpc>
              <a:spcBef>
                <a:spcPts val="600"/>
              </a:spcBef>
              <a:spcAft>
                <a:spcPts val="600"/>
              </a:spcAft>
            </a:pPr>
            <a:r>
              <a:rPr lang="es-CO" sz="2000" dirty="0" smtClean="0">
                <a:latin typeface="Futura std book"/>
                <a:cs typeface="Arial" pitchFamily="34" charset="0"/>
              </a:rPr>
              <a:t>1.0 </a:t>
            </a:r>
            <a:r>
              <a:rPr lang="es-CO" sz="2000" u="sng" dirty="0" smtClean="0">
                <a:latin typeface="Futura std book"/>
                <a:cs typeface="Arial" pitchFamily="34" charset="0"/>
              </a:rPr>
              <a:t>&lt;</a:t>
            </a:r>
            <a:r>
              <a:rPr lang="es-CO" sz="2000" dirty="0" smtClean="0">
                <a:latin typeface="Futura std book"/>
                <a:cs typeface="Arial" pitchFamily="34" charset="0"/>
              </a:rPr>
              <a:t> Fr </a:t>
            </a:r>
            <a:r>
              <a:rPr lang="es-CO" sz="2000" u="sng" dirty="0" smtClean="0">
                <a:latin typeface="Futura std book"/>
                <a:cs typeface="Arial" pitchFamily="34" charset="0"/>
              </a:rPr>
              <a:t>&lt;</a:t>
            </a:r>
            <a:r>
              <a:rPr lang="es-CO" sz="2000" dirty="0" smtClean="0">
                <a:latin typeface="Futura std book"/>
                <a:cs typeface="Arial" pitchFamily="34" charset="0"/>
              </a:rPr>
              <a:t> 5.5</a:t>
            </a:r>
          </a:p>
        </p:txBody>
      </p:sp>
      <p:sp>
        <p:nvSpPr>
          <p:cNvPr id="34" name="33 Llamada ovalada"/>
          <p:cNvSpPr/>
          <p:nvPr/>
        </p:nvSpPr>
        <p:spPr>
          <a:xfrm>
            <a:off x="4107416" y="4965956"/>
            <a:ext cx="3742212" cy="551276"/>
          </a:xfrm>
          <a:prstGeom prst="wedgeEllipseCallout">
            <a:avLst>
              <a:gd name="adj1" fmla="val -56304"/>
              <a:gd name="adj2" fmla="val -7651"/>
            </a:avLst>
          </a:prstGeom>
          <a:solidFill>
            <a:schemeClr val="accent3">
              <a:lumMod val="60000"/>
              <a:lumOff val="4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00" dirty="0">
                <a:latin typeface="Futura std book"/>
              </a:rPr>
              <a:t>Resultado Fr – 2 cifras decimales</a:t>
            </a:r>
            <a:endParaRPr lang="es-ES" sz="1400" dirty="0">
              <a:latin typeface="Futura std book"/>
            </a:endParaRPr>
          </a:p>
        </p:txBody>
      </p:sp>
    </p:spTree>
    <p:extLst>
      <p:ext uri="{BB962C8B-B14F-4D97-AF65-F5344CB8AC3E}">
        <p14:creationId xmlns:p14="http://schemas.microsoft.com/office/powerpoint/2010/main" val="3602628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Rectángulo"/>
          <p:cNvSpPr/>
          <p:nvPr/>
        </p:nvSpPr>
        <p:spPr>
          <a:xfrm>
            <a:off x="24044" y="1656559"/>
            <a:ext cx="5988116" cy="369332"/>
          </a:xfrm>
          <a:prstGeom prst="rect">
            <a:avLst/>
          </a:prstGeom>
          <a:ln>
            <a:solidFill>
              <a:srgbClr val="00B050"/>
            </a:solidFill>
          </a:ln>
        </p:spPr>
        <p:txBody>
          <a:bodyPr wrap="square">
            <a:spAutoFit/>
          </a:bodyPr>
          <a:lstStyle/>
          <a:p>
            <a:pPr algn="just"/>
            <a:r>
              <a:rPr lang="es-CO" b="1" u="sng" dirty="0" smtClean="0">
                <a:latin typeface="Futura std book"/>
                <a:cs typeface="Arial" pitchFamily="34" charset="0"/>
              </a:rPr>
              <a:t>Valor, aplicación y ajuste del Factor Regional </a:t>
            </a:r>
            <a:r>
              <a:rPr lang="es-CO" sz="1200" i="1" u="sng" dirty="0" smtClean="0">
                <a:latin typeface="Futura std book"/>
                <a:cs typeface="Arial" pitchFamily="34" charset="0"/>
              </a:rPr>
              <a:t>(Art.17)</a:t>
            </a:r>
            <a:endParaRPr lang="es-CO" i="1" dirty="0">
              <a:latin typeface="Futura std book"/>
            </a:endParaRPr>
          </a:p>
        </p:txBody>
      </p:sp>
      <p:sp>
        <p:nvSpPr>
          <p:cNvPr id="23" name="22 Rectángulo"/>
          <p:cNvSpPr/>
          <p:nvPr/>
        </p:nvSpPr>
        <p:spPr>
          <a:xfrm>
            <a:off x="899592" y="3068960"/>
            <a:ext cx="7200800" cy="369332"/>
          </a:xfrm>
          <a:prstGeom prst="rect">
            <a:avLst/>
          </a:prstGeom>
          <a:ln>
            <a:solidFill>
              <a:schemeClr val="accent3">
                <a:lumMod val="50000"/>
              </a:schemeClr>
            </a:solidFill>
          </a:ln>
        </p:spPr>
        <p:txBody>
          <a:bodyPr wrap="square">
            <a:spAutoFit/>
          </a:bodyPr>
          <a:lstStyle/>
          <a:p>
            <a:r>
              <a:rPr lang="es-CO" b="1" dirty="0" smtClean="0">
                <a:latin typeface="Arial" pitchFamily="34" charset="0"/>
                <a:cs typeface="Arial" pitchFamily="34" charset="0"/>
              </a:rPr>
              <a:t>Factor Regional por cuenca o tramo de cuenca</a:t>
            </a:r>
            <a:endParaRPr lang="es-CO" dirty="0"/>
          </a:p>
        </p:txBody>
      </p:sp>
      <p:sp>
        <p:nvSpPr>
          <p:cNvPr id="29" name="28 Flecha a la derecha con bandas"/>
          <p:cNvSpPr/>
          <p:nvPr/>
        </p:nvSpPr>
        <p:spPr>
          <a:xfrm>
            <a:off x="392108" y="3091820"/>
            <a:ext cx="432048" cy="288032"/>
          </a:xfrm>
          <a:prstGeom prst="stripedRight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sp>
        <p:nvSpPr>
          <p:cNvPr id="18" name="17 Rectángulo"/>
          <p:cNvSpPr/>
          <p:nvPr/>
        </p:nvSpPr>
        <p:spPr>
          <a:xfrm>
            <a:off x="903020" y="3563724"/>
            <a:ext cx="7197372" cy="369332"/>
          </a:xfrm>
          <a:prstGeom prst="rect">
            <a:avLst/>
          </a:prstGeom>
          <a:ln>
            <a:solidFill>
              <a:schemeClr val="accent3">
                <a:lumMod val="50000"/>
              </a:schemeClr>
            </a:solidFill>
          </a:ln>
        </p:spPr>
        <p:txBody>
          <a:bodyPr wrap="square">
            <a:spAutoFit/>
          </a:bodyPr>
          <a:lstStyle/>
          <a:p>
            <a:pPr algn="ctr"/>
            <a:r>
              <a:rPr lang="es-CO" b="1" dirty="0" smtClean="0">
                <a:latin typeface="Arial" pitchFamily="34" charset="0"/>
                <a:cs typeface="Arial" pitchFamily="34" charset="0"/>
              </a:rPr>
              <a:t>Cálculo del Fr solo cuando Cc &gt; Cm para el año de evaluación</a:t>
            </a:r>
            <a:endParaRPr lang="es-CO" dirty="0"/>
          </a:p>
        </p:txBody>
      </p:sp>
      <p:sp>
        <p:nvSpPr>
          <p:cNvPr id="19" name="18 Flecha a la derecha con bandas"/>
          <p:cNvSpPr/>
          <p:nvPr/>
        </p:nvSpPr>
        <p:spPr>
          <a:xfrm>
            <a:off x="395536" y="3586584"/>
            <a:ext cx="432048" cy="288032"/>
          </a:xfrm>
          <a:prstGeom prst="stripedRight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dirty="0"/>
          </a:p>
        </p:txBody>
      </p:sp>
      <p:sp>
        <p:nvSpPr>
          <p:cNvPr id="16" name="15 Rectángulo"/>
          <p:cNvSpPr/>
          <p:nvPr/>
        </p:nvSpPr>
        <p:spPr>
          <a:xfrm>
            <a:off x="2339752" y="2337730"/>
            <a:ext cx="4128053" cy="443198"/>
          </a:xfrm>
          <a:prstGeom prst="rect">
            <a:avLst/>
          </a:prstGeom>
          <a:ln/>
          <a:effectLst>
            <a:innerShdw blurRad="63500" dist="50800" dir="189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square">
            <a:spAutoFit/>
          </a:bodyPr>
          <a:lstStyle/>
          <a:p>
            <a:pPr algn="ctr">
              <a:lnSpc>
                <a:spcPct val="114000"/>
              </a:lnSpc>
              <a:spcBef>
                <a:spcPts val="600"/>
              </a:spcBef>
              <a:spcAft>
                <a:spcPts val="600"/>
              </a:spcAft>
            </a:pPr>
            <a:r>
              <a:rPr lang="es-CO" sz="2000" b="1" dirty="0">
                <a:solidFill>
                  <a:schemeClr val="dk1"/>
                </a:solidFill>
                <a:latin typeface="Futura std book"/>
                <a:cs typeface="Arial" pitchFamily="34" charset="0"/>
              </a:rPr>
              <a:t>FR</a:t>
            </a:r>
            <a:r>
              <a:rPr lang="es-CO" sz="2000" b="1" baseline="-25000" dirty="0">
                <a:solidFill>
                  <a:schemeClr val="dk1"/>
                </a:solidFill>
                <a:latin typeface="Futura std book"/>
                <a:cs typeface="Arial" pitchFamily="34" charset="0"/>
              </a:rPr>
              <a:t>1</a:t>
            </a:r>
            <a:r>
              <a:rPr lang="es-CO" sz="2000" b="1" dirty="0">
                <a:solidFill>
                  <a:schemeClr val="dk1"/>
                </a:solidFill>
                <a:latin typeface="Futura std book"/>
                <a:cs typeface="Arial" pitchFamily="34" charset="0"/>
              </a:rPr>
              <a:t> =</a:t>
            </a:r>
            <a:r>
              <a:rPr lang="es-CO" sz="2000" b="1" dirty="0" smtClean="0">
                <a:solidFill>
                  <a:schemeClr val="dk1"/>
                </a:solidFill>
                <a:latin typeface="Futura std book"/>
                <a:cs typeface="Arial" pitchFamily="34" charset="0"/>
              </a:rPr>
              <a:t>FRo </a:t>
            </a:r>
            <a:r>
              <a:rPr lang="es-CO" sz="2000" b="1" dirty="0">
                <a:solidFill>
                  <a:schemeClr val="dk1"/>
                </a:solidFill>
                <a:latin typeface="Futura std book"/>
                <a:cs typeface="Arial" pitchFamily="34" charset="0"/>
              </a:rPr>
              <a:t>+ (Cc/Cm)</a:t>
            </a:r>
          </a:p>
        </p:txBody>
      </p:sp>
      <p:sp>
        <p:nvSpPr>
          <p:cNvPr id="25" name="24 Rectángulo"/>
          <p:cNvSpPr/>
          <p:nvPr/>
        </p:nvSpPr>
        <p:spPr>
          <a:xfrm>
            <a:off x="906448" y="5005625"/>
            <a:ext cx="8237552" cy="646331"/>
          </a:xfrm>
          <a:prstGeom prst="rect">
            <a:avLst/>
          </a:prstGeom>
          <a:ln>
            <a:solidFill>
              <a:schemeClr val="accent3">
                <a:lumMod val="50000"/>
              </a:schemeClr>
            </a:solidFill>
          </a:ln>
        </p:spPr>
        <p:txBody>
          <a:bodyPr wrap="square">
            <a:spAutoFit/>
          </a:bodyPr>
          <a:lstStyle/>
          <a:p>
            <a:r>
              <a:rPr lang="es-CO" b="1" dirty="0" smtClean="0">
                <a:latin typeface="Arial" pitchFamily="34" charset="0"/>
                <a:cs typeface="Arial" pitchFamily="34" charset="0"/>
              </a:rPr>
              <a:t>Factor Regional se aplica a los usuarios que no cumplen la meta individual o grupal para el año </a:t>
            </a:r>
            <a:r>
              <a:rPr lang="es-CO" sz="1600" b="1" i="1" dirty="0" smtClean="0">
                <a:latin typeface="Arial" pitchFamily="34" charset="0"/>
                <a:cs typeface="Arial" pitchFamily="34" charset="0"/>
              </a:rPr>
              <a:t> </a:t>
            </a:r>
            <a:endParaRPr lang="es-CO" sz="1600" i="1" dirty="0"/>
          </a:p>
        </p:txBody>
      </p:sp>
      <p:sp>
        <p:nvSpPr>
          <p:cNvPr id="31" name="30 Rectángulo"/>
          <p:cNvSpPr/>
          <p:nvPr/>
        </p:nvSpPr>
        <p:spPr>
          <a:xfrm rot="16200000">
            <a:off x="156787" y="4642076"/>
            <a:ext cx="924354" cy="495841"/>
          </a:xfrm>
          <a:prstGeom prst="rect">
            <a:avLst/>
          </a:prstGeom>
          <a:ln/>
          <a:effectLst>
            <a:innerShdw blurRad="63500" dist="50800" dir="189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square">
            <a:spAutoFit/>
          </a:bodyPr>
          <a:lstStyle/>
          <a:p>
            <a:pPr algn="ctr">
              <a:lnSpc>
                <a:spcPct val="114000"/>
              </a:lnSpc>
              <a:spcBef>
                <a:spcPts val="600"/>
              </a:spcBef>
              <a:spcAft>
                <a:spcPts val="600"/>
              </a:spcAft>
            </a:pPr>
            <a:r>
              <a:rPr lang="es-CO" sz="1200" dirty="0" smtClean="0">
                <a:latin typeface="Futura std book"/>
                <a:cs typeface="Arial" pitchFamily="34" charset="0"/>
              </a:rPr>
              <a:t>Parág.1 Art.17</a:t>
            </a:r>
            <a:endParaRPr lang="es-CO" sz="1200" dirty="0">
              <a:solidFill>
                <a:schemeClr val="dk1"/>
              </a:solidFill>
              <a:latin typeface="Futura std book"/>
              <a:cs typeface="Arial" pitchFamily="34" charset="0"/>
            </a:endParaRPr>
          </a:p>
        </p:txBody>
      </p:sp>
      <p:sp>
        <p:nvSpPr>
          <p:cNvPr id="32" name="31 Rectángulo"/>
          <p:cNvSpPr/>
          <p:nvPr/>
        </p:nvSpPr>
        <p:spPr>
          <a:xfrm>
            <a:off x="899592" y="5723964"/>
            <a:ext cx="8237552" cy="369332"/>
          </a:xfrm>
          <a:prstGeom prst="rect">
            <a:avLst/>
          </a:prstGeom>
          <a:ln>
            <a:solidFill>
              <a:schemeClr val="accent3">
                <a:lumMod val="50000"/>
              </a:schemeClr>
            </a:solidFill>
          </a:ln>
        </p:spPr>
        <p:txBody>
          <a:bodyPr wrap="square">
            <a:spAutoFit/>
          </a:bodyPr>
          <a:lstStyle/>
          <a:p>
            <a:r>
              <a:rPr lang="es-CO" b="1" dirty="0" smtClean="0">
                <a:latin typeface="Arial" pitchFamily="34" charset="0"/>
                <a:cs typeface="Arial" pitchFamily="34" charset="0"/>
              </a:rPr>
              <a:t>Cumplen con carga para el primer año FR</a:t>
            </a:r>
            <a:r>
              <a:rPr lang="es-CO" b="1" baseline="-25000" dirty="0" smtClean="0">
                <a:latin typeface="Arial" pitchFamily="34" charset="0"/>
                <a:cs typeface="Arial" pitchFamily="34" charset="0"/>
              </a:rPr>
              <a:t>1</a:t>
            </a:r>
            <a:r>
              <a:rPr lang="es-CO" b="1" dirty="0" smtClean="0">
                <a:latin typeface="Arial" pitchFamily="34" charset="0"/>
                <a:cs typeface="Arial" pitchFamily="34" charset="0"/>
              </a:rPr>
              <a:t> = 1.00</a:t>
            </a:r>
            <a:endParaRPr lang="es-CO" sz="1600" i="1" dirty="0"/>
          </a:p>
        </p:txBody>
      </p:sp>
      <p:sp>
        <p:nvSpPr>
          <p:cNvPr id="11" name="24 Rectángulo"/>
          <p:cNvSpPr/>
          <p:nvPr/>
        </p:nvSpPr>
        <p:spPr>
          <a:xfrm>
            <a:off x="899592" y="4499828"/>
            <a:ext cx="3600400" cy="369332"/>
          </a:xfrm>
          <a:prstGeom prst="rect">
            <a:avLst/>
          </a:prstGeom>
          <a:ln>
            <a:solidFill>
              <a:schemeClr val="accent3">
                <a:lumMod val="50000"/>
              </a:schemeClr>
            </a:solidFill>
          </a:ln>
        </p:spPr>
        <p:txBody>
          <a:bodyPr wrap="square">
            <a:spAutoFit/>
          </a:bodyPr>
          <a:lstStyle/>
          <a:p>
            <a:r>
              <a:rPr lang="es-CO" i="1" dirty="0" smtClean="0">
                <a:latin typeface="Arial" pitchFamily="34" charset="0"/>
                <a:cs typeface="Arial" pitchFamily="34" charset="0"/>
              </a:rPr>
              <a:t>Aplicación de F</a:t>
            </a:r>
            <a:r>
              <a:rPr lang="es-CO" i="1" baseline="-25000" dirty="0" smtClean="0">
                <a:latin typeface="Arial" pitchFamily="34" charset="0"/>
                <a:cs typeface="Arial" pitchFamily="34" charset="0"/>
              </a:rPr>
              <a:t>R</a:t>
            </a:r>
            <a:r>
              <a:rPr lang="es-CO" i="1" dirty="0" smtClean="0">
                <a:latin typeface="Arial" pitchFamily="34" charset="0"/>
                <a:cs typeface="Arial" pitchFamily="34" charset="0"/>
              </a:rPr>
              <a:t> a cada usuario:</a:t>
            </a:r>
            <a:endParaRPr lang="es-CO" sz="1600" i="1" dirty="0"/>
          </a:p>
        </p:txBody>
      </p:sp>
    </p:spTree>
    <p:extLst>
      <p:ext uri="{BB962C8B-B14F-4D97-AF65-F5344CB8AC3E}">
        <p14:creationId xmlns:p14="http://schemas.microsoft.com/office/powerpoint/2010/main" val="2406890168"/>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32 Rectángulo"/>
          <p:cNvSpPr/>
          <p:nvPr/>
        </p:nvSpPr>
        <p:spPr>
          <a:xfrm>
            <a:off x="360040" y="6165304"/>
            <a:ext cx="2627784" cy="302840"/>
          </a:xfrm>
          <a:prstGeom prst="rect">
            <a:avLst/>
          </a:prstGeom>
          <a:ln>
            <a:solidFill>
              <a:srgbClr val="00B050"/>
            </a:solidFill>
          </a:ln>
        </p:spPr>
        <p:txBody>
          <a:bodyPr wrap="square">
            <a:spAutoFit/>
          </a:bodyPr>
          <a:lstStyle/>
          <a:p>
            <a:pPr algn="just">
              <a:lnSpc>
                <a:spcPct val="114000"/>
              </a:lnSpc>
              <a:spcBef>
                <a:spcPts val="600"/>
              </a:spcBef>
              <a:spcAft>
                <a:spcPts val="600"/>
              </a:spcAft>
            </a:pPr>
            <a:r>
              <a:rPr lang="es-CO" sz="1200" dirty="0" smtClean="0">
                <a:latin typeface="Futura std book"/>
                <a:cs typeface="Arial" pitchFamily="34" charset="0"/>
              </a:rPr>
              <a:t>1.0 &lt; Fr &lt; 5.5  ; 2 cifras decimales</a:t>
            </a:r>
          </a:p>
        </p:txBody>
      </p:sp>
      <p:sp>
        <p:nvSpPr>
          <p:cNvPr id="37" name="36 Rectángulo"/>
          <p:cNvSpPr/>
          <p:nvPr/>
        </p:nvSpPr>
        <p:spPr>
          <a:xfrm>
            <a:off x="0" y="1700808"/>
            <a:ext cx="827584" cy="337913"/>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sz="1400" b="1" dirty="0" smtClean="0">
                <a:latin typeface="Futura std book"/>
                <a:cs typeface="Arial" pitchFamily="34" charset="0"/>
              </a:rPr>
              <a:t>Año 1</a:t>
            </a:r>
          </a:p>
        </p:txBody>
      </p:sp>
      <p:grpSp>
        <p:nvGrpSpPr>
          <p:cNvPr id="2" name="Grupo 1"/>
          <p:cNvGrpSpPr/>
          <p:nvPr/>
        </p:nvGrpSpPr>
        <p:grpSpPr>
          <a:xfrm>
            <a:off x="576064" y="1494076"/>
            <a:ext cx="7956376" cy="4660531"/>
            <a:chOff x="845810" y="1772816"/>
            <a:chExt cx="7110566" cy="4381791"/>
          </a:xfrm>
        </p:grpSpPr>
        <p:sp>
          <p:nvSpPr>
            <p:cNvPr id="25" name="24 Rectángulo"/>
            <p:cNvSpPr/>
            <p:nvPr/>
          </p:nvSpPr>
          <p:spPr>
            <a:xfrm>
              <a:off x="4143380" y="2670469"/>
              <a:ext cx="1287649" cy="317395"/>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sz="1400" dirty="0" smtClean="0">
                  <a:latin typeface="Futura std book"/>
                  <a:cs typeface="Arial" pitchFamily="34" charset="0"/>
                </a:rPr>
                <a:t>Cc &gt; Cm </a:t>
              </a:r>
            </a:p>
          </p:txBody>
        </p:sp>
        <p:sp>
          <p:nvSpPr>
            <p:cNvPr id="26" name="25 Rectángulo"/>
            <p:cNvSpPr/>
            <p:nvPr/>
          </p:nvSpPr>
          <p:spPr>
            <a:xfrm>
              <a:off x="3901068" y="3288825"/>
              <a:ext cx="1826845" cy="317395"/>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sz="1400" dirty="0" smtClean="0">
                  <a:solidFill>
                    <a:srgbClr val="FF0000"/>
                  </a:solidFill>
                  <a:latin typeface="Futura std book"/>
                  <a:cs typeface="Arial" pitchFamily="34" charset="0"/>
                </a:rPr>
                <a:t>Calcular Fr</a:t>
              </a:r>
            </a:p>
          </p:txBody>
        </p:sp>
        <p:sp>
          <p:nvSpPr>
            <p:cNvPr id="28" name="27 Rectángulo"/>
            <p:cNvSpPr/>
            <p:nvPr/>
          </p:nvSpPr>
          <p:spPr>
            <a:xfrm>
              <a:off x="1130474" y="2632751"/>
              <a:ext cx="1287649" cy="337913"/>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sz="1400" dirty="0" smtClean="0">
                  <a:latin typeface="Futura std book"/>
                  <a:cs typeface="Arial" pitchFamily="34" charset="0"/>
                </a:rPr>
                <a:t>Cc </a:t>
              </a:r>
              <a:r>
                <a:rPr lang="es-CO" sz="1400" u="sng" dirty="0" smtClean="0">
                  <a:latin typeface="Futura std book"/>
                  <a:cs typeface="Arial" pitchFamily="34" charset="0"/>
                </a:rPr>
                <a:t>&lt;</a:t>
              </a:r>
              <a:r>
                <a:rPr lang="es-CO" sz="1400" dirty="0" smtClean="0">
                  <a:latin typeface="Futura std book"/>
                  <a:cs typeface="Arial" pitchFamily="34" charset="0"/>
                </a:rPr>
                <a:t> Cm </a:t>
              </a:r>
            </a:p>
          </p:txBody>
        </p:sp>
        <p:sp>
          <p:nvSpPr>
            <p:cNvPr id="30" name="29 Rectángulo"/>
            <p:cNvSpPr/>
            <p:nvPr/>
          </p:nvSpPr>
          <p:spPr>
            <a:xfrm>
              <a:off x="845810" y="3284984"/>
              <a:ext cx="1826845" cy="677108"/>
            </a:xfrm>
            <a:prstGeom prst="rect">
              <a:avLst/>
            </a:prstGeom>
            <a:ln>
              <a:solidFill>
                <a:srgbClr val="00B050"/>
              </a:solidFill>
            </a:ln>
          </p:spPr>
          <p:txBody>
            <a:bodyPr wrap="square">
              <a:spAutoFit/>
            </a:bodyPr>
            <a:lstStyle/>
            <a:p>
              <a:pPr algn="ctr"/>
              <a:r>
                <a:rPr lang="es-CO" sz="1400" dirty="0" smtClean="0">
                  <a:solidFill>
                    <a:srgbClr val="0070C0"/>
                  </a:solidFill>
                  <a:latin typeface="Futura std book"/>
                  <a:cs typeface="Arial" pitchFamily="34" charset="0"/>
                </a:rPr>
                <a:t>No calcular Fr</a:t>
              </a:r>
            </a:p>
            <a:p>
              <a:pPr algn="ctr"/>
              <a:r>
                <a:rPr lang="es-CO" sz="1200" i="1" dirty="0" smtClean="0">
                  <a:solidFill>
                    <a:srgbClr val="0070C0"/>
                  </a:solidFill>
                  <a:latin typeface="Futura std book"/>
                  <a:cs typeface="Arial" pitchFamily="34" charset="0"/>
                </a:rPr>
                <a:t>Continúa Fr del año anterior</a:t>
              </a:r>
            </a:p>
          </p:txBody>
        </p:sp>
        <p:sp>
          <p:nvSpPr>
            <p:cNvPr id="21" name="20 Rectángulo"/>
            <p:cNvSpPr/>
            <p:nvPr/>
          </p:nvSpPr>
          <p:spPr>
            <a:xfrm>
              <a:off x="2555776" y="1772816"/>
              <a:ext cx="1512168" cy="317395"/>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sz="1400" dirty="0" smtClean="0">
                  <a:latin typeface="Futura std book"/>
                  <a:cs typeface="Arial" pitchFamily="34" charset="0"/>
                </a:rPr>
                <a:t>Cc  Vs Cm </a:t>
              </a:r>
            </a:p>
          </p:txBody>
        </p:sp>
        <p:sp>
          <p:nvSpPr>
            <p:cNvPr id="23" name="22 Rectángulo"/>
            <p:cNvSpPr/>
            <p:nvPr/>
          </p:nvSpPr>
          <p:spPr>
            <a:xfrm>
              <a:off x="3325004" y="3955183"/>
              <a:ext cx="3024336" cy="583493"/>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sz="1400" dirty="0" smtClean="0">
                  <a:latin typeface="Futura std book"/>
                  <a:cs typeface="Arial" pitchFamily="34" charset="0"/>
                </a:rPr>
                <a:t>Verificar cumplimiento de meta anual individual (o grupal)</a:t>
              </a:r>
            </a:p>
          </p:txBody>
        </p:sp>
        <p:sp>
          <p:nvSpPr>
            <p:cNvPr id="27" name="26 Rectángulo"/>
            <p:cNvSpPr/>
            <p:nvPr/>
          </p:nvSpPr>
          <p:spPr>
            <a:xfrm>
              <a:off x="2446050" y="5108044"/>
              <a:ext cx="2485990" cy="337913"/>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sz="1400" dirty="0" smtClean="0">
                  <a:latin typeface="Futura std book"/>
                  <a:cs typeface="Arial" pitchFamily="34" charset="0"/>
                </a:rPr>
                <a:t>Cc</a:t>
              </a:r>
              <a:r>
                <a:rPr lang="es-CO" sz="1400" baseline="-25000" dirty="0" smtClean="0">
                  <a:latin typeface="Futura std book"/>
                  <a:cs typeface="Arial" pitchFamily="34" charset="0"/>
                </a:rPr>
                <a:t>invididual año</a:t>
              </a:r>
              <a:r>
                <a:rPr lang="es-CO" sz="1400" dirty="0" smtClean="0">
                  <a:latin typeface="Futura std book"/>
                  <a:cs typeface="Arial" pitchFamily="34" charset="0"/>
                </a:rPr>
                <a:t>  </a:t>
              </a:r>
              <a:r>
                <a:rPr lang="es-CO" sz="1400" u="sng" dirty="0" smtClean="0">
                  <a:latin typeface="Arial"/>
                  <a:cs typeface="Arial"/>
                </a:rPr>
                <a:t>&lt;</a:t>
              </a:r>
              <a:r>
                <a:rPr lang="es-CO" sz="1400" dirty="0" smtClean="0">
                  <a:latin typeface="Futura std book"/>
                  <a:cs typeface="Arial" pitchFamily="34" charset="0"/>
                </a:rPr>
                <a:t> Cm</a:t>
              </a:r>
              <a:r>
                <a:rPr lang="es-CO" sz="1400" baseline="-25000" dirty="0" smtClean="0">
                  <a:latin typeface="Futura std book"/>
                  <a:cs typeface="Arial" pitchFamily="34" charset="0"/>
                </a:rPr>
                <a:t>invididual año</a:t>
              </a:r>
              <a:endParaRPr lang="es-CO" sz="1400" dirty="0" smtClean="0">
                <a:latin typeface="Futura std book"/>
                <a:cs typeface="Arial" pitchFamily="34" charset="0"/>
              </a:endParaRPr>
            </a:p>
          </p:txBody>
        </p:sp>
        <p:sp>
          <p:nvSpPr>
            <p:cNvPr id="32" name="31 Rectángulo"/>
            <p:cNvSpPr/>
            <p:nvPr/>
          </p:nvSpPr>
          <p:spPr>
            <a:xfrm>
              <a:off x="5450954" y="5111472"/>
              <a:ext cx="2433414" cy="337913"/>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sz="1400" dirty="0" smtClean="0">
                  <a:latin typeface="Futura std book"/>
                  <a:cs typeface="Arial" pitchFamily="34" charset="0"/>
                </a:rPr>
                <a:t>Cc</a:t>
              </a:r>
              <a:r>
                <a:rPr lang="es-CO" sz="1400" baseline="-25000" dirty="0" smtClean="0">
                  <a:latin typeface="Futura std book"/>
                  <a:cs typeface="Arial" pitchFamily="34" charset="0"/>
                </a:rPr>
                <a:t>invididual año</a:t>
              </a:r>
              <a:r>
                <a:rPr lang="es-CO" sz="1400" dirty="0" smtClean="0">
                  <a:latin typeface="Futura std book"/>
                  <a:cs typeface="Arial" pitchFamily="34" charset="0"/>
                </a:rPr>
                <a:t> &gt; Cm</a:t>
              </a:r>
              <a:r>
                <a:rPr lang="es-CO" sz="1400" baseline="-25000" dirty="0" smtClean="0">
                  <a:latin typeface="Futura std book"/>
                  <a:cs typeface="Arial" pitchFamily="34" charset="0"/>
                </a:rPr>
                <a:t>invididual año</a:t>
              </a:r>
              <a:endParaRPr lang="es-CO" sz="1400" dirty="0" smtClean="0">
                <a:latin typeface="Futura std book"/>
                <a:cs typeface="Arial" pitchFamily="34" charset="0"/>
              </a:endParaRPr>
            </a:p>
          </p:txBody>
        </p:sp>
        <p:sp>
          <p:nvSpPr>
            <p:cNvPr id="35" name="34 Rectángulo"/>
            <p:cNvSpPr/>
            <p:nvPr/>
          </p:nvSpPr>
          <p:spPr>
            <a:xfrm>
              <a:off x="5364088" y="5816694"/>
              <a:ext cx="2592288" cy="337913"/>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sz="1400" dirty="0" smtClean="0">
                  <a:solidFill>
                    <a:srgbClr val="FF0000"/>
                  </a:solidFill>
                  <a:latin typeface="Futura std book"/>
                  <a:cs typeface="Arial" pitchFamily="34" charset="0"/>
                </a:rPr>
                <a:t>Aplicar Fr del tramo al usuario</a:t>
              </a:r>
            </a:p>
          </p:txBody>
        </p:sp>
        <p:sp>
          <p:nvSpPr>
            <p:cNvPr id="36" name="35 Rectángulo"/>
            <p:cNvSpPr/>
            <p:nvPr/>
          </p:nvSpPr>
          <p:spPr>
            <a:xfrm>
              <a:off x="2423190" y="5729828"/>
              <a:ext cx="1981934" cy="337913"/>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sz="1400" dirty="0" smtClean="0">
                  <a:solidFill>
                    <a:srgbClr val="0070C0"/>
                  </a:solidFill>
                  <a:latin typeface="Futura std book"/>
                  <a:cs typeface="Arial" pitchFamily="34" charset="0"/>
                </a:rPr>
                <a:t>No aplico Fr del tramo</a:t>
              </a:r>
            </a:p>
          </p:txBody>
        </p:sp>
        <p:cxnSp>
          <p:nvCxnSpPr>
            <p:cNvPr id="40" name="39 Conector recto de flecha"/>
            <p:cNvCxnSpPr/>
            <p:nvPr/>
          </p:nvCxnSpPr>
          <p:spPr>
            <a:xfrm>
              <a:off x="3275856" y="2109996"/>
              <a:ext cx="0" cy="252028"/>
            </a:xfrm>
            <a:prstGeom prst="straightConnector1">
              <a:avLst/>
            </a:prstGeom>
            <a:ln w="25400">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2" name="41 Conector recto de flecha"/>
            <p:cNvCxnSpPr/>
            <p:nvPr/>
          </p:nvCxnSpPr>
          <p:spPr>
            <a:xfrm>
              <a:off x="1775118" y="2337450"/>
              <a:ext cx="0" cy="252028"/>
            </a:xfrm>
            <a:prstGeom prst="straightConnector1">
              <a:avLst/>
            </a:prstGeom>
            <a:ln w="25400">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3" name="42 Conector recto de flecha"/>
            <p:cNvCxnSpPr/>
            <p:nvPr/>
          </p:nvCxnSpPr>
          <p:spPr>
            <a:xfrm>
              <a:off x="4788024" y="2348880"/>
              <a:ext cx="0" cy="252028"/>
            </a:xfrm>
            <a:prstGeom prst="straightConnector1">
              <a:avLst/>
            </a:prstGeom>
            <a:ln w="25400">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4" name="43 Conector recto de flecha"/>
            <p:cNvCxnSpPr/>
            <p:nvPr/>
          </p:nvCxnSpPr>
          <p:spPr>
            <a:xfrm>
              <a:off x="4814312" y="2996952"/>
              <a:ext cx="0" cy="252028"/>
            </a:xfrm>
            <a:prstGeom prst="straightConnector1">
              <a:avLst/>
            </a:prstGeom>
            <a:ln w="25400">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5" name="44 Conector recto de flecha"/>
            <p:cNvCxnSpPr/>
            <p:nvPr/>
          </p:nvCxnSpPr>
          <p:spPr>
            <a:xfrm>
              <a:off x="4833744" y="3656454"/>
              <a:ext cx="0" cy="252028"/>
            </a:xfrm>
            <a:prstGeom prst="straightConnector1">
              <a:avLst/>
            </a:prstGeom>
            <a:ln w="25400">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8" name="47 Conector recto de flecha"/>
            <p:cNvCxnSpPr/>
            <p:nvPr/>
          </p:nvCxnSpPr>
          <p:spPr>
            <a:xfrm>
              <a:off x="3419872" y="5445224"/>
              <a:ext cx="0" cy="252028"/>
            </a:xfrm>
            <a:prstGeom prst="straightConnector1">
              <a:avLst/>
            </a:prstGeom>
            <a:ln w="25400">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9" name="48 Conector recto de flecha"/>
            <p:cNvCxnSpPr/>
            <p:nvPr/>
          </p:nvCxnSpPr>
          <p:spPr>
            <a:xfrm>
              <a:off x="6478498" y="5505802"/>
              <a:ext cx="0" cy="252028"/>
            </a:xfrm>
            <a:prstGeom prst="straightConnector1">
              <a:avLst/>
            </a:prstGeom>
            <a:ln w="25400">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1" name="50 Conector recto"/>
            <p:cNvCxnSpPr/>
            <p:nvPr/>
          </p:nvCxnSpPr>
          <p:spPr>
            <a:xfrm>
              <a:off x="1775118" y="2348880"/>
              <a:ext cx="3024336" cy="0"/>
            </a:xfrm>
            <a:prstGeom prst="line">
              <a:avLst/>
            </a:prstGeom>
            <a:ln>
              <a:solidFill>
                <a:schemeClr val="accent3">
                  <a:lumMod val="50000"/>
                </a:schemeClr>
              </a:solidFill>
            </a:ln>
          </p:spPr>
          <p:style>
            <a:lnRef idx="2">
              <a:schemeClr val="accent1"/>
            </a:lnRef>
            <a:fillRef idx="0">
              <a:schemeClr val="accent1"/>
            </a:fillRef>
            <a:effectRef idx="1">
              <a:schemeClr val="accent1"/>
            </a:effectRef>
            <a:fontRef idx="minor">
              <a:schemeClr val="tx1"/>
            </a:fontRef>
          </p:style>
        </p:cxnSp>
        <p:cxnSp>
          <p:nvCxnSpPr>
            <p:cNvPr id="52" name="51 Conector recto de flecha"/>
            <p:cNvCxnSpPr/>
            <p:nvPr/>
          </p:nvCxnSpPr>
          <p:spPr>
            <a:xfrm>
              <a:off x="1763688" y="2993524"/>
              <a:ext cx="0" cy="252028"/>
            </a:xfrm>
            <a:prstGeom prst="straightConnector1">
              <a:avLst/>
            </a:prstGeom>
            <a:ln w="25400">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3" name="52 Conector recto de flecha"/>
            <p:cNvCxnSpPr/>
            <p:nvPr/>
          </p:nvCxnSpPr>
          <p:spPr>
            <a:xfrm>
              <a:off x="3419872" y="4785722"/>
              <a:ext cx="0" cy="252028"/>
            </a:xfrm>
            <a:prstGeom prst="straightConnector1">
              <a:avLst/>
            </a:prstGeom>
            <a:ln w="25400">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4" name="53 Conector recto de flecha"/>
            <p:cNvCxnSpPr/>
            <p:nvPr/>
          </p:nvCxnSpPr>
          <p:spPr>
            <a:xfrm>
              <a:off x="6432778" y="4797152"/>
              <a:ext cx="0" cy="252028"/>
            </a:xfrm>
            <a:prstGeom prst="straightConnector1">
              <a:avLst/>
            </a:prstGeom>
            <a:ln w="25400">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5" name="54 Conector recto"/>
            <p:cNvCxnSpPr/>
            <p:nvPr/>
          </p:nvCxnSpPr>
          <p:spPr>
            <a:xfrm>
              <a:off x="3419872" y="4797152"/>
              <a:ext cx="3024336" cy="0"/>
            </a:xfrm>
            <a:prstGeom prst="line">
              <a:avLst/>
            </a:prstGeom>
            <a:ln>
              <a:solidFill>
                <a:schemeClr val="accent3">
                  <a:lumMod val="50000"/>
                </a:schemeClr>
              </a:solidFill>
            </a:ln>
          </p:spPr>
          <p:style>
            <a:lnRef idx="2">
              <a:schemeClr val="accent1"/>
            </a:lnRef>
            <a:fillRef idx="0">
              <a:schemeClr val="accent1"/>
            </a:fillRef>
            <a:effectRef idx="1">
              <a:schemeClr val="accent1"/>
            </a:effectRef>
            <a:fontRef idx="minor">
              <a:schemeClr val="tx1"/>
            </a:fontRef>
          </p:style>
        </p:cxnSp>
        <p:cxnSp>
          <p:nvCxnSpPr>
            <p:cNvPr id="56" name="55 Conector recto de flecha"/>
            <p:cNvCxnSpPr/>
            <p:nvPr/>
          </p:nvCxnSpPr>
          <p:spPr>
            <a:xfrm>
              <a:off x="4897750" y="4566270"/>
              <a:ext cx="0" cy="252028"/>
            </a:xfrm>
            <a:prstGeom prst="straightConnector1">
              <a:avLst/>
            </a:prstGeom>
            <a:ln w="25400">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34" name="19 Rectángulo"/>
          <p:cNvSpPr/>
          <p:nvPr/>
        </p:nvSpPr>
        <p:spPr>
          <a:xfrm>
            <a:off x="24044" y="1124744"/>
            <a:ext cx="5988116" cy="369332"/>
          </a:xfrm>
          <a:prstGeom prst="rect">
            <a:avLst/>
          </a:prstGeom>
          <a:ln>
            <a:solidFill>
              <a:srgbClr val="00B050"/>
            </a:solidFill>
          </a:ln>
        </p:spPr>
        <p:txBody>
          <a:bodyPr wrap="square">
            <a:spAutoFit/>
          </a:bodyPr>
          <a:lstStyle/>
          <a:p>
            <a:pPr algn="just"/>
            <a:r>
              <a:rPr lang="es-CO" b="1" u="sng" dirty="0" smtClean="0">
                <a:latin typeface="Futura std book"/>
                <a:cs typeface="Arial" pitchFamily="34" charset="0"/>
              </a:rPr>
              <a:t>Valor, aplicación y ajuste del Factor Regional </a:t>
            </a:r>
            <a:r>
              <a:rPr lang="es-CO" sz="1200" i="1" u="sng" dirty="0" smtClean="0">
                <a:latin typeface="Futura std book"/>
                <a:cs typeface="Arial" pitchFamily="34" charset="0"/>
              </a:rPr>
              <a:t>(Art.17)</a:t>
            </a:r>
            <a:endParaRPr lang="es-CO" i="1" dirty="0">
              <a:latin typeface="Futura std book"/>
            </a:endParaRPr>
          </a:p>
        </p:txBody>
      </p:sp>
    </p:spTree>
    <p:extLst>
      <p:ext uri="{BB962C8B-B14F-4D97-AF65-F5344CB8AC3E}">
        <p14:creationId xmlns:p14="http://schemas.microsoft.com/office/powerpoint/2010/main" val="2608512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Rectángulo"/>
          <p:cNvSpPr/>
          <p:nvPr/>
        </p:nvSpPr>
        <p:spPr>
          <a:xfrm>
            <a:off x="901671" y="2363747"/>
            <a:ext cx="8237552" cy="615553"/>
          </a:xfrm>
          <a:prstGeom prst="rect">
            <a:avLst/>
          </a:prstGeom>
          <a:ln>
            <a:solidFill>
              <a:schemeClr val="accent3">
                <a:lumMod val="50000"/>
              </a:schemeClr>
            </a:solidFill>
          </a:ln>
        </p:spPr>
        <p:txBody>
          <a:bodyPr wrap="square">
            <a:spAutoFit/>
          </a:bodyPr>
          <a:lstStyle/>
          <a:p>
            <a:r>
              <a:rPr lang="es-CO" b="1" dirty="0" smtClean="0">
                <a:latin typeface="Arial" pitchFamily="34" charset="0"/>
                <a:cs typeface="Arial" pitchFamily="34" charset="0"/>
              </a:rPr>
              <a:t>Año 1 de evaluación: Fr</a:t>
            </a:r>
            <a:r>
              <a:rPr lang="es-CO" b="1" i="1" baseline="-25000" dirty="0" smtClean="0">
                <a:latin typeface="Arial" pitchFamily="34" charset="0"/>
                <a:cs typeface="Arial" pitchFamily="34" charset="0"/>
              </a:rPr>
              <a:t>0 </a:t>
            </a:r>
            <a:r>
              <a:rPr lang="es-CO" b="1" dirty="0" smtClean="0">
                <a:latin typeface="Arial" pitchFamily="34" charset="0"/>
                <a:cs typeface="Arial" pitchFamily="34" charset="0"/>
              </a:rPr>
              <a:t>= 0.00, </a:t>
            </a:r>
            <a:r>
              <a:rPr lang="es-CO" sz="1600" b="1" i="1" dirty="0" smtClean="0">
                <a:latin typeface="Arial" pitchFamily="34" charset="0"/>
                <a:cs typeface="Arial" pitchFamily="34" charset="0"/>
              </a:rPr>
              <a:t>cuando </a:t>
            </a:r>
            <a:r>
              <a:rPr lang="es-CO" sz="1600" b="1" i="1" u="sng" dirty="0" smtClean="0">
                <a:latin typeface="Arial" pitchFamily="34" charset="0"/>
                <a:cs typeface="Arial" pitchFamily="34" charset="0"/>
              </a:rPr>
              <a:t>se cumple </a:t>
            </a:r>
            <a:r>
              <a:rPr lang="es-CO" sz="1600" b="1" i="1" dirty="0" smtClean="0">
                <a:latin typeface="Arial" pitchFamily="34" charset="0"/>
                <a:cs typeface="Arial" pitchFamily="34" charset="0"/>
              </a:rPr>
              <a:t>meta en quinquenio anterior</a:t>
            </a:r>
          </a:p>
          <a:p>
            <a:r>
              <a:rPr lang="es-CO" sz="1600" b="1" i="1" dirty="0" smtClean="0">
                <a:latin typeface="Arial" pitchFamily="34" charset="0"/>
                <a:cs typeface="Arial" pitchFamily="34" charset="0"/>
              </a:rPr>
              <a:t>                      Fr</a:t>
            </a:r>
            <a:r>
              <a:rPr lang="es-CO" sz="1600" b="1" i="1" baseline="-25000" dirty="0" smtClean="0">
                <a:latin typeface="Arial" pitchFamily="34" charset="0"/>
                <a:cs typeface="Arial" pitchFamily="34" charset="0"/>
              </a:rPr>
              <a:t>1</a:t>
            </a:r>
            <a:r>
              <a:rPr lang="es-CO" sz="1600" b="1" i="1" dirty="0" smtClean="0">
                <a:latin typeface="Arial" pitchFamily="34" charset="0"/>
                <a:cs typeface="Arial" pitchFamily="34" charset="0"/>
              </a:rPr>
              <a:t> = </a:t>
            </a:r>
            <a:r>
              <a:rPr lang="es-CO" sz="1600" b="1" i="1" dirty="0" smtClean="0">
                <a:solidFill>
                  <a:srgbClr val="FF0000"/>
                </a:solidFill>
                <a:latin typeface="Arial" pitchFamily="34" charset="0"/>
                <a:cs typeface="Arial" pitchFamily="34" charset="0"/>
              </a:rPr>
              <a:t>Fr</a:t>
            </a:r>
            <a:r>
              <a:rPr lang="es-CO" sz="1600" b="1" i="1" baseline="-25000" dirty="0" smtClean="0">
                <a:solidFill>
                  <a:srgbClr val="FF0000"/>
                </a:solidFill>
                <a:latin typeface="Arial" pitchFamily="34" charset="0"/>
                <a:cs typeface="Arial" pitchFamily="34" charset="0"/>
              </a:rPr>
              <a:t>0</a:t>
            </a:r>
            <a:r>
              <a:rPr lang="es-CO" sz="1600" b="1" i="1" dirty="0" smtClean="0">
                <a:latin typeface="Arial" pitchFamily="34" charset="0"/>
                <a:cs typeface="Arial" pitchFamily="34" charset="0"/>
              </a:rPr>
              <a:t> + (Cc</a:t>
            </a:r>
            <a:r>
              <a:rPr lang="es-CO" sz="1600" b="1" i="1" baseline="-25000" dirty="0" smtClean="0">
                <a:latin typeface="Arial" pitchFamily="34" charset="0"/>
                <a:cs typeface="Arial" pitchFamily="34" charset="0"/>
              </a:rPr>
              <a:t>1</a:t>
            </a:r>
            <a:r>
              <a:rPr lang="es-CO" sz="1600" b="1" i="1" dirty="0" smtClean="0">
                <a:latin typeface="Arial" pitchFamily="34" charset="0"/>
                <a:cs typeface="Arial" pitchFamily="34" charset="0"/>
              </a:rPr>
              <a:t>/Cm)                   Fr</a:t>
            </a:r>
            <a:r>
              <a:rPr lang="es-CO" sz="1600" b="1" i="1" baseline="-25000" dirty="0" smtClean="0">
                <a:latin typeface="Arial" pitchFamily="34" charset="0"/>
                <a:cs typeface="Arial" pitchFamily="34" charset="0"/>
              </a:rPr>
              <a:t>1</a:t>
            </a:r>
            <a:r>
              <a:rPr lang="es-CO" sz="1600" b="1" i="1" dirty="0" smtClean="0">
                <a:latin typeface="Arial" pitchFamily="34" charset="0"/>
                <a:cs typeface="Arial" pitchFamily="34" charset="0"/>
              </a:rPr>
              <a:t> = </a:t>
            </a:r>
            <a:r>
              <a:rPr lang="es-CO" sz="1600" b="1" i="1" dirty="0" smtClean="0">
                <a:solidFill>
                  <a:srgbClr val="FF0000"/>
                </a:solidFill>
                <a:latin typeface="Arial" pitchFamily="34" charset="0"/>
                <a:cs typeface="Arial" pitchFamily="34" charset="0"/>
              </a:rPr>
              <a:t>0.00</a:t>
            </a:r>
            <a:r>
              <a:rPr lang="es-CO" sz="1600" b="1" i="1" dirty="0" smtClean="0">
                <a:latin typeface="Arial" pitchFamily="34" charset="0"/>
                <a:cs typeface="Arial" pitchFamily="34" charset="0"/>
              </a:rPr>
              <a:t>+ (Cc</a:t>
            </a:r>
            <a:r>
              <a:rPr lang="es-CO" sz="1600" b="1" i="1" baseline="-25000" dirty="0" smtClean="0">
                <a:latin typeface="Arial" pitchFamily="34" charset="0"/>
                <a:cs typeface="Arial" pitchFamily="34" charset="0"/>
              </a:rPr>
              <a:t>1</a:t>
            </a:r>
            <a:r>
              <a:rPr lang="es-CO" sz="1600" b="1" i="1" dirty="0" smtClean="0">
                <a:latin typeface="Arial" pitchFamily="34" charset="0"/>
                <a:cs typeface="Arial" pitchFamily="34" charset="0"/>
              </a:rPr>
              <a:t>/Cm)   </a:t>
            </a:r>
            <a:endParaRPr lang="es-CO" sz="1600" i="1" dirty="0"/>
          </a:p>
        </p:txBody>
      </p:sp>
      <p:cxnSp>
        <p:nvCxnSpPr>
          <p:cNvPr id="26" name="25 Conector recto de flecha"/>
          <p:cNvCxnSpPr/>
          <p:nvPr/>
        </p:nvCxnSpPr>
        <p:spPr>
          <a:xfrm>
            <a:off x="4427984" y="2852936"/>
            <a:ext cx="72008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36 Rectángulo"/>
          <p:cNvSpPr/>
          <p:nvPr/>
        </p:nvSpPr>
        <p:spPr>
          <a:xfrm>
            <a:off x="906448" y="3140968"/>
            <a:ext cx="8237552" cy="892552"/>
          </a:xfrm>
          <a:prstGeom prst="rect">
            <a:avLst/>
          </a:prstGeom>
          <a:ln>
            <a:solidFill>
              <a:schemeClr val="accent3">
                <a:lumMod val="50000"/>
              </a:schemeClr>
            </a:solidFill>
          </a:ln>
        </p:spPr>
        <p:txBody>
          <a:bodyPr wrap="square">
            <a:spAutoFit/>
          </a:bodyPr>
          <a:lstStyle/>
          <a:p>
            <a:r>
              <a:rPr lang="es-CO" b="1" dirty="0" smtClean="0">
                <a:latin typeface="Arial" pitchFamily="34" charset="0"/>
                <a:cs typeface="Arial" pitchFamily="34" charset="0"/>
              </a:rPr>
              <a:t>Año 1 de evaluación: Fr</a:t>
            </a:r>
            <a:r>
              <a:rPr lang="es-CO" b="1" i="1" baseline="-25000" dirty="0" smtClean="0">
                <a:latin typeface="Arial" pitchFamily="34" charset="0"/>
                <a:cs typeface="Arial" pitchFamily="34" charset="0"/>
              </a:rPr>
              <a:t>0 </a:t>
            </a:r>
            <a:r>
              <a:rPr lang="es-CO" b="1" dirty="0" smtClean="0">
                <a:latin typeface="Arial" pitchFamily="34" charset="0"/>
                <a:cs typeface="Arial" pitchFamily="34" charset="0"/>
              </a:rPr>
              <a:t>= Fr</a:t>
            </a:r>
            <a:r>
              <a:rPr lang="es-CO" b="1" baseline="-25000" dirty="0" smtClean="0">
                <a:latin typeface="Arial" pitchFamily="34" charset="0"/>
                <a:cs typeface="Arial" pitchFamily="34" charset="0"/>
              </a:rPr>
              <a:t>año anterior</a:t>
            </a:r>
            <a:r>
              <a:rPr lang="es-CO" b="1" dirty="0" smtClean="0">
                <a:latin typeface="Arial" pitchFamily="34" charset="0"/>
                <a:cs typeface="Arial" pitchFamily="34" charset="0"/>
              </a:rPr>
              <a:t>, </a:t>
            </a:r>
            <a:r>
              <a:rPr lang="es-CO" sz="1600" b="1" i="1" dirty="0" smtClean="0">
                <a:latin typeface="Arial" pitchFamily="34" charset="0"/>
                <a:cs typeface="Arial" pitchFamily="34" charset="0"/>
              </a:rPr>
              <a:t>cuando </a:t>
            </a:r>
            <a:r>
              <a:rPr lang="es-CO" sz="1600" b="1" i="1" u="sng" dirty="0" smtClean="0">
                <a:latin typeface="Arial" pitchFamily="34" charset="0"/>
                <a:cs typeface="Arial" pitchFamily="34" charset="0"/>
              </a:rPr>
              <a:t>no se cumple </a:t>
            </a:r>
            <a:r>
              <a:rPr lang="es-CO" sz="1600" b="1" i="1" dirty="0" smtClean="0">
                <a:latin typeface="Arial" pitchFamily="34" charset="0"/>
                <a:cs typeface="Arial" pitchFamily="34" charset="0"/>
              </a:rPr>
              <a:t>la meta del quinquenio anterior</a:t>
            </a:r>
          </a:p>
          <a:p>
            <a:r>
              <a:rPr lang="es-CO" sz="1600" b="1" i="1" dirty="0" smtClean="0">
                <a:latin typeface="Arial" pitchFamily="34" charset="0"/>
                <a:cs typeface="Arial" pitchFamily="34" charset="0"/>
              </a:rPr>
              <a:t>                      Fr</a:t>
            </a:r>
            <a:r>
              <a:rPr lang="es-CO" sz="1600" b="1" i="1" baseline="-25000" dirty="0" smtClean="0">
                <a:latin typeface="Arial" pitchFamily="34" charset="0"/>
                <a:cs typeface="Arial" pitchFamily="34" charset="0"/>
              </a:rPr>
              <a:t>1</a:t>
            </a:r>
            <a:r>
              <a:rPr lang="es-CO" sz="1600" b="1" i="1" dirty="0" smtClean="0">
                <a:latin typeface="Arial" pitchFamily="34" charset="0"/>
                <a:cs typeface="Arial" pitchFamily="34" charset="0"/>
              </a:rPr>
              <a:t> = </a:t>
            </a:r>
            <a:r>
              <a:rPr lang="es-CO" sz="1600" b="1" i="1" dirty="0" smtClean="0">
                <a:solidFill>
                  <a:srgbClr val="FF0000"/>
                </a:solidFill>
                <a:latin typeface="Arial" pitchFamily="34" charset="0"/>
                <a:cs typeface="Arial" pitchFamily="34" charset="0"/>
              </a:rPr>
              <a:t>Fr</a:t>
            </a:r>
            <a:r>
              <a:rPr lang="es-CO" sz="1600" b="1" i="1" baseline="-25000" dirty="0" smtClean="0">
                <a:solidFill>
                  <a:srgbClr val="FF0000"/>
                </a:solidFill>
                <a:latin typeface="Arial" pitchFamily="34" charset="0"/>
                <a:cs typeface="Arial" pitchFamily="34" charset="0"/>
              </a:rPr>
              <a:t>0</a:t>
            </a:r>
            <a:r>
              <a:rPr lang="es-CO" sz="1600" b="1" i="1" dirty="0" smtClean="0">
                <a:latin typeface="Arial" pitchFamily="34" charset="0"/>
                <a:cs typeface="Arial" pitchFamily="34" charset="0"/>
              </a:rPr>
              <a:t> + (Cc</a:t>
            </a:r>
            <a:r>
              <a:rPr lang="es-CO" sz="1600" b="1" i="1" baseline="-25000" dirty="0" smtClean="0">
                <a:latin typeface="Arial" pitchFamily="34" charset="0"/>
                <a:cs typeface="Arial" pitchFamily="34" charset="0"/>
              </a:rPr>
              <a:t>1</a:t>
            </a:r>
            <a:r>
              <a:rPr lang="es-CO" sz="1600" b="1" i="1" dirty="0" smtClean="0">
                <a:latin typeface="Arial" pitchFamily="34" charset="0"/>
                <a:cs typeface="Arial" pitchFamily="34" charset="0"/>
              </a:rPr>
              <a:t>/Cm)                   Fr</a:t>
            </a:r>
            <a:r>
              <a:rPr lang="es-CO" sz="1600" b="1" i="1" baseline="-25000" dirty="0" smtClean="0">
                <a:latin typeface="Arial" pitchFamily="34" charset="0"/>
                <a:cs typeface="Arial" pitchFamily="34" charset="0"/>
              </a:rPr>
              <a:t>1</a:t>
            </a:r>
            <a:r>
              <a:rPr lang="es-CO" sz="1600" b="1" i="1" dirty="0" smtClean="0">
                <a:latin typeface="Arial" pitchFamily="34" charset="0"/>
                <a:cs typeface="Arial" pitchFamily="34" charset="0"/>
              </a:rPr>
              <a:t> = </a:t>
            </a:r>
            <a:r>
              <a:rPr lang="es-CO" sz="1600" b="1" dirty="0" smtClean="0">
                <a:solidFill>
                  <a:srgbClr val="FF0000"/>
                </a:solidFill>
                <a:latin typeface="Arial" pitchFamily="34" charset="0"/>
                <a:cs typeface="Arial" pitchFamily="34" charset="0"/>
              </a:rPr>
              <a:t>Fr</a:t>
            </a:r>
            <a:r>
              <a:rPr lang="es-CO" sz="1600" b="1" baseline="-25000" dirty="0" smtClean="0">
                <a:solidFill>
                  <a:srgbClr val="FF0000"/>
                </a:solidFill>
                <a:latin typeface="Arial" pitchFamily="34" charset="0"/>
                <a:cs typeface="Arial" pitchFamily="34" charset="0"/>
              </a:rPr>
              <a:t>año anterior </a:t>
            </a:r>
            <a:r>
              <a:rPr lang="es-CO" sz="1600" b="1" i="1" dirty="0" smtClean="0">
                <a:latin typeface="Arial" pitchFamily="34" charset="0"/>
                <a:cs typeface="Arial" pitchFamily="34" charset="0"/>
              </a:rPr>
              <a:t>+ (Cc</a:t>
            </a:r>
            <a:r>
              <a:rPr lang="es-CO" sz="1600" b="1" i="1" baseline="-25000" dirty="0" smtClean="0">
                <a:latin typeface="Arial" pitchFamily="34" charset="0"/>
                <a:cs typeface="Arial" pitchFamily="34" charset="0"/>
              </a:rPr>
              <a:t>1</a:t>
            </a:r>
            <a:r>
              <a:rPr lang="es-CO" sz="1600" b="1" i="1" dirty="0" smtClean="0">
                <a:latin typeface="Arial" pitchFamily="34" charset="0"/>
                <a:cs typeface="Arial" pitchFamily="34" charset="0"/>
              </a:rPr>
              <a:t>/Cm)   </a:t>
            </a:r>
            <a:endParaRPr lang="es-CO" sz="1600" i="1" dirty="0"/>
          </a:p>
        </p:txBody>
      </p:sp>
      <p:cxnSp>
        <p:nvCxnSpPr>
          <p:cNvPr id="39" name="38 Conector recto de flecha"/>
          <p:cNvCxnSpPr/>
          <p:nvPr/>
        </p:nvCxnSpPr>
        <p:spPr>
          <a:xfrm>
            <a:off x="4355976" y="3861048"/>
            <a:ext cx="72008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23 Rectángulo"/>
          <p:cNvSpPr/>
          <p:nvPr/>
        </p:nvSpPr>
        <p:spPr>
          <a:xfrm>
            <a:off x="1115616" y="4221088"/>
            <a:ext cx="8028384" cy="1323439"/>
          </a:xfrm>
          <a:prstGeom prst="rect">
            <a:avLst/>
          </a:prstGeom>
          <a:ln>
            <a:solidFill>
              <a:schemeClr val="accent3">
                <a:lumMod val="50000"/>
              </a:schemeClr>
            </a:solidFill>
          </a:ln>
        </p:spPr>
        <p:txBody>
          <a:bodyPr wrap="square">
            <a:spAutoFit/>
          </a:bodyPr>
          <a:lstStyle/>
          <a:p>
            <a:r>
              <a:rPr lang="es-CO" sz="1600" i="1" dirty="0" smtClean="0">
                <a:latin typeface="Arial" pitchFamily="34" charset="0"/>
                <a:cs typeface="Arial" pitchFamily="34" charset="0"/>
              </a:rPr>
              <a:t>No obstante, Cuando se tiene:</a:t>
            </a:r>
          </a:p>
          <a:p>
            <a:pPr>
              <a:buFont typeface="Arial" pitchFamily="34" charset="0"/>
              <a:buChar char="•"/>
            </a:pPr>
            <a:r>
              <a:rPr lang="es-CO" sz="1600" i="1" dirty="0" smtClean="0">
                <a:latin typeface="Arial" pitchFamily="34" charset="0"/>
                <a:cs typeface="Arial" pitchFamily="34" charset="0"/>
              </a:rPr>
              <a:t>Tramo con Meta quinquenal incumplida al final del quinquenio</a:t>
            </a:r>
          </a:p>
          <a:p>
            <a:pPr>
              <a:buFont typeface="Arial" pitchFamily="34" charset="0"/>
              <a:buChar char="•"/>
            </a:pPr>
            <a:r>
              <a:rPr lang="es-CO" sz="1600" i="1" dirty="0" smtClean="0">
                <a:latin typeface="Arial" pitchFamily="34" charset="0"/>
                <a:cs typeface="Arial" pitchFamily="34" charset="0"/>
              </a:rPr>
              <a:t>Meta de carga individual o grupal cumplida al final del quinquenio</a:t>
            </a:r>
          </a:p>
          <a:p>
            <a:pPr>
              <a:buFont typeface="Arial" pitchFamily="34" charset="0"/>
              <a:buChar char="•"/>
            </a:pPr>
            <a:r>
              <a:rPr lang="es-CO" sz="1600" i="1" dirty="0" smtClean="0">
                <a:latin typeface="Arial" pitchFamily="34" charset="0"/>
                <a:cs typeface="Arial" pitchFamily="34" charset="0"/>
              </a:rPr>
              <a:t>Cumple con nueva carga anual establecida en el cronograma para el primer año</a:t>
            </a:r>
          </a:p>
          <a:p>
            <a:pPr algn="ctr"/>
            <a:r>
              <a:rPr lang="es-CO" sz="1600" i="1" dirty="0" smtClean="0">
                <a:latin typeface="Arial" pitchFamily="34" charset="0"/>
                <a:cs typeface="Arial" pitchFamily="34" charset="0"/>
              </a:rPr>
              <a:t>Se aplica Factor Regional = 1.00</a:t>
            </a:r>
            <a:endParaRPr lang="es-CO" sz="1600" i="1" dirty="0"/>
          </a:p>
        </p:txBody>
      </p:sp>
      <p:sp>
        <p:nvSpPr>
          <p:cNvPr id="25" name="24 Rectángulo"/>
          <p:cNvSpPr/>
          <p:nvPr/>
        </p:nvSpPr>
        <p:spPr>
          <a:xfrm rot="16200000">
            <a:off x="118024" y="2554384"/>
            <a:ext cx="924354" cy="513346"/>
          </a:xfrm>
          <a:prstGeom prst="rect">
            <a:avLst/>
          </a:prstGeom>
          <a:ln/>
          <a:effectLst>
            <a:innerShdw blurRad="63500" dist="50800" dir="189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square">
            <a:spAutoFit/>
          </a:bodyPr>
          <a:lstStyle/>
          <a:p>
            <a:pPr algn="ctr">
              <a:lnSpc>
                <a:spcPct val="114000"/>
              </a:lnSpc>
              <a:spcBef>
                <a:spcPts val="600"/>
              </a:spcBef>
              <a:spcAft>
                <a:spcPts val="600"/>
              </a:spcAft>
            </a:pPr>
            <a:r>
              <a:rPr lang="es-CO" sz="1200" dirty="0" smtClean="0">
                <a:latin typeface="Futura std book"/>
                <a:cs typeface="Arial" pitchFamily="34" charset="0"/>
              </a:rPr>
              <a:t>Parág.3 Art.17</a:t>
            </a:r>
            <a:endParaRPr lang="es-CO" sz="1200" dirty="0">
              <a:solidFill>
                <a:schemeClr val="dk1"/>
              </a:solidFill>
              <a:latin typeface="Futura std book"/>
              <a:cs typeface="Arial" pitchFamily="34" charset="0"/>
            </a:endParaRPr>
          </a:p>
        </p:txBody>
      </p:sp>
      <p:sp>
        <p:nvSpPr>
          <p:cNvPr id="15" name="19 Rectángulo"/>
          <p:cNvSpPr/>
          <p:nvPr/>
        </p:nvSpPr>
        <p:spPr>
          <a:xfrm>
            <a:off x="24044" y="1250234"/>
            <a:ext cx="5988116" cy="369332"/>
          </a:xfrm>
          <a:prstGeom prst="rect">
            <a:avLst/>
          </a:prstGeom>
          <a:ln>
            <a:solidFill>
              <a:srgbClr val="00B050"/>
            </a:solidFill>
          </a:ln>
        </p:spPr>
        <p:txBody>
          <a:bodyPr wrap="square">
            <a:spAutoFit/>
          </a:bodyPr>
          <a:lstStyle/>
          <a:p>
            <a:pPr algn="just"/>
            <a:r>
              <a:rPr lang="es-CO" b="1" u="sng" dirty="0" smtClean="0">
                <a:latin typeface="Futura std book"/>
                <a:cs typeface="Arial" pitchFamily="34" charset="0"/>
              </a:rPr>
              <a:t>Valor, aplicación y ajuste del Factor Regional </a:t>
            </a:r>
            <a:r>
              <a:rPr lang="es-CO" sz="1200" i="1" u="sng" dirty="0" smtClean="0">
                <a:latin typeface="Futura std book"/>
                <a:cs typeface="Arial" pitchFamily="34" charset="0"/>
              </a:rPr>
              <a:t>(Art.17)</a:t>
            </a:r>
            <a:endParaRPr lang="es-CO" i="1" dirty="0">
              <a:latin typeface="Futura std book"/>
            </a:endParaRPr>
          </a:p>
        </p:txBody>
      </p:sp>
      <p:sp>
        <p:nvSpPr>
          <p:cNvPr id="16" name="24 Rectángulo"/>
          <p:cNvSpPr/>
          <p:nvPr/>
        </p:nvSpPr>
        <p:spPr>
          <a:xfrm>
            <a:off x="7028767" y="1200469"/>
            <a:ext cx="1287649" cy="443198"/>
          </a:xfrm>
          <a:prstGeom prst="rect">
            <a:avLst/>
          </a:prstGeom>
          <a:ln>
            <a:solidFill>
              <a:srgbClr val="00B050"/>
            </a:solidFill>
          </a:ln>
        </p:spPr>
        <p:txBody>
          <a:bodyPr wrap="square">
            <a:spAutoFit/>
          </a:bodyPr>
          <a:lstStyle/>
          <a:p>
            <a:pPr algn="just">
              <a:lnSpc>
                <a:spcPct val="114000"/>
              </a:lnSpc>
              <a:spcBef>
                <a:spcPts val="600"/>
              </a:spcBef>
              <a:spcAft>
                <a:spcPts val="600"/>
              </a:spcAft>
            </a:pPr>
            <a:r>
              <a:rPr lang="es-CO" sz="2000" dirty="0" smtClean="0">
                <a:latin typeface="Futura std book"/>
                <a:cs typeface="Arial" pitchFamily="34" charset="0"/>
              </a:rPr>
              <a:t>Cc &gt; Cm </a:t>
            </a:r>
          </a:p>
        </p:txBody>
      </p:sp>
      <p:sp>
        <p:nvSpPr>
          <p:cNvPr id="4" name="CuadroTexto 3"/>
          <p:cNvSpPr txBox="1"/>
          <p:nvPr/>
        </p:nvSpPr>
        <p:spPr>
          <a:xfrm>
            <a:off x="6012160" y="1052736"/>
            <a:ext cx="942887" cy="369332"/>
          </a:xfrm>
          <a:prstGeom prst="rect">
            <a:avLst/>
          </a:prstGeom>
          <a:noFill/>
        </p:spPr>
        <p:txBody>
          <a:bodyPr wrap="none" rtlCol="0">
            <a:spAutoFit/>
          </a:bodyPr>
          <a:lstStyle/>
          <a:p>
            <a:r>
              <a:rPr lang="es-CO" i="1" dirty="0"/>
              <a:t>c</a:t>
            </a:r>
            <a:r>
              <a:rPr lang="es-CO" i="1" dirty="0" smtClean="0"/>
              <a:t>uando:</a:t>
            </a:r>
            <a:endParaRPr lang="es-CO" i="1" dirty="0"/>
          </a:p>
        </p:txBody>
      </p:sp>
      <p:cxnSp>
        <p:nvCxnSpPr>
          <p:cNvPr id="8" name="Conector recto de flecha 7"/>
          <p:cNvCxnSpPr>
            <a:stCxn id="15" idx="3"/>
            <a:endCxn id="16" idx="1"/>
          </p:cNvCxnSpPr>
          <p:nvPr/>
        </p:nvCxnSpPr>
        <p:spPr>
          <a:xfrm flipV="1">
            <a:off x="6012160" y="1422068"/>
            <a:ext cx="1016607" cy="12832"/>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sp>
        <p:nvSpPr>
          <p:cNvPr id="29" name="19 Rectángulo"/>
          <p:cNvSpPr/>
          <p:nvPr/>
        </p:nvSpPr>
        <p:spPr>
          <a:xfrm>
            <a:off x="906448" y="1817064"/>
            <a:ext cx="3521536" cy="369332"/>
          </a:xfrm>
          <a:prstGeom prst="rect">
            <a:avLst/>
          </a:prstGeom>
          <a:solidFill>
            <a:schemeClr val="accent3">
              <a:lumMod val="60000"/>
              <a:lumOff val="40000"/>
            </a:schemeClr>
          </a:solidFill>
          <a:ln>
            <a:solidFill>
              <a:schemeClr val="accent3">
                <a:lumMod val="50000"/>
              </a:schemeClr>
            </a:solidFill>
          </a:ln>
        </p:spPr>
        <p:txBody>
          <a:bodyPr wrap="square">
            <a:spAutoFit/>
          </a:bodyPr>
          <a:lstStyle/>
          <a:p>
            <a:pPr algn="just"/>
            <a:r>
              <a:rPr lang="es-CO" b="1" u="sng" dirty="0" smtClean="0">
                <a:latin typeface="Futura std book"/>
                <a:cs typeface="Arial" pitchFamily="34" charset="0"/>
              </a:rPr>
              <a:t>Inicio Nuevo Quinquenio</a:t>
            </a:r>
            <a:endParaRPr lang="es-CO" i="1" dirty="0">
              <a:latin typeface="Futura std book"/>
            </a:endParaRPr>
          </a:p>
        </p:txBody>
      </p:sp>
    </p:spTree>
    <p:extLst>
      <p:ext uri="{BB962C8B-B14F-4D97-AF65-F5344CB8AC3E}">
        <p14:creationId xmlns:p14="http://schemas.microsoft.com/office/powerpoint/2010/main" val="2406890168"/>
      </p:ext>
    </p:extLst>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Rectángulo"/>
          <p:cNvSpPr/>
          <p:nvPr/>
        </p:nvSpPr>
        <p:spPr>
          <a:xfrm>
            <a:off x="906448" y="2420888"/>
            <a:ext cx="8237552" cy="2062103"/>
          </a:xfrm>
          <a:prstGeom prst="rect">
            <a:avLst/>
          </a:prstGeom>
          <a:ln>
            <a:solidFill>
              <a:schemeClr val="accent3">
                <a:lumMod val="50000"/>
              </a:schemeClr>
            </a:solidFill>
          </a:ln>
        </p:spPr>
        <p:txBody>
          <a:bodyPr wrap="square">
            <a:spAutoFit/>
          </a:bodyPr>
          <a:lstStyle/>
          <a:p>
            <a:endParaRPr lang="es-CO" sz="1600" b="1" i="1" dirty="0" smtClean="0">
              <a:latin typeface="Arial" pitchFamily="34" charset="0"/>
              <a:cs typeface="Arial" pitchFamily="34" charset="0"/>
            </a:endParaRPr>
          </a:p>
          <a:p>
            <a:r>
              <a:rPr lang="es-CO" sz="1600" b="1" i="1" dirty="0" smtClean="0">
                <a:latin typeface="Arial" pitchFamily="34" charset="0"/>
                <a:cs typeface="Arial" pitchFamily="34" charset="0"/>
              </a:rPr>
              <a:t>No cumple indicador de número de vertimientos puntuales eliminados </a:t>
            </a:r>
          </a:p>
          <a:p>
            <a:r>
              <a:rPr lang="es-CO" sz="1600" b="1" i="1" dirty="0" smtClean="0">
                <a:latin typeface="Arial" pitchFamily="34" charset="0"/>
                <a:cs typeface="Arial" pitchFamily="34" charset="0"/>
              </a:rPr>
              <a:t>	Se aplica FR con incremento de 0,5 por cada año de incumplimiento</a:t>
            </a:r>
          </a:p>
          <a:p>
            <a:endParaRPr lang="es-CO" sz="1600" b="1" i="1" dirty="0" smtClean="0">
              <a:latin typeface="Arial" pitchFamily="34" charset="0"/>
              <a:cs typeface="Arial" pitchFamily="34" charset="0"/>
            </a:endParaRPr>
          </a:p>
          <a:p>
            <a:r>
              <a:rPr lang="es-CO" sz="1600" b="1" i="1" dirty="0" smtClean="0">
                <a:latin typeface="Arial" pitchFamily="34" charset="0"/>
                <a:cs typeface="Arial" pitchFamily="34" charset="0"/>
              </a:rPr>
              <a:t>Cuando… Incumple meta del tramo; Incumple meta individual en carga; Incumple indicador de número de vertimientos puntuales eliminados</a:t>
            </a:r>
          </a:p>
          <a:p>
            <a:r>
              <a:rPr lang="es-CO" sz="1600" b="1" i="1" dirty="0" smtClean="0">
                <a:latin typeface="Arial" pitchFamily="34" charset="0"/>
                <a:cs typeface="Arial" pitchFamily="34" charset="0"/>
              </a:rPr>
              <a:t>	Sólo se aplica FR por carga</a:t>
            </a:r>
          </a:p>
          <a:p>
            <a:endParaRPr lang="es-CO" sz="1600" b="1" i="1" dirty="0" smtClean="0">
              <a:latin typeface="Arial" pitchFamily="34" charset="0"/>
              <a:cs typeface="Arial" pitchFamily="34" charset="0"/>
            </a:endParaRPr>
          </a:p>
        </p:txBody>
      </p:sp>
      <p:sp>
        <p:nvSpPr>
          <p:cNvPr id="25" name="24 Rectángulo"/>
          <p:cNvSpPr/>
          <p:nvPr/>
        </p:nvSpPr>
        <p:spPr>
          <a:xfrm rot="16200000">
            <a:off x="118024" y="2554384"/>
            <a:ext cx="924354" cy="513346"/>
          </a:xfrm>
          <a:prstGeom prst="rect">
            <a:avLst/>
          </a:prstGeom>
          <a:ln/>
          <a:effectLst>
            <a:innerShdw blurRad="63500" dist="50800" dir="189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square">
            <a:spAutoFit/>
          </a:bodyPr>
          <a:lstStyle/>
          <a:p>
            <a:pPr algn="ctr">
              <a:lnSpc>
                <a:spcPct val="114000"/>
              </a:lnSpc>
              <a:spcBef>
                <a:spcPts val="600"/>
              </a:spcBef>
              <a:spcAft>
                <a:spcPts val="600"/>
              </a:spcAft>
            </a:pPr>
            <a:r>
              <a:rPr lang="es-CO" sz="1200" dirty="0" smtClean="0">
                <a:latin typeface="Futura std book"/>
                <a:cs typeface="Arial" pitchFamily="34" charset="0"/>
              </a:rPr>
              <a:t>Parág.2 Art.17</a:t>
            </a:r>
            <a:endParaRPr lang="es-CO" sz="1200" dirty="0">
              <a:solidFill>
                <a:schemeClr val="dk1"/>
              </a:solidFill>
              <a:latin typeface="Futura std book"/>
              <a:cs typeface="Arial" pitchFamily="34" charset="0"/>
            </a:endParaRPr>
          </a:p>
        </p:txBody>
      </p:sp>
      <p:cxnSp>
        <p:nvCxnSpPr>
          <p:cNvPr id="12" name="11 Conector recto de flecha"/>
          <p:cNvCxnSpPr/>
          <p:nvPr/>
        </p:nvCxnSpPr>
        <p:spPr>
          <a:xfrm>
            <a:off x="1475656" y="3140968"/>
            <a:ext cx="36004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13 Conector recto de flecha"/>
          <p:cNvCxnSpPr/>
          <p:nvPr/>
        </p:nvCxnSpPr>
        <p:spPr>
          <a:xfrm>
            <a:off x="1475656" y="4077072"/>
            <a:ext cx="36004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19 Rectángulo"/>
          <p:cNvSpPr/>
          <p:nvPr/>
        </p:nvSpPr>
        <p:spPr>
          <a:xfrm>
            <a:off x="-6198" y="1300119"/>
            <a:ext cx="5988116" cy="369332"/>
          </a:xfrm>
          <a:prstGeom prst="rect">
            <a:avLst/>
          </a:prstGeom>
          <a:ln>
            <a:solidFill>
              <a:srgbClr val="00B050"/>
            </a:solidFill>
          </a:ln>
        </p:spPr>
        <p:txBody>
          <a:bodyPr wrap="square">
            <a:spAutoFit/>
          </a:bodyPr>
          <a:lstStyle/>
          <a:p>
            <a:pPr algn="just"/>
            <a:r>
              <a:rPr lang="es-CO" b="1" u="sng" dirty="0" smtClean="0">
                <a:latin typeface="Futura std book"/>
                <a:cs typeface="Arial" pitchFamily="34" charset="0"/>
              </a:rPr>
              <a:t>Valor, aplicación y ajuste del Factor Regional </a:t>
            </a:r>
            <a:r>
              <a:rPr lang="es-CO" sz="1200" i="1" u="sng" dirty="0" smtClean="0">
                <a:latin typeface="Futura std book"/>
                <a:cs typeface="Arial" pitchFamily="34" charset="0"/>
              </a:rPr>
              <a:t>(Art.17)</a:t>
            </a:r>
            <a:endParaRPr lang="es-CO" i="1" dirty="0">
              <a:latin typeface="Futura std book"/>
            </a:endParaRPr>
          </a:p>
        </p:txBody>
      </p:sp>
      <p:sp>
        <p:nvSpPr>
          <p:cNvPr id="15" name="19 Rectángulo"/>
          <p:cNvSpPr/>
          <p:nvPr/>
        </p:nvSpPr>
        <p:spPr>
          <a:xfrm>
            <a:off x="906448" y="1817064"/>
            <a:ext cx="2562010" cy="369332"/>
          </a:xfrm>
          <a:prstGeom prst="rect">
            <a:avLst/>
          </a:prstGeom>
          <a:solidFill>
            <a:schemeClr val="accent3">
              <a:lumMod val="60000"/>
              <a:lumOff val="40000"/>
            </a:schemeClr>
          </a:solidFill>
          <a:ln>
            <a:solidFill>
              <a:schemeClr val="accent3">
                <a:lumMod val="50000"/>
              </a:schemeClr>
            </a:solidFill>
          </a:ln>
        </p:spPr>
        <p:txBody>
          <a:bodyPr wrap="square">
            <a:spAutoFit/>
          </a:bodyPr>
          <a:lstStyle/>
          <a:p>
            <a:pPr algn="just"/>
            <a:r>
              <a:rPr lang="es-CO" b="1" u="sng" dirty="0" smtClean="0">
                <a:latin typeface="Futura std book"/>
                <a:cs typeface="Arial" pitchFamily="34" charset="0"/>
              </a:rPr>
              <a:t>Prestador de Servicio</a:t>
            </a:r>
            <a:endParaRPr lang="es-CO" i="1" dirty="0">
              <a:latin typeface="Futura std book"/>
            </a:endParaRPr>
          </a:p>
        </p:txBody>
      </p:sp>
    </p:spTree>
    <p:extLst>
      <p:ext uri="{BB962C8B-B14F-4D97-AF65-F5344CB8AC3E}">
        <p14:creationId xmlns:p14="http://schemas.microsoft.com/office/powerpoint/2010/main" val="2406890168"/>
      </p:ext>
    </p:extLst>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24 Rectángulo"/>
          <p:cNvSpPr/>
          <p:nvPr/>
        </p:nvSpPr>
        <p:spPr>
          <a:xfrm rot="16200000">
            <a:off x="118024" y="1762296"/>
            <a:ext cx="924354" cy="513346"/>
          </a:xfrm>
          <a:prstGeom prst="rect">
            <a:avLst/>
          </a:prstGeom>
          <a:ln/>
          <a:effectLst>
            <a:innerShdw blurRad="63500" dist="50800" dir="189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square">
            <a:spAutoFit/>
          </a:bodyPr>
          <a:lstStyle/>
          <a:p>
            <a:pPr algn="ctr">
              <a:lnSpc>
                <a:spcPct val="114000"/>
              </a:lnSpc>
              <a:spcBef>
                <a:spcPts val="600"/>
              </a:spcBef>
              <a:spcAft>
                <a:spcPts val="600"/>
              </a:spcAft>
            </a:pPr>
            <a:r>
              <a:rPr lang="es-CO" sz="1200" dirty="0" smtClean="0">
                <a:latin typeface="Futura std book"/>
                <a:cs typeface="Arial" pitchFamily="34" charset="0"/>
              </a:rPr>
              <a:t>Parág.2 Art.17</a:t>
            </a:r>
            <a:endParaRPr lang="es-CO" sz="1200" dirty="0">
              <a:solidFill>
                <a:schemeClr val="dk1"/>
              </a:solidFill>
              <a:latin typeface="Futura std book"/>
              <a:cs typeface="Arial" pitchFamily="34" charset="0"/>
            </a:endParaRPr>
          </a:p>
        </p:txBody>
      </p:sp>
      <p:sp>
        <p:nvSpPr>
          <p:cNvPr id="13" name="19 Rectángulo"/>
          <p:cNvSpPr/>
          <p:nvPr/>
        </p:nvSpPr>
        <p:spPr>
          <a:xfrm>
            <a:off x="-6198" y="1124744"/>
            <a:ext cx="8826670" cy="369332"/>
          </a:xfrm>
          <a:prstGeom prst="rect">
            <a:avLst/>
          </a:prstGeom>
          <a:ln>
            <a:solidFill>
              <a:srgbClr val="00B050"/>
            </a:solidFill>
          </a:ln>
        </p:spPr>
        <p:txBody>
          <a:bodyPr wrap="square">
            <a:spAutoFit/>
          </a:bodyPr>
          <a:lstStyle/>
          <a:p>
            <a:pPr algn="just"/>
            <a:r>
              <a:rPr lang="es-CO" b="1" u="sng" dirty="0" smtClean="0">
                <a:latin typeface="Futura std book"/>
                <a:cs typeface="Arial" pitchFamily="34" charset="0"/>
              </a:rPr>
              <a:t>Valor, aplicación y ajuste del Factor Regional al Prestador de Servicio </a:t>
            </a:r>
            <a:r>
              <a:rPr lang="es-CO" sz="1200" i="1" dirty="0" smtClean="0">
                <a:latin typeface="Futura std book"/>
                <a:cs typeface="Arial" pitchFamily="34" charset="0"/>
              </a:rPr>
              <a:t>(</a:t>
            </a:r>
            <a:r>
              <a:rPr lang="es-CO" sz="1200" i="1" u="sng" dirty="0" smtClean="0">
                <a:latin typeface="Futura std book"/>
                <a:cs typeface="Arial" pitchFamily="34" charset="0"/>
              </a:rPr>
              <a:t>Art.17)</a:t>
            </a:r>
            <a:endParaRPr lang="es-CO" i="1" dirty="0">
              <a:latin typeface="Futura std book"/>
            </a:endParaRPr>
          </a:p>
        </p:txBody>
      </p:sp>
      <p:sp>
        <p:nvSpPr>
          <p:cNvPr id="15" name="19 Rectángulo"/>
          <p:cNvSpPr/>
          <p:nvPr/>
        </p:nvSpPr>
        <p:spPr>
          <a:xfrm>
            <a:off x="1043608" y="1749916"/>
            <a:ext cx="7848872" cy="369332"/>
          </a:xfrm>
          <a:prstGeom prst="rect">
            <a:avLst/>
          </a:prstGeom>
          <a:solidFill>
            <a:schemeClr val="accent3">
              <a:lumMod val="60000"/>
              <a:lumOff val="40000"/>
            </a:schemeClr>
          </a:solidFill>
          <a:ln>
            <a:solidFill>
              <a:schemeClr val="accent3">
                <a:lumMod val="50000"/>
              </a:schemeClr>
            </a:solidFill>
          </a:ln>
        </p:spPr>
        <p:txBody>
          <a:bodyPr wrap="square">
            <a:spAutoFit/>
          </a:bodyPr>
          <a:lstStyle/>
          <a:p>
            <a:pPr algn="just"/>
            <a:r>
              <a:rPr lang="es-CO" b="1" i="1" u="sng" dirty="0" smtClean="0">
                <a:solidFill>
                  <a:srgbClr val="FF0000"/>
                </a:solidFill>
                <a:latin typeface="Futura std book"/>
              </a:rPr>
              <a:t>No</a:t>
            </a:r>
            <a:r>
              <a:rPr lang="es-CO" b="1" i="1" u="sng" dirty="0" smtClean="0">
                <a:latin typeface="Futura std book"/>
              </a:rPr>
              <a:t> se cumple Cm</a:t>
            </a:r>
            <a:r>
              <a:rPr lang="es-CO" i="1" dirty="0" smtClean="0">
                <a:latin typeface="Futura std book"/>
              </a:rPr>
              <a:t> del tramo.  </a:t>
            </a:r>
            <a:r>
              <a:rPr lang="es-CO" b="1" i="1" u="sng" dirty="0" smtClean="0">
                <a:solidFill>
                  <a:srgbClr val="FF0000"/>
                </a:solidFill>
                <a:latin typeface="Futura std book"/>
              </a:rPr>
              <a:t>Si</a:t>
            </a:r>
            <a:r>
              <a:rPr lang="es-CO" i="1" dirty="0" smtClean="0">
                <a:latin typeface="Futura std book"/>
              </a:rPr>
              <a:t> se calcula </a:t>
            </a:r>
            <a:r>
              <a:rPr lang="es-CO" b="1" i="1" u="sng" dirty="0" smtClean="0">
                <a:latin typeface="Futura std book"/>
              </a:rPr>
              <a:t>Factor Regional del Tramo</a:t>
            </a:r>
            <a:endParaRPr lang="es-CO" b="1" i="1" u="sng" dirty="0">
              <a:latin typeface="Futura std book"/>
            </a:endParaRPr>
          </a:p>
        </p:txBody>
      </p:sp>
      <p:graphicFrame>
        <p:nvGraphicFramePr>
          <p:cNvPr id="2" name="Tabla 1"/>
          <p:cNvGraphicFramePr>
            <a:graphicFrameLocks noGrp="1"/>
          </p:cNvGraphicFramePr>
          <p:nvPr>
            <p:extLst>
              <p:ext uri="{D42A27DB-BD31-4B8C-83A1-F6EECF244321}">
                <p14:modId xmlns:p14="http://schemas.microsoft.com/office/powerpoint/2010/main" val="623985741"/>
              </p:ext>
            </p:extLst>
          </p:nvPr>
        </p:nvGraphicFramePr>
        <p:xfrm>
          <a:off x="1187624" y="2924944"/>
          <a:ext cx="6912768" cy="2123440"/>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20000"/>
                    </a:ext>
                  </a:extLst>
                </a:gridCol>
                <a:gridCol w="2448272">
                  <a:extLst>
                    <a:ext uri="{9D8B030D-6E8A-4147-A177-3AD203B41FA5}">
                      <a16:colId xmlns:a16="http://schemas.microsoft.com/office/drawing/2014/main" xmlns="" val="20001"/>
                    </a:ext>
                  </a:extLst>
                </a:gridCol>
                <a:gridCol w="2592288">
                  <a:extLst>
                    <a:ext uri="{9D8B030D-6E8A-4147-A177-3AD203B41FA5}">
                      <a16:colId xmlns:a16="http://schemas.microsoft.com/office/drawing/2014/main" xmlns="" val="20002"/>
                    </a:ext>
                  </a:extLst>
                </a:gridCol>
              </a:tblGrid>
              <a:tr h="370840">
                <a:tc>
                  <a:txBody>
                    <a:bodyPr/>
                    <a:lstStyle/>
                    <a:p>
                      <a:pPr algn="ctr"/>
                      <a:r>
                        <a:rPr lang="es-CO" dirty="0" smtClean="0"/>
                        <a:t>Cumple</a:t>
                      </a:r>
                      <a:r>
                        <a:rPr lang="es-CO" baseline="0" dirty="0" smtClean="0"/>
                        <a:t> </a:t>
                      </a:r>
                      <a:r>
                        <a:rPr lang="es-CO" dirty="0" smtClean="0"/>
                        <a:t> con</a:t>
                      </a:r>
                      <a:r>
                        <a:rPr lang="es-CO" baseline="0" dirty="0" smtClean="0"/>
                        <a:t> Cm individual (carga)</a:t>
                      </a:r>
                      <a:endParaRPr lang="es-CO" dirty="0"/>
                    </a:p>
                  </a:txBody>
                  <a:tcPr/>
                </a:tc>
                <a:tc>
                  <a:txBody>
                    <a:bodyPr/>
                    <a:lstStyle/>
                    <a:p>
                      <a:pPr algn="ctr"/>
                      <a:r>
                        <a:rPr lang="es-CO" dirty="0" smtClean="0"/>
                        <a:t>Cumple</a:t>
                      </a:r>
                      <a:r>
                        <a:rPr lang="es-CO" baseline="0" dirty="0" smtClean="0"/>
                        <a:t> con </a:t>
                      </a:r>
                      <a:r>
                        <a:rPr lang="es-CO" dirty="0" smtClean="0"/>
                        <a:t>N° Vertimientos a</a:t>
                      </a:r>
                      <a:r>
                        <a:rPr lang="es-CO" baseline="0" dirty="0" smtClean="0"/>
                        <a:t> eliminar</a:t>
                      </a:r>
                      <a:endParaRPr lang="es-CO" dirty="0"/>
                    </a:p>
                  </a:txBody>
                  <a:tcPr/>
                </a:tc>
                <a:tc>
                  <a:txBody>
                    <a:bodyPr/>
                    <a:lstStyle/>
                    <a:p>
                      <a:pPr algn="ctr"/>
                      <a:r>
                        <a:rPr lang="es-CO" dirty="0" smtClean="0"/>
                        <a:t>F</a:t>
                      </a:r>
                      <a:r>
                        <a:rPr lang="es-CO" baseline="-25000" dirty="0" smtClean="0"/>
                        <a:t>R</a:t>
                      </a:r>
                      <a:r>
                        <a:rPr lang="es-CO" dirty="0" smtClean="0"/>
                        <a:t> a aplicar</a:t>
                      </a:r>
                      <a:endParaRPr lang="es-CO" dirty="0"/>
                    </a:p>
                  </a:txBody>
                  <a:tcPr/>
                </a:tc>
                <a:extLst>
                  <a:ext uri="{0D108BD9-81ED-4DB2-BD59-A6C34878D82A}">
                    <a16:rowId xmlns:a16="http://schemas.microsoft.com/office/drawing/2014/main" xmlns="" val="10000"/>
                  </a:ext>
                </a:extLst>
              </a:tr>
              <a:tr h="370840">
                <a:tc>
                  <a:txBody>
                    <a:bodyPr/>
                    <a:lstStyle/>
                    <a:p>
                      <a:pPr algn="ctr"/>
                      <a:r>
                        <a:rPr lang="es-CO" dirty="0" smtClean="0"/>
                        <a:t>SI</a:t>
                      </a:r>
                      <a:endParaRPr lang="es-CO" dirty="0"/>
                    </a:p>
                  </a:txBody>
                  <a:tcPr/>
                </a:tc>
                <a:tc>
                  <a:txBody>
                    <a:bodyPr/>
                    <a:lstStyle/>
                    <a:p>
                      <a:pPr algn="ctr"/>
                      <a:r>
                        <a:rPr lang="es-CO" dirty="0" smtClean="0"/>
                        <a:t>SI</a:t>
                      </a:r>
                      <a:endParaRPr lang="es-CO" dirty="0"/>
                    </a:p>
                  </a:txBody>
                  <a:tcPr/>
                </a:tc>
                <a:tc>
                  <a:txBody>
                    <a:bodyPr/>
                    <a:lstStyle/>
                    <a:p>
                      <a:pPr algn="ctr"/>
                      <a:r>
                        <a:rPr lang="es-CO" baseline="0" dirty="0" smtClean="0"/>
                        <a:t>F</a:t>
                      </a:r>
                      <a:r>
                        <a:rPr lang="es-CO" baseline="-25000" dirty="0" smtClean="0"/>
                        <a:t>R</a:t>
                      </a:r>
                      <a:r>
                        <a:rPr lang="es-CO" baseline="0" dirty="0" smtClean="0"/>
                        <a:t> año anterior</a:t>
                      </a:r>
                      <a:endParaRPr lang="es-CO" dirty="0"/>
                    </a:p>
                  </a:txBody>
                  <a:tcPr/>
                </a:tc>
                <a:extLst>
                  <a:ext uri="{0D108BD9-81ED-4DB2-BD59-A6C34878D82A}">
                    <a16:rowId xmlns:a16="http://schemas.microsoft.com/office/drawing/2014/main" xmlns="" val="10001"/>
                  </a:ext>
                </a:extLst>
              </a:tr>
              <a:tr h="370840">
                <a:tc>
                  <a:txBody>
                    <a:bodyPr/>
                    <a:lstStyle/>
                    <a:p>
                      <a:pPr algn="ctr"/>
                      <a:r>
                        <a:rPr lang="es-CO" dirty="0" smtClean="0"/>
                        <a:t>SI</a:t>
                      </a:r>
                      <a:endParaRPr lang="es-CO" dirty="0"/>
                    </a:p>
                  </a:txBody>
                  <a:tcPr/>
                </a:tc>
                <a:tc>
                  <a:txBody>
                    <a:bodyPr/>
                    <a:lstStyle/>
                    <a:p>
                      <a:pPr algn="ctr"/>
                      <a:r>
                        <a:rPr lang="es-CO" dirty="0" smtClean="0"/>
                        <a:t>NO</a:t>
                      </a:r>
                      <a:endParaRPr lang="es-CO" dirty="0"/>
                    </a:p>
                  </a:txBody>
                  <a:tcPr/>
                </a:tc>
                <a:tc>
                  <a:txBody>
                    <a:bodyPr/>
                    <a:lstStyle/>
                    <a:p>
                      <a:pPr algn="ctr"/>
                      <a:r>
                        <a:rPr lang="es-CO" dirty="0" smtClean="0"/>
                        <a:t>Incremento</a:t>
                      </a:r>
                      <a:r>
                        <a:rPr lang="es-CO" baseline="0" dirty="0" smtClean="0"/>
                        <a:t> de 0,50 en F</a:t>
                      </a:r>
                      <a:r>
                        <a:rPr lang="es-CO" baseline="-25000" dirty="0" smtClean="0"/>
                        <a:t>R</a:t>
                      </a:r>
                      <a:endParaRPr lang="es-CO" baseline="-25000" dirty="0"/>
                    </a:p>
                  </a:txBody>
                  <a:tcPr/>
                </a:tc>
                <a:extLst>
                  <a:ext uri="{0D108BD9-81ED-4DB2-BD59-A6C34878D82A}">
                    <a16:rowId xmlns:a16="http://schemas.microsoft.com/office/drawing/2014/main" xmlns="" val="10002"/>
                  </a:ext>
                </a:extLst>
              </a:tr>
              <a:tr h="370840">
                <a:tc>
                  <a:txBody>
                    <a:bodyPr/>
                    <a:lstStyle/>
                    <a:p>
                      <a:pPr algn="ctr"/>
                      <a:r>
                        <a:rPr lang="es-CO" dirty="0" smtClean="0"/>
                        <a:t>NO</a:t>
                      </a:r>
                      <a:endParaRPr lang="es-CO" dirty="0"/>
                    </a:p>
                  </a:txBody>
                  <a:tcPr/>
                </a:tc>
                <a:tc>
                  <a:txBody>
                    <a:bodyPr/>
                    <a:lstStyle/>
                    <a:p>
                      <a:pPr algn="ctr"/>
                      <a:r>
                        <a:rPr lang="es-CO" dirty="0" smtClean="0"/>
                        <a:t>SI</a:t>
                      </a:r>
                      <a:endParaRPr lang="es-CO" dirty="0"/>
                    </a:p>
                  </a:txBody>
                  <a:tcPr/>
                </a:tc>
                <a:tc>
                  <a:txBody>
                    <a:bodyPr/>
                    <a:lstStyle/>
                    <a:p>
                      <a:pPr algn="ctr"/>
                      <a:r>
                        <a:rPr lang="es-CO" baseline="0" dirty="0" smtClean="0"/>
                        <a:t>F</a:t>
                      </a:r>
                      <a:r>
                        <a:rPr lang="es-CO" baseline="-25000" dirty="0" smtClean="0"/>
                        <a:t>R</a:t>
                      </a:r>
                      <a:r>
                        <a:rPr lang="es-CO" baseline="0" dirty="0" smtClean="0"/>
                        <a:t> del Tramo para ese año</a:t>
                      </a:r>
                      <a:endParaRPr lang="es-CO" dirty="0"/>
                    </a:p>
                  </a:txBody>
                  <a:tcPr/>
                </a:tc>
                <a:extLst>
                  <a:ext uri="{0D108BD9-81ED-4DB2-BD59-A6C34878D82A}">
                    <a16:rowId xmlns:a16="http://schemas.microsoft.com/office/drawing/2014/main" xmlns="" val="10003"/>
                  </a:ext>
                </a:extLst>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dirty="0" smtClean="0"/>
                        <a:t>NO</a:t>
                      </a:r>
                    </a:p>
                  </a:txBody>
                  <a:tcPr/>
                </a:tc>
                <a:tc>
                  <a:txBody>
                    <a:bodyPr/>
                    <a:lstStyle/>
                    <a:p>
                      <a:pPr algn="ctr"/>
                      <a:r>
                        <a:rPr lang="es-CO" dirty="0" smtClean="0"/>
                        <a:t>NO</a:t>
                      </a:r>
                      <a:endParaRPr lang="es-CO"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baseline="0" dirty="0" smtClean="0"/>
                        <a:t>F</a:t>
                      </a:r>
                      <a:r>
                        <a:rPr lang="es-CO" baseline="-25000" dirty="0" smtClean="0"/>
                        <a:t>R</a:t>
                      </a:r>
                      <a:r>
                        <a:rPr lang="es-CO" baseline="0" dirty="0" smtClean="0"/>
                        <a:t> del Tramo para ese año</a:t>
                      </a:r>
                      <a:endParaRPr lang="es-CO" dirty="0" smtClean="0"/>
                    </a:p>
                  </a:txBody>
                  <a:tcPr/>
                </a:tc>
                <a:extLst>
                  <a:ext uri="{0D108BD9-81ED-4DB2-BD59-A6C34878D82A}">
                    <a16:rowId xmlns:a16="http://schemas.microsoft.com/office/drawing/2014/main" xmlns="" val="10004"/>
                  </a:ext>
                </a:extLst>
              </a:tr>
            </a:tbl>
          </a:graphicData>
        </a:graphic>
      </p:graphicFrame>
      <p:sp>
        <p:nvSpPr>
          <p:cNvPr id="9" name="19 Rectángulo"/>
          <p:cNvSpPr/>
          <p:nvPr/>
        </p:nvSpPr>
        <p:spPr>
          <a:xfrm>
            <a:off x="1020474" y="2296480"/>
            <a:ext cx="7872006" cy="369332"/>
          </a:xfrm>
          <a:prstGeom prst="rect">
            <a:avLst/>
          </a:prstGeom>
          <a:solidFill>
            <a:schemeClr val="accent3">
              <a:lumMod val="60000"/>
              <a:lumOff val="40000"/>
            </a:schemeClr>
          </a:solidFill>
          <a:ln>
            <a:solidFill>
              <a:schemeClr val="accent3">
                <a:lumMod val="50000"/>
              </a:schemeClr>
            </a:solidFill>
          </a:ln>
        </p:spPr>
        <p:txBody>
          <a:bodyPr wrap="square">
            <a:spAutoFit/>
          </a:bodyPr>
          <a:lstStyle/>
          <a:p>
            <a:pPr algn="just"/>
            <a:r>
              <a:rPr lang="es-CO" b="1" i="1" u="sng" dirty="0" smtClean="0">
                <a:solidFill>
                  <a:srgbClr val="FF0000"/>
                </a:solidFill>
                <a:latin typeface="Futura std book"/>
              </a:rPr>
              <a:t>Si</a:t>
            </a:r>
            <a:r>
              <a:rPr lang="es-CO" b="1" i="1" u="sng" dirty="0" smtClean="0">
                <a:latin typeface="Futura std book"/>
              </a:rPr>
              <a:t> se cumple Cm</a:t>
            </a:r>
            <a:r>
              <a:rPr lang="es-CO" i="1" dirty="0" smtClean="0">
                <a:latin typeface="Futura std book"/>
              </a:rPr>
              <a:t> del tramo.  </a:t>
            </a:r>
            <a:r>
              <a:rPr lang="es-CO" b="1" i="1" u="sng" dirty="0" smtClean="0">
                <a:solidFill>
                  <a:srgbClr val="FF0000"/>
                </a:solidFill>
                <a:latin typeface="Futura std book"/>
              </a:rPr>
              <a:t>No</a:t>
            </a:r>
            <a:r>
              <a:rPr lang="es-CO" i="1" dirty="0" smtClean="0">
                <a:latin typeface="Futura std book"/>
              </a:rPr>
              <a:t> se calcula </a:t>
            </a:r>
            <a:r>
              <a:rPr lang="es-CO" b="1" i="1" u="sng" dirty="0" smtClean="0">
                <a:latin typeface="Futura std book"/>
              </a:rPr>
              <a:t>Factor Regional del Tramo</a:t>
            </a:r>
            <a:endParaRPr lang="es-CO" b="1" i="1" u="sng" dirty="0">
              <a:latin typeface="Futura std book"/>
            </a:endParaRPr>
          </a:p>
        </p:txBody>
      </p:sp>
    </p:spTree>
    <p:extLst>
      <p:ext uri="{BB962C8B-B14F-4D97-AF65-F5344CB8AC3E}">
        <p14:creationId xmlns:p14="http://schemas.microsoft.com/office/powerpoint/2010/main" val="4083057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899592" y="2348880"/>
            <a:ext cx="5832648" cy="0"/>
          </a:xfrm>
          <a:prstGeom prst="line">
            <a:avLst/>
          </a:pr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cxnSp>
      <p:cxnSp>
        <p:nvCxnSpPr>
          <p:cNvPr id="7" name="6 Conector recto"/>
          <p:cNvCxnSpPr/>
          <p:nvPr/>
        </p:nvCxnSpPr>
        <p:spPr>
          <a:xfrm>
            <a:off x="899592" y="2132856"/>
            <a:ext cx="0" cy="432048"/>
          </a:xfrm>
          <a:prstGeom prst="line">
            <a:avLst/>
          </a:pr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cxnSp>
      <p:cxnSp>
        <p:nvCxnSpPr>
          <p:cNvPr id="18" name="17 Conector recto"/>
          <p:cNvCxnSpPr/>
          <p:nvPr/>
        </p:nvCxnSpPr>
        <p:spPr>
          <a:xfrm>
            <a:off x="2123728" y="2132856"/>
            <a:ext cx="0" cy="432048"/>
          </a:xfrm>
          <a:prstGeom prst="line">
            <a:avLst/>
          </a:pr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cxnSp>
      <p:cxnSp>
        <p:nvCxnSpPr>
          <p:cNvPr id="19" name="18 Conector recto"/>
          <p:cNvCxnSpPr/>
          <p:nvPr/>
        </p:nvCxnSpPr>
        <p:spPr>
          <a:xfrm>
            <a:off x="3419872" y="2132856"/>
            <a:ext cx="0" cy="432048"/>
          </a:xfrm>
          <a:prstGeom prst="line">
            <a:avLst/>
          </a:pr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a:off x="4499992" y="2132856"/>
            <a:ext cx="0" cy="432048"/>
          </a:xfrm>
          <a:prstGeom prst="line">
            <a:avLst/>
          </a:pr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a:off x="5580112" y="2132856"/>
            <a:ext cx="0" cy="432048"/>
          </a:xfrm>
          <a:prstGeom prst="line">
            <a:avLst/>
          </a:pr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cxnSp>
      <p:cxnSp>
        <p:nvCxnSpPr>
          <p:cNvPr id="27" name="26 Conector recto"/>
          <p:cNvCxnSpPr/>
          <p:nvPr/>
        </p:nvCxnSpPr>
        <p:spPr>
          <a:xfrm>
            <a:off x="6732240" y="2132856"/>
            <a:ext cx="0" cy="432048"/>
          </a:xfrm>
          <a:prstGeom prst="line">
            <a:avLst/>
          </a:pr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cxnSp>
      <p:sp>
        <p:nvSpPr>
          <p:cNvPr id="9" name="8 CuadroTexto"/>
          <p:cNvSpPr txBox="1"/>
          <p:nvPr/>
        </p:nvSpPr>
        <p:spPr>
          <a:xfrm>
            <a:off x="1835696" y="2564904"/>
            <a:ext cx="576064" cy="261610"/>
          </a:xfrm>
          <a:prstGeom prst="rect">
            <a:avLst/>
          </a:prstGeom>
          <a:noFill/>
          <a:ln>
            <a:solidFill>
              <a:srgbClr val="00B050"/>
            </a:solidFill>
          </a:ln>
        </p:spPr>
        <p:txBody>
          <a:bodyPr wrap="square" rtlCol="0">
            <a:spAutoFit/>
          </a:bodyPr>
          <a:lstStyle/>
          <a:p>
            <a:pPr algn="ctr"/>
            <a:r>
              <a:rPr lang="es-CO" sz="1100" dirty="0" smtClean="0">
                <a:latin typeface="Futura std book"/>
              </a:rPr>
              <a:t>Año 1</a:t>
            </a:r>
            <a:endParaRPr lang="es-ES" sz="1100" dirty="0">
              <a:latin typeface="Futura std book"/>
            </a:endParaRPr>
          </a:p>
        </p:txBody>
      </p:sp>
      <p:sp>
        <p:nvSpPr>
          <p:cNvPr id="28" name="27 CuadroTexto"/>
          <p:cNvSpPr txBox="1"/>
          <p:nvPr/>
        </p:nvSpPr>
        <p:spPr>
          <a:xfrm>
            <a:off x="3059832" y="2564904"/>
            <a:ext cx="576064" cy="261610"/>
          </a:xfrm>
          <a:prstGeom prst="rect">
            <a:avLst/>
          </a:prstGeom>
          <a:noFill/>
          <a:ln>
            <a:solidFill>
              <a:srgbClr val="00B050"/>
            </a:solidFill>
          </a:ln>
        </p:spPr>
        <p:txBody>
          <a:bodyPr wrap="square" rtlCol="0">
            <a:spAutoFit/>
          </a:bodyPr>
          <a:lstStyle/>
          <a:p>
            <a:pPr algn="ctr"/>
            <a:r>
              <a:rPr lang="es-CO" sz="1100" dirty="0" smtClean="0">
                <a:latin typeface="Futura std book"/>
              </a:rPr>
              <a:t>Año 2</a:t>
            </a:r>
            <a:endParaRPr lang="es-ES" sz="1100" dirty="0">
              <a:latin typeface="Futura std book"/>
            </a:endParaRPr>
          </a:p>
        </p:txBody>
      </p:sp>
      <p:sp>
        <p:nvSpPr>
          <p:cNvPr id="29" name="28 CuadroTexto"/>
          <p:cNvSpPr txBox="1"/>
          <p:nvPr/>
        </p:nvSpPr>
        <p:spPr>
          <a:xfrm>
            <a:off x="4211960" y="2587268"/>
            <a:ext cx="576064" cy="261610"/>
          </a:xfrm>
          <a:prstGeom prst="rect">
            <a:avLst/>
          </a:prstGeom>
          <a:noFill/>
          <a:ln>
            <a:solidFill>
              <a:srgbClr val="00B050"/>
            </a:solidFill>
          </a:ln>
        </p:spPr>
        <p:txBody>
          <a:bodyPr wrap="square" rtlCol="0">
            <a:spAutoFit/>
          </a:bodyPr>
          <a:lstStyle/>
          <a:p>
            <a:pPr algn="ctr"/>
            <a:r>
              <a:rPr lang="es-CO" sz="1100" dirty="0" smtClean="0">
                <a:latin typeface="Futura std book"/>
              </a:rPr>
              <a:t>Año 3</a:t>
            </a:r>
            <a:endParaRPr lang="es-ES" sz="1100" dirty="0">
              <a:latin typeface="Futura std book"/>
            </a:endParaRPr>
          </a:p>
        </p:txBody>
      </p:sp>
      <p:sp>
        <p:nvSpPr>
          <p:cNvPr id="30" name="29 CuadroTexto"/>
          <p:cNvSpPr txBox="1"/>
          <p:nvPr/>
        </p:nvSpPr>
        <p:spPr>
          <a:xfrm>
            <a:off x="5292080" y="2595017"/>
            <a:ext cx="576064" cy="261610"/>
          </a:xfrm>
          <a:prstGeom prst="rect">
            <a:avLst/>
          </a:prstGeom>
          <a:noFill/>
          <a:ln>
            <a:solidFill>
              <a:srgbClr val="00B050"/>
            </a:solidFill>
          </a:ln>
        </p:spPr>
        <p:txBody>
          <a:bodyPr wrap="square" rtlCol="0">
            <a:spAutoFit/>
          </a:bodyPr>
          <a:lstStyle/>
          <a:p>
            <a:pPr algn="ctr"/>
            <a:r>
              <a:rPr lang="es-CO" sz="1100" dirty="0" smtClean="0">
                <a:latin typeface="Futura std book"/>
              </a:rPr>
              <a:t>Año 4</a:t>
            </a:r>
            <a:endParaRPr lang="es-ES" sz="1100" dirty="0">
              <a:latin typeface="Futura std book"/>
            </a:endParaRPr>
          </a:p>
        </p:txBody>
      </p:sp>
      <p:sp>
        <p:nvSpPr>
          <p:cNvPr id="31" name="30 CuadroTexto"/>
          <p:cNvSpPr txBox="1"/>
          <p:nvPr/>
        </p:nvSpPr>
        <p:spPr>
          <a:xfrm>
            <a:off x="6444208" y="2605311"/>
            <a:ext cx="576064" cy="261610"/>
          </a:xfrm>
          <a:prstGeom prst="rect">
            <a:avLst/>
          </a:prstGeom>
          <a:noFill/>
          <a:ln>
            <a:solidFill>
              <a:srgbClr val="00B050"/>
            </a:solidFill>
          </a:ln>
        </p:spPr>
        <p:txBody>
          <a:bodyPr wrap="square" rtlCol="0">
            <a:spAutoFit/>
          </a:bodyPr>
          <a:lstStyle/>
          <a:p>
            <a:pPr algn="ctr"/>
            <a:r>
              <a:rPr lang="es-CO" sz="1100" dirty="0" smtClean="0">
                <a:latin typeface="Futura std book"/>
              </a:rPr>
              <a:t>Año 5</a:t>
            </a:r>
            <a:endParaRPr lang="es-ES" sz="1100" dirty="0">
              <a:latin typeface="Futura std book"/>
            </a:endParaRPr>
          </a:p>
        </p:txBody>
      </p:sp>
      <p:sp>
        <p:nvSpPr>
          <p:cNvPr id="32" name="31 Rectángulo"/>
          <p:cNvSpPr/>
          <p:nvPr/>
        </p:nvSpPr>
        <p:spPr>
          <a:xfrm>
            <a:off x="1693803" y="3140968"/>
            <a:ext cx="859849" cy="261610"/>
          </a:xfrm>
          <a:prstGeom prst="rect">
            <a:avLst/>
          </a:prstGeom>
          <a:noFill/>
          <a:ln>
            <a:solidFill>
              <a:srgbClr val="00B050"/>
            </a:solidFill>
          </a:ln>
        </p:spPr>
        <p:txBody>
          <a:bodyPr wrap="square" rtlCol="0">
            <a:spAutoFit/>
          </a:bodyPr>
          <a:lstStyle/>
          <a:p>
            <a:pPr algn="ctr"/>
            <a:r>
              <a:rPr lang="es-CO" sz="1100" dirty="0">
                <a:latin typeface="Futura std book"/>
              </a:rPr>
              <a:t>CC &lt; Cm </a:t>
            </a:r>
          </a:p>
        </p:txBody>
      </p:sp>
      <p:sp>
        <p:nvSpPr>
          <p:cNvPr id="16" name="15 CuadroTexto"/>
          <p:cNvSpPr txBox="1"/>
          <p:nvPr/>
        </p:nvSpPr>
        <p:spPr>
          <a:xfrm>
            <a:off x="181467" y="2059417"/>
            <a:ext cx="738664" cy="3883927"/>
          </a:xfrm>
          <a:prstGeom prst="rect">
            <a:avLst/>
          </a:prstGeom>
          <a:ln/>
        </p:spPr>
        <p:style>
          <a:lnRef idx="1">
            <a:schemeClr val="accent3"/>
          </a:lnRef>
          <a:fillRef idx="2">
            <a:schemeClr val="accent3"/>
          </a:fillRef>
          <a:effectRef idx="1">
            <a:schemeClr val="accent3"/>
          </a:effectRef>
          <a:fontRef idx="minor">
            <a:schemeClr val="dk1"/>
          </a:fontRef>
        </p:style>
        <p:txBody>
          <a:bodyPr vert="vert270" wrap="square" rtlCol="0">
            <a:spAutoFit/>
          </a:bodyPr>
          <a:lstStyle>
            <a:defPPr>
              <a:defRPr lang="es-CO"/>
            </a:defPPr>
            <a:lvl1pPr algn="ctr">
              <a:defRPr b="1">
                <a:latin typeface="Futura std book"/>
              </a:defRPr>
            </a:lvl1pPr>
          </a:lstStyle>
          <a:p>
            <a:r>
              <a:rPr lang="es-CO" dirty="0"/>
              <a:t>Evaluación </a:t>
            </a:r>
            <a:r>
              <a:rPr lang="es-CO" dirty="0" smtClean="0"/>
              <a:t> de CC  del  Tramo </a:t>
            </a:r>
          </a:p>
          <a:p>
            <a:r>
              <a:rPr lang="es-CO" i="1" dirty="0" smtClean="0"/>
              <a:t>(cálculo del Fr)</a:t>
            </a:r>
            <a:endParaRPr lang="es-ES" i="1" dirty="0"/>
          </a:p>
        </p:txBody>
      </p:sp>
      <p:cxnSp>
        <p:nvCxnSpPr>
          <p:cNvPr id="33" name="32 Conector recto de flecha"/>
          <p:cNvCxnSpPr>
            <a:stCxn id="9" idx="2"/>
            <a:endCxn id="32" idx="0"/>
          </p:cNvCxnSpPr>
          <p:nvPr/>
        </p:nvCxnSpPr>
        <p:spPr>
          <a:xfrm>
            <a:off x="2123728" y="2826514"/>
            <a:ext cx="0" cy="314454"/>
          </a:xfrm>
          <a:prstGeom prst="straightConnector1">
            <a:avLst/>
          </a:prstGeom>
          <a:ln w="12700">
            <a:solidFill>
              <a:schemeClr val="accent6">
                <a:lumMod val="50000"/>
              </a:schemeClr>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35" name="34 Flecha derecha"/>
          <p:cNvSpPr/>
          <p:nvPr/>
        </p:nvSpPr>
        <p:spPr>
          <a:xfrm rot="5400000">
            <a:off x="2018381" y="3418906"/>
            <a:ext cx="216025" cy="331465"/>
          </a:xfrm>
          <a:prstGeom prst="rightArrow">
            <a:avLst/>
          </a:prstGeom>
          <a:gradFill>
            <a:gsLst>
              <a:gs pos="0">
                <a:srgbClr val="DDEBCF"/>
              </a:gs>
              <a:gs pos="50000">
                <a:srgbClr val="9CB86E"/>
              </a:gs>
              <a:gs pos="100000">
                <a:srgbClr val="156B13"/>
              </a:gs>
            </a:gsLst>
            <a:lin ang="16200000" scaled="0"/>
          </a:gra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37" name="36 Rectángulo"/>
          <p:cNvSpPr/>
          <p:nvPr/>
        </p:nvSpPr>
        <p:spPr>
          <a:xfrm>
            <a:off x="2920063" y="3155823"/>
            <a:ext cx="859849" cy="261610"/>
          </a:xfrm>
          <a:prstGeom prst="rect">
            <a:avLst/>
          </a:prstGeom>
          <a:noFill/>
          <a:ln>
            <a:solidFill>
              <a:srgbClr val="00B050"/>
            </a:solidFill>
          </a:ln>
        </p:spPr>
        <p:txBody>
          <a:bodyPr wrap="square" rtlCol="0">
            <a:spAutoFit/>
          </a:bodyPr>
          <a:lstStyle/>
          <a:p>
            <a:pPr algn="ctr"/>
            <a:r>
              <a:rPr lang="es-CO" sz="1100" dirty="0">
                <a:latin typeface="Futura std book"/>
              </a:rPr>
              <a:t>CC &lt; Cm </a:t>
            </a:r>
          </a:p>
        </p:txBody>
      </p:sp>
      <p:sp>
        <p:nvSpPr>
          <p:cNvPr id="38" name="37 Flecha derecha"/>
          <p:cNvSpPr/>
          <p:nvPr/>
        </p:nvSpPr>
        <p:spPr>
          <a:xfrm rot="5400000">
            <a:off x="3244641" y="3433761"/>
            <a:ext cx="216025" cy="331465"/>
          </a:xfrm>
          <a:prstGeom prst="rightArrow">
            <a:avLst/>
          </a:prstGeom>
          <a:gradFill>
            <a:gsLst>
              <a:gs pos="0">
                <a:srgbClr val="DDEBCF"/>
              </a:gs>
              <a:gs pos="50000">
                <a:srgbClr val="9CB86E"/>
              </a:gs>
              <a:gs pos="100000">
                <a:srgbClr val="156B13"/>
              </a:gs>
            </a:gsLst>
            <a:lin ang="16200000" scaled="0"/>
          </a:gra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cxnSp>
        <p:nvCxnSpPr>
          <p:cNvPr id="39" name="38 Conector recto de flecha"/>
          <p:cNvCxnSpPr/>
          <p:nvPr/>
        </p:nvCxnSpPr>
        <p:spPr>
          <a:xfrm>
            <a:off x="3419872" y="2848878"/>
            <a:ext cx="0" cy="314454"/>
          </a:xfrm>
          <a:prstGeom prst="straightConnector1">
            <a:avLst/>
          </a:prstGeom>
          <a:ln w="12700">
            <a:solidFill>
              <a:schemeClr val="accent6">
                <a:lumMod val="50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0" name="39 Conector recto de flecha"/>
          <p:cNvCxnSpPr/>
          <p:nvPr/>
        </p:nvCxnSpPr>
        <p:spPr>
          <a:xfrm>
            <a:off x="4499992" y="2848878"/>
            <a:ext cx="0" cy="314454"/>
          </a:xfrm>
          <a:prstGeom prst="straightConnector1">
            <a:avLst/>
          </a:prstGeom>
          <a:ln w="12700">
            <a:solidFill>
              <a:schemeClr val="accent6">
                <a:lumMod val="50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1" name="40 Conector recto de flecha"/>
          <p:cNvCxnSpPr/>
          <p:nvPr/>
        </p:nvCxnSpPr>
        <p:spPr>
          <a:xfrm>
            <a:off x="5608340" y="2866921"/>
            <a:ext cx="0" cy="314454"/>
          </a:xfrm>
          <a:prstGeom prst="straightConnector1">
            <a:avLst/>
          </a:prstGeom>
          <a:ln w="12700">
            <a:solidFill>
              <a:schemeClr val="accent6">
                <a:lumMod val="50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2" name="41 Conector recto de flecha"/>
          <p:cNvCxnSpPr/>
          <p:nvPr/>
        </p:nvCxnSpPr>
        <p:spPr>
          <a:xfrm>
            <a:off x="6732240" y="2870478"/>
            <a:ext cx="0" cy="314454"/>
          </a:xfrm>
          <a:prstGeom prst="straightConnector1">
            <a:avLst/>
          </a:prstGeom>
          <a:ln w="12700">
            <a:solidFill>
              <a:schemeClr val="accent6">
                <a:lumMod val="50000"/>
              </a:schemeClr>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43" name="42 Rectángulo"/>
          <p:cNvSpPr/>
          <p:nvPr/>
        </p:nvSpPr>
        <p:spPr>
          <a:xfrm>
            <a:off x="1693803" y="3851293"/>
            <a:ext cx="859849" cy="261610"/>
          </a:xfrm>
          <a:prstGeom prst="rect">
            <a:avLst/>
          </a:prstGeom>
          <a:noFill/>
          <a:ln>
            <a:solidFill>
              <a:srgbClr val="00B050"/>
            </a:solidFill>
          </a:ln>
        </p:spPr>
        <p:txBody>
          <a:bodyPr wrap="square" rtlCol="0">
            <a:spAutoFit/>
          </a:bodyPr>
          <a:lstStyle/>
          <a:p>
            <a:pPr algn="ctr"/>
            <a:r>
              <a:rPr lang="es-CO" sz="1100" dirty="0" smtClean="0">
                <a:latin typeface="Futura std book"/>
              </a:rPr>
              <a:t>Fr</a:t>
            </a:r>
            <a:r>
              <a:rPr lang="es-CO" sz="1100" baseline="-25000" dirty="0" smtClean="0">
                <a:latin typeface="Futura std book"/>
              </a:rPr>
              <a:t>1</a:t>
            </a:r>
            <a:r>
              <a:rPr lang="es-CO" sz="1100" dirty="0" smtClean="0">
                <a:latin typeface="Futura std book"/>
              </a:rPr>
              <a:t> = 1 </a:t>
            </a:r>
            <a:endParaRPr lang="es-CO" sz="1100" dirty="0">
              <a:latin typeface="Futura std book"/>
            </a:endParaRPr>
          </a:p>
        </p:txBody>
      </p:sp>
      <p:sp>
        <p:nvSpPr>
          <p:cNvPr id="44" name="43 Rectángulo"/>
          <p:cNvSpPr/>
          <p:nvPr/>
        </p:nvSpPr>
        <p:spPr>
          <a:xfrm>
            <a:off x="2843808" y="3861048"/>
            <a:ext cx="859849" cy="261610"/>
          </a:xfrm>
          <a:prstGeom prst="rect">
            <a:avLst/>
          </a:prstGeom>
          <a:noFill/>
          <a:ln>
            <a:solidFill>
              <a:srgbClr val="00B050"/>
            </a:solidFill>
          </a:ln>
        </p:spPr>
        <p:txBody>
          <a:bodyPr wrap="square" rtlCol="0">
            <a:spAutoFit/>
          </a:bodyPr>
          <a:lstStyle/>
          <a:p>
            <a:pPr algn="ctr"/>
            <a:r>
              <a:rPr lang="es-CO" sz="1100" dirty="0" smtClean="0">
                <a:latin typeface="Futura std book"/>
              </a:rPr>
              <a:t>Fr</a:t>
            </a:r>
            <a:r>
              <a:rPr lang="es-CO" sz="1100" baseline="-25000" dirty="0" smtClean="0">
                <a:latin typeface="Futura std book"/>
              </a:rPr>
              <a:t>2</a:t>
            </a:r>
            <a:r>
              <a:rPr lang="es-CO" sz="1100" dirty="0" smtClean="0">
                <a:latin typeface="Futura std book"/>
              </a:rPr>
              <a:t> = 1 </a:t>
            </a:r>
            <a:endParaRPr lang="es-CO" sz="1100" dirty="0">
              <a:latin typeface="Futura std book"/>
            </a:endParaRPr>
          </a:p>
        </p:txBody>
      </p:sp>
      <p:sp>
        <p:nvSpPr>
          <p:cNvPr id="45" name="44 Rectángulo"/>
          <p:cNvSpPr/>
          <p:nvPr/>
        </p:nvSpPr>
        <p:spPr>
          <a:xfrm>
            <a:off x="4070067" y="3177418"/>
            <a:ext cx="859849" cy="261610"/>
          </a:xfrm>
          <a:prstGeom prst="rect">
            <a:avLst/>
          </a:prstGeom>
          <a:noFill/>
          <a:ln>
            <a:solidFill>
              <a:srgbClr val="00B050"/>
            </a:solidFill>
          </a:ln>
        </p:spPr>
        <p:txBody>
          <a:bodyPr wrap="square" rtlCol="0">
            <a:spAutoFit/>
          </a:bodyPr>
          <a:lstStyle/>
          <a:p>
            <a:pPr algn="ctr"/>
            <a:r>
              <a:rPr lang="es-CO" sz="1100" dirty="0">
                <a:latin typeface="Futura std book"/>
              </a:rPr>
              <a:t>CC </a:t>
            </a:r>
            <a:r>
              <a:rPr lang="es-CO" sz="1100" dirty="0" smtClean="0">
                <a:latin typeface="Futura std book"/>
              </a:rPr>
              <a:t>= </a:t>
            </a:r>
            <a:r>
              <a:rPr lang="es-CO" sz="1100" dirty="0">
                <a:latin typeface="Futura std book"/>
              </a:rPr>
              <a:t>Cm </a:t>
            </a:r>
          </a:p>
        </p:txBody>
      </p:sp>
      <p:sp>
        <p:nvSpPr>
          <p:cNvPr id="47" name="46 Flecha derecha"/>
          <p:cNvSpPr/>
          <p:nvPr/>
        </p:nvSpPr>
        <p:spPr>
          <a:xfrm rot="5400000">
            <a:off x="4413884" y="3443289"/>
            <a:ext cx="216025" cy="331465"/>
          </a:xfrm>
          <a:prstGeom prst="rightArrow">
            <a:avLst/>
          </a:prstGeom>
          <a:gradFill>
            <a:gsLst>
              <a:gs pos="0">
                <a:srgbClr val="DDEBCF"/>
              </a:gs>
              <a:gs pos="50000">
                <a:srgbClr val="9CB86E"/>
              </a:gs>
              <a:gs pos="100000">
                <a:srgbClr val="156B13"/>
              </a:gs>
            </a:gsLst>
            <a:lin ang="16200000" scaled="0"/>
          </a:gra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48" name="47 Rectángulo"/>
          <p:cNvSpPr/>
          <p:nvPr/>
        </p:nvSpPr>
        <p:spPr>
          <a:xfrm>
            <a:off x="4072191" y="3870576"/>
            <a:ext cx="859849" cy="261610"/>
          </a:xfrm>
          <a:prstGeom prst="rect">
            <a:avLst/>
          </a:prstGeom>
          <a:noFill/>
          <a:ln>
            <a:solidFill>
              <a:srgbClr val="00B050"/>
            </a:solidFill>
          </a:ln>
        </p:spPr>
        <p:txBody>
          <a:bodyPr wrap="square" rtlCol="0">
            <a:spAutoFit/>
          </a:bodyPr>
          <a:lstStyle/>
          <a:p>
            <a:pPr algn="ctr"/>
            <a:r>
              <a:rPr lang="es-CO" sz="1100" dirty="0" smtClean="0">
                <a:latin typeface="Futura std book"/>
              </a:rPr>
              <a:t>Fr</a:t>
            </a:r>
            <a:r>
              <a:rPr lang="es-CO" sz="1100" baseline="-25000" dirty="0" smtClean="0">
                <a:latin typeface="Futura std book"/>
              </a:rPr>
              <a:t>3</a:t>
            </a:r>
            <a:r>
              <a:rPr lang="es-CO" sz="1100" dirty="0" smtClean="0">
                <a:latin typeface="Futura std book"/>
              </a:rPr>
              <a:t> = 1 </a:t>
            </a:r>
            <a:endParaRPr lang="es-CO" sz="1100" dirty="0">
              <a:latin typeface="Futura std book"/>
            </a:endParaRPr>
          </a:p>
        </p:txBody>
      </p:sp>
      <p:sp>
        <p:nvSpPr>
          <p:cNvPr id="49" name="48 Flecha derecha"/>
          <p:cNvSpPr/>
          <p:nvPr/>
        </p:nvSpPr>
        <p:spPr>
          <a:xfrm rot="5400000">
            <a:off x="5489757" y="3443289"/>
            <a:ext cx="216025" cy="331465"/>
          </a:xfrm>
          <a:prstGeom prst="rightArrow">
            <a:avLst/>
          </a:prstGeom>
          <a:gradFill>
            <a:gsLst>
              <a:gs pos="0">
                <a:srgbClr val="DDEBCF"/>
              </a:gs>
              <a:gs pos="50000">
                <a:srgbClr val="9CB86E"/>
              </a:gs>
              <a:gs pos="100000">
                <a:srgbClr val="156B13"/>
              </a:gs>
            </a:gsLst>
            <a:lin ang="16200000" scaled="0"/>
          </a:gra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50" name="49 Rectángulo"/>
          <p:cNvSpPr/>
          <p:nvPr/>
        </p:nvSpPr>
        <p:spPr>
          <a:xfrm>
            <a:off x="5148064" y="3870576"/>
            <a:ext cx="859849" cy="261610"/>
          </a:xfrm>
          <a:prstGeom prst="rect">
            <a:avLst/>
          </a:prstGeom>
          <a:noFill/>
          <a:ln>
            <a:solidFill>
              <a:srgbClr val="00B050"/>
            </a:solidFill>
          </a:ln>
        </p:spPr>
        <p:txBody>
          <a:bodyPr wrap="square" rtlCol="0">
            <a:spAutoFit/>
          </a:bodyPr>
          <a:lstStyle/>
          <a:p>
            <a:pPr algn="ctr"/>
            <a:r>
              <a:rPr lang="es-CO" sz="1100" dirty="0" smtClean="0">
                <a:latin typeface="Futura std book"/>
              </a:rPr>
              <a:t>Fr</a:t>
            </a:r>
            <a:r>
              <a:rPr lang="es-CO" sz="1100" baseline="-25000" dirty="0" smtClean="0">
                <a:latin typeface="Futura std book"/>
              </a:rPr>
              <a:t>4</a:t>
            </a:r>
            <a:r>
              <a:rPr lang="es-CO" sz="1100" dirty="0" smtClean="0">
                <a:latin typeface="Futura std book"/>
              </a:rPr>
              <a:t> </a:t>
            </a:r>
            <a:r>
              <a:rPr lang="es-CO" sz="1100" b="1" dirty="0" smtClean="0">
                <a:solidFill>
                  <a:srgbClr val="FF0000"/>
                </a:solidFill>
                <a:latin typeface="Arial"/>
                <a:cs typeface="Arial"/>
              </a:rPr>
              <a:t>&gt;</a:t>
            </a:r>
            <a:r>
              <a:rPr lang="es-CO" sz="1100" dirty="0" smtClean="0">
                <a:latin typeface="Futura std book"/>
              </a:rPr>
              <a:t> 1 </a:t>
            </a:r>
            <a:endParaRPr lang="es-CO" sz="1100" dirty="0">
              <a:latin typeface="Futura std book"/>
            </a:endParaRPr>
          </a:p>
        </p:txBody>
      </p:sp>
      <p:sp>
        <p:nvSpPr>
          <p:cNvPr id="51" name="50 Flecha derecha"/>
          <p:cNvSpPr/>
          <p:nvPr/>
        </p:nvSpPr>
        <p:spPr>
          <a:xfrm rot="5400000">
            <a:off x="6646132" y="3443289"/>
            <a:ext cx="216025" cy="331465"/>
          </a:xfrm>
          <a:prstGeom prst="rightArrow">
            <a:avLst/>
          </a:prstGeom>
          <a:gradFill>
            <a:gsLst>
              <a:gs pos="0">
                <a:srgbClr val="DDEBCF"/>
              </a:gs>
              <a:gs pos="50000">
                <a:srgbClr val="9CB86E"/>
              </a:gs>
              <a:gs pos="100000">
                <a:srgbClr val="156B13"/>
              </a:gs>
            </a:gsLst>
            <a:lin ang="16200000" scaled="0"/>
          </a:gra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52" name="51 Rectángulo"/>
          <p:cNvSpPr/>
          <p:nvPr/>
        </p:nvSpPr>
        <p:spPr>
          <a:xfrm>
            <a:off x="6304439" y="3870576"/>
            <a:ext cx="859849" cy="261610"/>
          </a:xfrm>
          <a:prstGeom prst="rect">
            <a:avLst/>
          </a:prstGeom>
          <a:noFill/>
          <a:ln>
            <a:solidFill>
              <a:srgbClr val="00B050"/>
            </a:solidFill>
          </a:ln>
        </p:spPr>
        <p:txBody>
          <a:bodyPr wrap="square" rtlCol="0">
            <a:spAutoFit/>
          </a:bodyPr>
          <a:lstStyle/>
          <a:p>
            <a:pPr algn="ctr"/>
            <a:r>
              <a:rPr lang="es-CO" sz="1100" dirty="0" smtClean="0">
                <a:latin typeface="Futura std book"/>
              </a:rPr>
              <a:t>Fr</a:t>
            </a:r>
            <a:r>
              <a:rPr lang="es-CO" sz="1100" baseline="-25000" dirty="0" smtClean="0">
                <a:latin typeface="Futura std book"/>
              </a:rPr>
              <a:t>5</a:t>
            </a:r>
            <a:r>
              <a:rPr lang="es-CO" sz="1100" dirty="0" smtClean="0">
                <a:latin typeface="Futura std book"/>
              </a:rPr>
              <a:t> = </a:t>
            </a:r>
            <a:r>
              <a:rPr lang="es-CO" sz="1100" dirty="0">
                <a:latin typeface="Futura std book"/>
              </a:rPr>
              <a:t>Fr</a:t>
            </a:r>
            <a:r>
              <a:rPr lang="es-CO" sz="1100" baseline="-25000" dirty="0">
                <a:latin typeface="Futura std book"/>
              </a:rPr>
              <a:t>4</a:t>
            </a:r>
            <a:r>
              <a:rPr lang="es-CO" sz="1100" dirty="0" smtClean="0">
                <a:latin typeface="Futura std book"/>
              </a:rPr>
              <a:t> </a:t>
            </a:r>
            <a:endParaRPr lang="es-CO" sz="1100" dirty="0">
              <a:latin typeface="Futura std book"/>
            </a:endParaRPr>
          </a:p>
        </p:txBody>
      </p:sp>
      <p:sp>
        <p:nvSpPr>
          <p:cNvPr id="53" name="52 Rectángulo"/>
          <p:cNvSpPr/>
          <p:nvPr/>
        </p:nvSpPr>
        <p:spPr>
          <a:xfrm>
            <a:off x="5167844" y="3215016"/>
            <a:ext cx="859849" cy="261610"/>
          </a:xfrm>
          <a:prstGeom prst="rect">
            <a:avLst/>
          </a:prstGeom>
          <a:noFill/>
          <a:ln>
            <a:solidFill>
              <a:srgbClr val="00B050"/>
            </a:solidFill>
          </a:ln>
        </p:spPr>
        <p:txBody>
          <a:bodyPr wrap="square" rtlCol="0">
            <a:spAutoFit/>
          </a:bodyPr>
          <a:lstStyle/>
          <a:p>
            <a:pPr algn="ctr"/>
            <a:r>
              <a:rPr lang="es-CO" sz="1100" dirty="0">
                <a:latin typeface="Futura std book"/>
              </a:rPr>
              <a:t>CC </a:t>
            </a:r>
            <a:r>
              <a:rPr lang="es-CO" sz="1100" b="1" dirty="0" smtClean="0">
                <a:solidFill>
                  <a:srgbClr val="FF0000"/>
                </a:solidFill>
                <a:latin typeface="Arial"/>
                <a:cs typeface="Arial"/>
              </a:rPr>
              <a:t>&gt;</a:t>
            </a:r>
            <a:r>
              <a:rPr lang="es-CO" sz="1100" dirty="0" smtClean="0">
                <a:latin typeface="Arial"/>
                <a:cs typeface="Arial"/>
              </a:rPr>
              <a:t> </a:t>
            </a:r>
            <a:r>
              <a:rPr lang="es-CO" sz="1100" dirty="0" smtClean="0">
                <a:latin typeface="Futura std book"/>
              </a:rPr>
              <a:t>Cm </a:t>
            </a:r>
            <a:endParaRPr lang="es-CO" sz="1100" dirty="0">
              <a:latin typeface="Futura std book"/>
            </a:endParaRPr>
          </a:p>
        </p:txBody>
      </p:sp>
      <p:sp>
        <p:nvSpPr>
          <p:cNvPr id="54" name="53 Rectángulo"/>
          <p:cNvSpPr/>
          <p:nvPr/>
        </p:nvSpPr>
        <p:spPr>
          <a:xfrm>
            <a:off x="6302315" y="3243086"/>
            <a:ext cx="859849" cy="261610"/>
          </a:xfrm>
          <a:prstGeom prst="rect">
            <a:avLst/>
          </a:prstGeom>
          <a:noFill/>
          <a:ln>
            <a:solidFill>
              <a:srgbClr val="00B050"/>
            </a:solidFill>
          </a:ln>
        </p:spPr>
        <p:txBody>
          <a:bodyPr wrap="square" rtlCol="0">
            <a:spAutoFit/>
          </a:bodyPr>
          <a:lstStyle/>
          <a:p>
            <a:pPr algn="ctr"/>
            <a:r>
              <a:rPr lang="es-CO" sz="1100" dirty="0">
                <a:latin typeface="Futura std book"/>
              </a:rPr>
              <a:t>CC </a:t>
            </a:r>
            <a:r>
              <a:rPr lang="es-CO" sz="1100" dirty="0" smtClean="0">
                <a:latin typeface="Futura std book"/>
              </a:rPr>
              <a:t>= </a:t>
            </a:r>
            <a:r>
              <a:rPr lang="es-CO" sz="1100" dirty="0">
                <a:latin typeface="Futura std book"/>
              </a:rPr>
              <a:t>Cm </a:t>
            </a:r>
          </a:p>
        </p:txBody>
      </p:sp>
    </p:spTree>
    <p:extLst>
      <p:ext uri="{BB962C8B-B14F-4D97-AF65-F5344CB8AC3E}">
        <p14:creationId xmlns:p14="http://schemas.microsoft.com/office/powerpoint/2010/main" val="3384980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253124"/>
            <a:ext cx="8868330" cy="3272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8975834" cy="3141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1178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10" name="Rectángulo 9"/>
          <p:cNvSpPr/>
          <p:nvPr/>
        </p:nvSpPr>
        <p:spPr>
          <a:xfrm>
            <a:off x="1115616" y="2060848"/>
            <a:ext cx="6696744" cy="2808312"/>
          </a:xfrm>
          <a:prstGeom prst="rect">
            <a:avLst/>
          </a:prstGeom>
          <a:noFill/>
        </p:spPr>
        <p:txBody>
          <a:bodyPr wrap="none" lIns="91440" tIns="45720" rIns="91440" bIns="45720">
            <a:prstTxWarp prst="textPlain">
              <a:avLst/>
            </a:prstTxWarp>
            <a:spAutoFit/>
            <a:scene3d>
              <a:camera prst="perspectiveAbove"/>
              <a:lightRig rig="threePt" dir="t"/>
            </a:scene3d>
          </a:bodyPr>
          <a:lstStyle/>
          <a:p>
            <a:pPr algn="ctr"/>
            <a:r>
              <a:rPr lang="es-ES" sz="540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rPr>
              <a:t>CAPÍTULO I</a:t>
            </a:r>
            <a:endParaRPr lang="es-ES" sz="5400" b="0" cap="none" spc="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endParaRPr>
          </a:p>
          <a:p>
            <a:pPr algn="ctr"/>
            <a:r>
              <a:rPr lang="es-ES" sz="5400" b="0" cap="none" spc="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rPr>
              <a:t>OBJETO Y ÁMBITO </a:t>
            </a:r>
          </a:p>
          <a:p>
            <a:pPr algn="ctr"/>
            <a:r>
              <a:rPr lang="es-ES" sz="5400" b="0" cap="none" spc="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rPr>
              <a:t>DE APLICACIÓN</a:t>
            </a:r>
            <a:endParaRPr lang="es-ES" sz="5400" b="0" cap="none" spc="0" dirty="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endParaRPr>
          </a:p>
        </p:txBody>
      </p:sp>
    </p:spTree>
    <p:extLst>
      <p:ext uri="{BB962C8B-B14F-4D97-AF65-F5344CB8AC3E}">
        <p14:creationId xmlns:p14="http://schemas.microsoft.com/office/powerpoint/2010/main" val="18799679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496" y="-27384"/>
            <a:ext cx="1800200" cy="461665"/>
          </a:xfrm>
          <a:prstGeom prst="rect">
            <a:avLst/>
          </a:prstGeom>
          <a:noFill/>
        </p:spPr>
        <p:txBody>
          <a:bodyPr wrap="square" rtlCol="0">
            <a:spAutoFit/>
          </a:bodyPr>
          <a:lstStyle/>
          <a:p>
            <a:pPr defTabSz="457200"/>
            <a:r>
              <a:rPr lang="es-ES" sz="2400" b="1" dirty="0">
                <a:solidFill>
                  <a:srgbClr val="45A653"/>
                </a:solidFill>
                <a:latin typeface="Futura std"/>
                <a:cs typeface="Futura std"/>
              </a:rPr>
              <a:t>Contenido</a:t>
            </a:r>
          </a:p>
        </p:txBody>
      </p:sp>
      <p:sp>
        <p:nvSpPr>
          <p:cNvPr id="5" name="Rectángulo 4"/>
          <p:cNvSpPr/>
          <p:nvPr/>
        </p:nvSpPr>
        <p:spPr>
          <a:xfrm>
            <a:off x="1237235" y="2564904"/>
            <a:ext cx="5256584" cy="1584176"/>
          </a:xfrm>
          <a:prstGeom prst="rect">
            <a:avLst/>
          </a:prstGeom>
          <a:noFill/>
        </p:spPr>
        <p:txBody>
          <a:bodyPr wrap="none" lIns="91440" tIns="45720" rIns="91440" bIns="45720">
            <a:prstTxWarp prst="textPlain">
              <a:avLst/>
            </a:prstTxWarp>
            <a:spAutoFit/>
            <a:scene3d>
              <a:camera prst="perspectiveAbove"/>
              <a:lightRig rig="threePt" dir="t"/>
            </a:scene3d>
          </a:bodyPr>
          <a:lstStyle/>
          <a:p>
            <a:pPr algn="ctr"/>
            <a:r>
              <a:rPr lang="es-ES" sz="540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rPr>
              <a:t>CAPÍTULO V</a:t>
            </a:r>
            <a:endParaRPr lang="es-ES" sz="5400" b="0" cap="none" spc="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endParaRPr>
          </a:p>
          <a:p>
            <a:pPr algn="ctr"/>
            <a:r>
              <a:rPr lang="es-ES" sz="540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rPr>
              <a:t>MONTO Y RECAUDO</a:t>
            </a:r>
          </a:p>
        </p:txBody>
      </p:sp>
      <p:sp>
        <p:nvSpPr>
          <p:cNvPr id="6" name="CuadroTexto 5"/>
          <p:cNvSpPr txBox="1"/>
          <p:nvPr/>
        </p:nvSpPr>
        <p:spPr>
          <a:xfrm>
            <a:off x="6987206" y="4293096"/>
            <a:ext cx="1329210" cy="369332"/>
          </a:xfrm>
          <a:prstGeom prst="rect">
            <a:avLst/>
          </a:prstGeom>
          <a:noFill/>
        </p:spPr>
        <p:txBody>
          <a:bodyPr wrap="none" rtlCol="0">
            <a:spAutoFit/>
          </a:bodyPr>
          <a:lstStyle/>
          <a:p>
            <a:r>
              <a:rPr lang="es-CO" i="1" dirty="0" smtClean="0">
                <a:solidFill>
                  <a:schemeClr val="accent3">
                    <a:lumMod val="50000"/>
                  </a:schemeClr>
                </a:solidFill>
              </a:rPr>
              <a:t>Art. 18 al 25</a:t>
            </a:r>
            <a:endParaRPr lang="es-CO" i="1" dirty="0">
              <a:solidFill>
                <a:schemeClr val="accent3">
                  <a:lumMod val="50000"/>
                </a:schemeClr>
              </a:solidFill>
            </a:endParaRPr>
          </a:p>
        </p:txBody>
      </p:sp>
    </p:spTree>
    <p:extLst>
      <p:ext uri="{BB962C8B-B14F-4D97-AF65-F5344CB8AC3E}">
        <p14:creationId xmlns:p14="http://schemas.microsoft.com/office/powerpoint/2010/main" val="221092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179512" y="2132856"/>
            <a:ext cx="8496944" cy="2197525"/>
          </a:xfrm>
          <a:prstGeom prst="rect">
            <a:avLst/>
          </a:prstGeom>
          <a:ln>
            <a:solidFill>
              <a:schemeClr val="accent3">
                <a:lumMod val="50000"/>
              </a:schemeClr>
            </a:solidFill>
          </a:ln>
        </p:spPr>
        <p:txBody>
          <a:bodyPr wrap="square">
            <a:spAutoFit/>
          </a:bodyPr>
          <a:lstStyle/>
          <a:p>
            <a:pPr algn="just">
              <a:lnSpc>
                <a:spcPct val="114000"/>
              </a:lnSpc>
              <a:spcBef>
                <a:spcPts val="600"/>
              </a:spcBef>
              <a:spcAft>
                <a:spcPts val="600"/>
              </a:spcAft>
            </a:pPr>
            <a:r>
              <a:rPr lang="es-CO" sz="2000" b="1" u="sng" dirty="0" smtClean="0">
                <a:solidFill>
                  <a:srgbClr val="00B050"/>
                </a:solidFill>
                <a:latin typeface="Arial" pitchFamily="34" charset="0"/>
                <a:cs typeface="Arial" pitchFamily="34" charset="0"/>
              </a:rPr>
              <a:t>CÁLCULO DEL MONTO A COBRAR</a:t>
            </a:r>
            <a:r>
              <a:rPr lang="es-CO" sz="2000" b="1" u="sng" dirty="0" smtClean="0">
                <a:latin typeface="Arial" pitchFamily="34" charset="0"/>
                <a:cs typeface="Arial" pitchFamily="34" charset="0"/>
              </a:rPr>
              <a:t>.</a:t>
            </a:r>
            <a:r>
              <a:rPr lang="es-CO" sz="2000" b="1" dirty="0" smtClean="0">
                <a:latin typeface="Arial" pitchFamily="34" charset="0"/>
                <a:cs typeface="Arial" pitchFamily="34" charset="0"/>
              </a:rPr>
              <a:t> La autoridad ambiental competente cobrará la tarifa de la tasa retributiva evaluando </a:t>
            </a:r>
            <a:r>
              <a:rPr lang="es-CO" sz="2000" b="1" u="sng" dirty="0" smtClean="0">
                <a:solidFill>
                  <a:srgbClr val="00B050"/>
                </a:solidFill>
                <a:latin typeface="Arial" pitchFamily="34" charset="0"/>
                <a:cs typeface="Arial" pitchFamily="34" charset="0"/>
              </a:rPr>
              <a:t>anualmente</a:t>
            </a:r>
            <a:r>
              <a:rPr lang="es-CO" sz="2000" b="1" dirty="0" smtClean="0">
                <a:latin typeface="Arial" pitchFamily="34" charset="0"/>
                <a:cs typeface="Arial" pitchFamily="34" charset="0"/>
              </a:rPr>
              <a:t> a partir de finalizado el primer año, el cumplimiento de la meta global del cuerpo de agua o tramo del mismo, así como las metas individuales y grupales, de acuerdo con lo establecido en el </a:t>
            </a:r>
            <a:r>
              <a:rPr lang="es-CO" sz="2000" b="1" dirty="0" smtClean="0">
                <a:solidFill>
                  <a:srgbClr val="00B050"/>
                </a:solidFill>
                <a:latin typeface="Arial" pitchFamily="34" charset="0"/>
                <a:cs typeface="Arial" pitchFamily="34" charset="0"/>
              </a:rPr>
              <a:t>ARTÍCULO 17</a:t>
            </a:r>
            <a:r>
              <a:rPr lang="es-CO" sz="2000" b="1" dirty="0" smtClean="0">
                <a:latin typeface="Arial" pitchFamily="34" charset="0"/>
                <a:cs typeface="Arial" pitchFamily="34" charset="0"/>
              </a:rPr>
              <a:t>.</a:t>
            </a:r>
            <a:endParaRPr lang="es-CO" sz="2000" b="1" dirty="0">
              <a:latin typeface="Arial" pitchFamily="34" charset="0"/>
              <a:cs typeface="Arial" pitchFamily="34" charset="0"/>
            </a:endParaRPr>
          </a:p>
        </p:txBody>
      </p:sp>
    </p:spTree>
    <p:extLst>
      <p:ext uri="{BB962C8B-B14F-4D97-AF65-F5344CB8AC3E}">
        <p14:creationId xmlns:p14="http://schemas.microsoft.com/office/powerpoint/2010/main" val="17016700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340768"/>
            <a:ext cx="2987824" cy="86409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29 Rectángulo"/>
          <p:cNvSpPr/>
          <p:nvPr/>
        </p:nvSpPr>
        <p:spPr>
          <a:xfrm>
            <a:off x="3024336" y="1196752"/>
            <a:ext cx="5940152" cy="2918428"/>
          </a:xfrm>
          <a:prstGeom prst="rect">
            <a:avLst/>
          </a:prstGeom>
          <a:ln>
            <a:solidFill>
              <a:schemeClr val="accent3">
                <a:lumMod val="50000"/>
              </a:schemeClr>
            </a:solidFill>
          </a:ln>
        </p:spPr>
        <p:txBody>
          <a:bodyPr wrap="square">
            <a:spAutoFit/>
          </a:bodyPr>
          <a:lstStyle/>
          <a:p>
            <a:pPr marL="633413" indent="-633413" algn="just">
              <a:lnSpc>
                <a:spcPct val="114000"/>
              </a:lnSpc>
              <a:spcBef>
                <a:spcPts val="600"/>
              </a:spcBef>
              <a:spcAft>
                <a:spcPts val="600"/>
              </a:spcAft>
            </a:pPr>
            <a:r>
              <a:rPr lang="es-CO" b="1" dirty="0" smtClean="0">
                <a:latin typeface="Futura std book"/>
                <a:cs typeface="Arial" pitchFamily="34" charset="0"/>
              </a:rPr>
              <a:t>MP	=</a:t>
            </a:r>
            <a:r>
              <a:rPr lang="es-CO" dirty="0" smtClean="0">
                <a:latin typeface="Futura std book"/>
                <a:cs typeface="Arial" pitchFamily="34" charset="0"/>
              </a:rPr>
              <a:t>	Total </a:t>
            </a:r>
            <a:r>
              <a:rPr lang="es-CO" dirty="0">
                <a:latin typeface="Futura std book"/>
                <a:cs typeface="Arial" pitchFamily="34" charset="0"/>
              </a:rPr>
              <a:t>Monto a Pagar.</a:t>
            </a:r>
          </a:p>
          <a:p>
            <a:pPr marL="633413" indent="-633413" algn="just">
              <a:lnSpc>
                <a:spcPct val="114000"/>
              </a:lnSpc>
              <a:spcBef>
                <a:spcPts val="600"/>
              </a:spcBef>
              <a:spcAft>
                <a:spcPts val="600"/>
              </a:spcAft>
            </a:pPr>
            <a:r>
              <a:rPr lang="es-CO" b="1" dirty="0" smtClean="0">
                <a:latin typeface="Futura std book"/>
                <a:cs typeface="Arial" pitchFamily="34" charset="0"/>
              </a:rPr>
              <a:t>Tmi	=</a:t>
            </a:r>
            <a:r>
              <a:rPr lang="es-CO" dirty="0" smtClean="0">
                <a:latin typeface="Futura std book"/>
                <a:cs typeface="Arial" pitchFamily="34" charset="0"/>
              </a:rPr>
              <a:t>	Tarifa </a:t>
            </a:r>
            <a:r>
              <a:rPr lang="es-CO" dirty="0">
                <a:latin typeface="Futura std book"/>
                <a:cs typeface="Arial" pitchFamily="34" charset="0"/>
              </a:rPr>
              <a:t>mínima del parámetro i.</a:t>
            </a:r>
          </a:p>
          <a:p>
            <a:pPr marL="633413" indent="-633413" algn="just">
              <a:lnSpc>
                <a:spcPct val="114000"/>
              </a:lnSpc>
              <a:spcBef>
                <a:spcPts val="600"/>
              </a:spcBef>
              <a:spcAft>
                <a:spcPts val="600"/>
              </a:spcAft>
            </a:pPr>
            <a:r>
              <a:rPr lang="es-CO" b="1" dirty="0" smtClean="0">
                <a:latin typeface="Futura std book"/>
                <a:cs typeface="Arial" pitchFamily="34" charset="0"/>
              </a:rPr>
              <a:t>Fri	=</a:t>
            </a:r>
            <a:r>
              <a:rPr lang="es-CO" dirty="0" smtClean="0">
                <a:latin typeface="Futura std book"/>
                <a:cs typeface="Arial" pitchFamily="34" charset="0"/>
              </a:rPr>
              <a:t>	Factor regional del parámetro </a:t>
            </a:r>
            <a:r>
              <a:rPr lang="es-CO" dirty="0">
                <a:latin typeface="Futura std book"/>
                <a:cs typeface="Arial" pitchFamily="34" charset="0"/>
              </a:rPr>
              <a:t>i </a:t>
            </a:r>
            <a:r>
              <a:rPr lang="es-CO" dirty="0" smtClean="0">
                <a:latin typeface="Futura std book"/>
                <a:cs typeface="Arial" pitchFamily="34" charset="0"/>
              </a:rPr>
              <a:t>aplicado </a:t>
            </a:r>
            <a:r>
              <a:rPr lang="es-CO" dirty="0">
                <a:latin typeface="Futura std book"/>
                <a:cs typeface="Arial" pitchFamily="34" charset="0"/>
              </a:rPr>
              <a:t>al </a:t>
            </a:r>
            <a:r>
              <a:rPr lang="es-CO" dirty="0" smtClean="0">
                <a:latin typeface="Futura std book"/>
                <a:cs typeface="Arial" pitchFamily="34" charset="0"/>
              </a:rPr>
              <a:t>	usuario</a:t>
            </a:r>
            <a:r>
              <a:rPr lang="es-CO" dirty="0">
                <a:latin typeface="Futura std book"/>
                <a:cs typeface="Arial" pitchFamily="34" charset="0"/>
              </a:rPr>
              <a:t>.</a:t>
            </a:r>
          </a:p>
          <a:p>
            <a:pPr marL="633413" indent="-633413" algn="just">
              <a:lnSpc>
                <a:spcPct val="114000"/>
              </a:lnSpc>
              <a:spcBef>
                <a:spcPts val="600"/>
              </a:spcBef>
              <a:spcAft>
                <a:spcPts val="600"/>
              </a:spcAft>
            </a:pPr>
            <a:r>
              <a:rPr lang="es-CO" b="1" dirty="0" smtClean="0">
                <a:latin typeface="Futura std book"/>
                <a:cs typeface="Arial" pitchFamily="34" charset="0"/>
              </a:rPr>
              <a:t>C</a:t>
            </a:r>
            <a:r>
              <a:rPr lang="es-CO" sz="1600" b="1" dirty="0" smtClean="0">
                <a:latin typeface="Futura std book"/>
                <a:cs typeface="Arial" pitchFamily="34" charset="0"/>
              </a:rPr>
              <a:t>i</a:t>
            </a:r>
            <a:r>
              <a:rPr lang="es-CO" b="1" dirty="0" smtClean="0">
                <a:latin typeface="Futura std book"/>
                <a:cs typeface="Arial" pitchFamily="34" charset="0"/>
              </a:rPr>
              <a:t>	=</a:t>
            </a:r>
            <a:r>
              <a:rPr lang="es-CO" dirty="0" smtClean="0">
                <a:latin typeface="Futura std book"/>
                <a:cs typeface="Arial" pitchFamily="34" charset="0"/>
              </a:rPr>
              <a:t>	Carga </a:t>
            </a:r>
            <a:r>
              <a:rPr lang="es-CO" dirty="0">
                <a:latin typeface="Futura std book"/>
                <a:cs typeface="Arial" pitchFamily="34" charset="0"/>
              </a:rPr>
              <a:t>contaminante del </a:t>
            </a:r>
            <a:r>
              <a:rPr lang="es-CO" dirty="0" smtClean="0">
                <a:latin typeface="Futura std book"/>
                <a:cs typeface="Arial" pitchFamily="34" charset="0"/>
              </a:rPr>
              <a:t>parámetro </a:t>
            </a:r>
            <a:r>
              <a:rPr lang="es-CO" dirty="0">
                <a:latin typeface="Futura std book"/>
                <a:cs typeface="Arial" pitchFamily="34" charset="0"/>
              </a:rPr>
              <a:t>i </a:t>
            </a:r>
            <a:r>
              <a:rPr lang="es-CO" dirty="0" smtClean="0">
                <a:latin typeface="Futura std book"/>
                <a:cs typeface="Arial" pitchFamily="34" charset="0"/>
              </a:rPr>
              <a:t>	vertido </a:t>
            </a:r>
            <a:r>
              <a:rPr lang="es-CO" dirty="0">
                <a:latin typeface="Futura std book"/>
                <a:cs typeface="Arial" pitchFamily="34" charset="0"/>
              </a:rPr>
              <a:t>durante </a:t>
            </a:r>
            <a:r>
              <a:rPr lang="es-CO" dirty="0" smtClean="0">
                <a:latin typeface="Futura std book"/>
                <a:cs typeface="Arial" pitchFamily="34" charset="0"/>
              </a:rPr>
              <a:t>el </a:t>
            </a:r>
            <a:r>
              <a:rPr lang="es-CO" dirty="0">
                <a:latin typeface="Futura std book"/>
                <a:cs typeface="Arial" pitchFamily="34" charset="0"/>
              </a:rPr>
              <a:t>período de </a:t>
            </a:r>
            <a:r>
              <a:rPr lang="es-CO" dirty="0" smtClean="0">
                <a:latin typeface="Futura std book"/>
                <a:cs typeface="Arial" pitchFamily="34" charset="0"/>
              </a:rPr>
              <a:t>cobro</a:t>
            </a:r>
            <a:r>
              <a:rPr lang="es-CO" dirty="0">
                <a:latin typeface="Futura std book"/>
                <a:cs typeface="Arial" pitchFamily="34" charset="0"/>
              </a:rPr>
              <a:t>.</a:t>
            </a:r>
          </a:p>
          <a:p>
            <a:pPr marL="633413" indent="-633413" algn="just">
              <a:lnSpc>
                <a:spcPct val="114000"/>
              </a:lnSpc>
              <a:spcBef>
                <a:spcPts val="600"/>
              </a:spcBef>
              <a:spcAft>
                <a:spcPts val="600"/>
              </a:spcAft>
            </a:pPr>
            <a:r>
              <a:rPr lang="es-CO" b="1" dirty="0" smtClean="0">
                <a:latin typeface="Futura std book"/>
                <a:cs typeface="Arial" pitchFamily="34" charset="0"/>
              </a:rPr>
              <a:t>n	=</a:t>
            </a:r>
            <a:r>
              <a:rPr lang="es-CO" dirty="0" smtClean="0">
                <a:latin typeface="Futura std book"/>
                <a:cs typeface="Arial" pitchFamily="34" charset="0"/>
              </a:rPr>
              <a:t>	Total </a:t>
            </a:r>
            <a:r>
              <a:rPr lang="es-CO" dirty="0">
                <a:latin typeface="Futura std book"/>
                <a:cs typeface="Arial" pitchFamily="34" charset="0"/>
              </a:rPr>
              <a:t>de parámetros sujetos </a:t>
            </a:r>
            <a:r>
              <a:rPr lang="es-CO" dirty="0" smtClean="0">
                <a:latin typeface="Futura std book"/>
                <a:cs typeface="Arial" pitchFamily="34" charset="0"/>
              </a:rPr>
              <a:t>de cobro</a:t>
            </a:r>
            <a:r>
              <a:rPr lang="es-CO" dirty="0">
                <a:latin typeface="Futura std book"/>
                <a:cs typeface="Arial" pitchFamily="34" charset="0"/>
              </a:rPr>
              <a:t>.</a:t>
            </a:r>
          </a:p>
        </p:txBody>
      </p:sp>
      <p:sp>
        <p:nvSpPr>
          <p:cNvPr id="7" name="5 Rectángulo"/>
          <p:cNvSpPr/>
          <p:nvPr/>
        </p:nvSpPr>
        <p:spPr>
          <a:xfrm>
            <a:off x="107504" y="4509120"/>
            <a:ext cx="8496944" cy="1785104"/>
          </a:xfrm>
          <a:prstGeom prst="rect">
            <a:avLst/>
          </a:prstGeom>
          <a:ln>
            <a:solidFill>
              <a:schemeClr val="accent3">
                <a:lumMod val="75000"/>
              </a:schemeClr>
            </a:solidFill>
          </a:ln>
        </p:spPr>
        <p:txBody>
          <a:bodyPr wrap="square">
            <a:spAutoFit/>
          </a:bodyPr>
          <a:lstStyle/>
          <a:p>
            <a:pPr algn="just"/>
            <a:r>
              <a:rPr lang="es-CO" b="1" u="sng" dirty="0" smtClean="0">
                <a:solidFill>
                  <a:srgbClr val="000099"/>
                </a:solidFill>
                <a:latin typeface="Futura std book"/>
                <a:cs typeface="Arial" pitchFamily="34" charset="0"/>
              </a:rPr>
              <a:t>PARÁGRAFO 1.</a:t>
            </a:r>
            <a:r>
              <a:rPr lang="es-CO" b="1" dirty="0" smtClean="0">
                <a:solidFill>
                  <a:srgbClr val="000099"/>
                </a:solidFill>
                <a:latin typeface="Futura std book"/>
                <a:cs typeface="Arial" pitchFamily="34" charset="0"/>
              </a:rPr>
              <a:t>  </a:t>
            </a:r>
            <a:r>
              <a:rPr lang="es-CO" b="1" dirty="0" smtClean="0">
                <a:latin typeface="Futura std book"/>
                <a:cs typeface="Arial" pitchFamily="34" charset="0"/>
              </a:rPr>
              <a:t>Monto </a:t>
            </a:r>
            <a:r>
              <a:rPr lang="es-CO" b="1" dirty="0">
                <a:latin typeface="Futura std book"/>
                <a:cs typeface="Arial" pitchFamily="34" charset="0"/>
              </a:rPr>
              <a:t>a </a:t>
            </a:r>
            <a:r>
              <a:rPr lang="es-CO" b="1" dirty="0" smtClean="0">
                <a:latin typeface="Futura std book"/>
                <a:cs typeface="Arial" pitchFamily="34" charset="0"/>
              </a:rPr>
              <a:t>pagar considera:</a:t>
            </a:r>
          </a:p>
          <a:p>
            <a:pPr marL="342900" indent="-342900" algn="just">
              <a:spcBef>
                <a:spcPts val="600"/>
              </a:spcBef>
              <a:spcAft>
                <a:spcPts val="600"/>
              </a:spcAft>
              <a:buFont typeface="Arial" pitchFamily="34" charset="0"/>
              <a:buChar char="•"/>
            </a:pPr>
            <a:r>
              <a:rPr lang="es-CO" dirty="0" smtClean="0">
                <a:latin typeface="Futura std book"/>
                <a:cs typeface="Arial" pitchFamily="34" charset="0"/>
              </a:rPr>
              <a:t>Total </a:t>
            </a:r>
            <a:r>
              <a:rPr lang="es-CO" dirty="0">
                <a:latin typeface="Futura std book"/>
                <a:cs typeface="Arial" pitchFamily="34" charset="0"/>
              </a:rPr>
              <a:t>de </a:t>
            </a:r>
            <a:r>
              <a:rPr lang="es-CO" dirty="0" smtClean="0">
                <a:latin typeface="Futura std book"/>
                <a:cs typeface="Arial" pitchFamily="34" charset="0"/>
              </a:rPr>
              <a:t>Cc </a:t>
            </a:r>
            <a:r>
              <a:rPr lang="es-CO" dirty="0">
                <a:latin typeface="Futura std book"/>
                <a:cs typeface="Arial" pitchFamily="34" charset="0"/>
              </a:rPr>
              <a:t>de cada </a:t>
            </a:r>
            <a:r>
              <a:rPr lang="es-CO" dirty="0" smtClean="0">
                <a:latin typeface="Futura std book"/>
                <a:cs typeface="Arial" pitchFamily="34" charset="0"/>
              </a:rPr>
              <a:t>elemento vertido </a:t>
            </a:r>
            <a:r>
              <a:rPr lang="es-CO" dirty="0">
                <a:latin typeface="Futura std book"/>
                <a:cs typeface="Arial" pitchFamily="34" charset="0"/>
              </a:rPr>
              <a:t>durante el periodo de </a:t>
            </a:r>
            <a:r>
              <a:rPr lang="es-CO" dirty="0" smtClean="0">
                <a:latin typeface="Futura std book"/>
                <a:cs typeface="Arial" pitchFamily="34" charset="0"/>
              </a:rPr>
              <a:t>cobro</a:t>
            </a:r>
          </a:p>
          <a:p>
            <a:pPr marL="342900" indent="-342900" algn="just">
              <a:spcBef>
                <a:spcPts val="600"/>
              </a:spcBef>
              <a:spcAft>
                <a:spcPts val="600"/>
              </a:spcAft>
              <a:buFont typeface="Arial" pitchFamily="34" charset="0"/>
              <a:buChar char="•"/>
            </a:pPr>
            <a:r>
              <a:rPr lang="es-CO" dirty="0" smtClean="0">
                <a:latin typeface="Futura std book"/>
                <a:cs typeface="Arial" pitchFamily="34" charset="0"/>
              </a:rPr>
              <a:t>Incluye la Cc </a:t>
            </a:r>
            <a:r>
              <a:rPr lang="es-CO" dirty="0">
                <a:latin typeface="Futura std book"/>
                <a:cs typeface="Arial" pitchFamily="34" charset="0"/>
              </a:rPr>
              <a:t>causada por encima de los límites </a:t>
            </a:r>
            <a:r>
              <a:rPr lang="es-CO" dirty="0" smtClean="0">
                <a:latin typeface="Futura std book"/>
                <a:cs typeface="Arial" pitchFamily="34" charset="0"/>
              </a:rPr>
              <a:t>permisibles</a:t>
            </a:r>
          </a:p>
          <a:p>
            <a:pPr marL="800100" lvl="1" indent="-342900" algn="just">
              <a:buFont typeface="Arial" pitchFamily="34" charset="0"/>
              <a:buChar char="•"/>
            </a:pPr>
            <a:r>
              <a:rPr lang="es-CO" i="1" dirty="0" smtClean="0">
                <a:latin typeface="Futura std book"/>
                <a:cs typeface="Arial" pitchFamily="34" charset="0"/>
              </a:rPr>
              <a:t>No afecta sanciones correspondientes</a:t>
            </a:r>
          </a:p>
          <a:p>
            <a:pPr marL="800100" lvl="1" indent="-342900" algn="just">
              <a:buFont typeface="Arial" pitchFamily="34" charset="0"/>
              <a:buChar char="•"/>
            </a:pPr>
            <a:r>
              <a:rPr lang="es-CO" i="1" dirty="0" smtClean="0">
                <a:latin typeface="Futura std book"/>
                <a:cs typeface="Arial" pitchFamily="34" charset="0"/>
              </a:rPr>
              <a:t>No </a:t>
            </a:r>
            <a:r>
              <a:rPr lang="es-CO" i="1" dirty="0">
                <a:latin typeface="Futura std book"/>
                <a:cs typeface="Arial" pitchFamily="34" charset="0"/>
              </a:rPr>
              <a:t>implica </a:t>
            </a:r>
            <a:r>
              <a:rPr lang="es-CO" i="1" dirty="0" smtClean="0">
                <a:latin typeface="Futura std book"/>
                <a:cs typeface="Arial" pitchFamily="34" charset="0"/>
              </a:rPr>
              <a:t>la </a:t>
            </a:r>
            <a:r>
              <a:rPr lang="es-CO" i="1" dirty="0">
                <a:latin typeface="Futura std book"/>
                <a:cs typeface="Arial" pitchFamily="34" charset="0"/>
              </a:rPr>
              <a:t>legalización del respectivo </a:t>
            </a:r>
            <a:r>
              <a:rPr lang="es-CO" i="1" dirty="0" smtClean="0">
                <a:latin typeface="Futura std book"/>
                <a:cs typeface="Arial" pitchFamily="34" charset="0"/>
              </a:rPr>
              <a:t>vertimiento.</a:t>
            </a:r>
          </a:p>
        </p:txBody>
      </p:sp>
    </p:spTree>
    <p:extLst>
      <p:ext uri="{BB962C8B-B14F-4D97-AF65-F5344CB8AC3E}">
        <p14:creationId xmlns:p14="http://schemas.microsoft.com/office/powerpoint/2010/main" val="665923915"/>
      </p:ext>
    </p:extLst>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1571689"/>
            <a:ext cx="9036496" cy="1200329"/>
          </a:xfrm>
          <a:prstGeom prst="rect">
            <a:avLst/>
          </a:prstGeom>
          <a:ln>
            <a:solidFill>
              <a:schemeClr val="accent3">
                <a:lumMod val="75000"/>
              </a:schemeClr>
            </a:solidFill>
          </a:ln>
        </p:spPr>
        <p:txBody>
          <a:bodyPr wrap="square">
            <a:spAutoFit/>
          </a:bodyPr>
          <a:lstStyle/>
          <a:p>
            <a:pPr algn="just"/>
            <a:r>
              <a:rPr lang="es-CO" sz="1600" b="1" u="sng" dirty="0" smtClean="0">
                <a:solidFill>
                  <a:srgbClr val="000099"/>
                </a:solidFill>
                <a:latin typeface="Futura std book"/>
                <a:cs typeface="Arial" pitchFamily="34" charset="0"/>
              </a:rPr>
              <a:t>PARÁGRAFO 2.</a:t>
            </a:r>
            <a:r>
              <a:rPr lang="es-CO" sz="1600" dirty="0" smtClean="0">
                <a:latin typeface="Futura std book"/>
              </a:rPr>
              <a:t> </a:t>
            </a:r>
            <a:r>
              <a:rPr lang="es-CO" b="1" dirty="0" smtClean="0">
                <a:latin typeface="Futura std book"/>
                <a:cs typeface="Arial" pitchFamily="34" charset="0"/>
              </a:rPr>
              <a:t>Facturación para </a:t>
            </a:r>
            <a:r>
              <a:rPr lang="es-CO" b="1" dirty="0">
                <a:latin typeface="Futura std book"/>
                <a:cs typeface="Arial" pitchFamily="34" charset="0"/>
              </a:rPr>
              <a:t>periodos inferiores al </a:t>
            </a:r>
            <a:r>
              <a:rPr lang="es-CO" b="1" dirty="0" smtClean="0">
                <a:latin typeface="Futura std book"/>
                <a:cs typeface="Arial" pitchFamily="34" charset="0"/>
              </a:rPr>
              <a:t>anual: </a:t>
            </a:r>
          </a:p>
          <a:p>
            <a:pPr marL="342900" indent="-342900" algn="just">
              <a:buFont typeface="Arial" pitchFamily="34" charset="0"/>
              <a:buChar char="•"/>
            </a:pPr>
            <a:r>
              <a:rPr lang="es-CO" dirty="0" smtClean="0">
                <a:latin typeface="Futura std book"/>
                <a:cs typeface="Arial" pitchFamily="34" charset="0"/>
              </a:rPr>
              <a:t>Aplicar Fr del año anterior en el cálculo de la Tm. </a:t>
            </a:r>
            <a:endParaRPr lang="es-CO" dirty="0">
              <a:latin typeface="Futura std book"/>
              <a:cs typeface="Arial" pitchFamily="34" charset="0"/>
            </a:endParaRPr>
          </a:p>
          <a:p>
            <a:pPr marL="342900" indent="-342900" algn="just">
              <a:buFont typeface="Arial" pitchFamily="34" charset="0"/>
              <a:buChar char="•"/>
            </a:pPr>
            <a:r>
              <a:rPr lang="es-CO" b="1" u="sng" dirty="0" smtClean="0">
                <a:solidFill>
                  <a:srgbClr val="00B050"/>
                </a:solidFill>
                <a:latin typeface="Futura std book"/>
                <a:cs typeface="Arial" pitchFamily="34" charset="0"/>
              </a:rPr>
              <a:t>Casos </a:t>
            </a:r>
            <a:r>
              <a:rPr lang="es-CO" b="1" u="sng" dirty="0">
                <a:solidFill>
                  <a:srgbClr val="00B050"/>
                </a:solidFill>
                <a:latin typeface="Futura std book"/>
                <a:cs typeface="Arial" pitchFamily="34" charset="0"/>
              </a:rPr>
              <a:t>en que se registre </a:t>
            </a:r>
            <a:r>
              <a:rPr lang="es-CO" b="1" u="sng" dirty="0" smtClean="0">
                <a:solidFill>
                  <a:srgbClr val="00B050"/>
                </a:solidFill>
                <a:latin typeface="Futura std book"/>
                <a:cs typeface="Arial" pitchFamily="34" charset="0"/>
              </a:rPr>
              <a:t>incumplimiento:</a:t>
            </a:r>
            <a:r>
              <a:rPr lang="es-CO" dirty="0" smtClean="0">
                <a:latin typeface="Futura std book"/>
                <a:cs typeface="Arial" pitchFamily="34" charset="0"/>
              </a:rPr>
              <a:t> cobrar la </a:t>
            </a:r>
            <a:r>
              <a:rPr lang="es-CO" dirty="0">
                <a:latin typeface="Futura std book"/>
                <a:cs typeface="Arial" pitchFamily="34" charset="0"/>
              </a:rPr>
              <a:t>diferencia entre el </a:t>
            </a:r>
            <a:r>
              <a:rPr lang="es-CO" dirty="0" smtClean="0">
                <a:latin typeface="Futura std book"/>
                <a:cs typeface="Arial" pitchFamily="34" charset="0"/>
              </a:rPr>
              <a:t>Fr utilizado </a:t>
            </a:r>
            <a:r>
              <a:rPr lang="es-CO" dirty="0">
                <a:latin typeface="Futura std book"/>
                <a:cs typeface="Arial" pitchFamily="34" charset="0"/>
              </a:rPr>
              <a:t>en la liquidación de cada periodo de cobro y el </a:t>
            </a:r>
            <a:r>
              <a:rPr lang="es-CO" dirty="0" smtClean="0">
                <a:latin typeface="Futura std book"/>
                <a:cs typeface="Arial" pitchFamily="34" charset="0"/>
              </a:rPr>
              <a:t>Fr obtenido al final </a:t>
            </a:r>
            <a:r>
              <a:rPr lang="es-CO" dirty="0">
                <a:latin typeface="Futura std book"/>
                <a:cs typeface="Arial" pitchFamily="34" charset="0"/>
              </a:rPr>
              <a:t>del </a:t>
            </a:r>
            <a:r>
              <a:rPr lang="es-CO" dirty="0" smtClean="0">
                <a:latin typeface="Futura std book"/>
                <a:cs typeface="Arial" pitchFamily="34" charset="0"/>
              </a:rPr>
              <a:t>año:</a:t>
            </a:r>
            <a:endParaRPr lang="es-CO" dirty="0">
              <a:latin typeface="Futura std book"/>
              <a:cs typeface="Arial" pitchFamily="34" charset="0"/>
            </a:endParaRPr>
          </a:p>
        </p:txBody>
      </p:sp>
      <p:pic>
        <p:nvPicPr>
          <p:cNvPr id="5" name="Picture 2"/>
          <p:cNvPicPr>
            <a:picLocks noChangeAspect="1" noChangeArrowheads="1"/>
          </p:cNvPicPr>
          <p:nvPr/>
        </p:nvPicPr>
        <p:blipFill>
          <a:blip r:embed="rId2"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2194093" y="3140968"/>
            <a:ext cx="3876675" cy="942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8 Rectángulo"/>
          <p:cNvSpPr/>
          <p:nvPr/>
        </p:nvSpPr>
        <p:spPr>
          <a:xfrm>
            <a:off x="467544" y="4509120"/>
            <a:ext cx="8352928" cy="1877437"/>
          </a:xfrm>
          <a:prstGeom prst="rect">
            <a:avLst/>
          </a:prstGeom>
          <a:ln>
            <a:solidFill>
              <a:srgbClr val="0070C0"/>
            </a:solidFill>
          </a:ln>
        </p:spPr>
        <p:txBody>
          <a:bodyPr wrap="square">
            <a:spAutoFit/>
          </a:bodyPr>
          <a:lstStyle/>
          <a:p>
            <a:pPr marL="530225" indent="-530225" algn="just">
              <a:spcBef>
                <a:spcPts val="300"/>
              </a:spcBef>
              <a:spcAft>
                <a:spcPts val="300"/>
              </a:spcAft>
            </a:pPr>
            <a:r>
              <a:rPr lang="es-CO" sz="1600" dirty="0" smtClean="0">
                <a:solidFill>
                  <a:srgbClr val="000066"/>
                </a:solidFill>
                <a:latin typeface="Futura std book"/>
                <a:cs typeface="Arial" pitchFamily="34" charset="0"/>
              </a:rPr>
              <a:t>A	= 	Ajuste </a:t>
            </a:r>
            <a:r>
              <a:rPr lang="es-CO" sz="1600" dirty="0">
                <a:solidFill>
                  <a:srgbClr val="000066"/>
                </a:solidFill>
                <a:latin typeface="Futura std book"/>
                <a:cs typeface="Arial" pitchFamily="34" charset="0"/>
              </a:rPr>
              <a:t>por diferencia de factor regional </a:t>
            </a:r>
            <a:r>
              <a:rPr lang="es-CO" sz="1600" dirty="0" smtClean="0">
                <a:solidFill>
                  <a:srgbClr val="000066"/>
                </a:solidFill>
                <a:latin typeface="Futura std book"/>
                <a:cs typeface="Arial" pitchFamily="34" charset="0"/>
              </a:rPr>
              <a:t>para quienes facturan </a:t>
            </a:r>
            <a:r>
              <a:rPr lang="es-CO" sz="1600" dirty="0">
                <a:solidFill>
                  <a:srgbClr val="000066"/>
                </a:solidFill>
                <a:latin typeface="Futura std book"/>
                <a:cs typeface="Arial" pitchFamily="34" charset="0"/>
              </a:rPr>
              <a:t>periodos </a:t>
            </a:r>
            <a:r>
              <a:rPr lang="es-CO" sz="1600" dirty="0" smtClean="0">
                <a:solidFill>
                  <a:srgbClr val="000066"/>
                </a:solidFill>
                <a:latin typeface="Futura std book"/>
                <a:cs typeface="Arial" pitchFamily="34" charset="0"/>
              </a:rPr>
              <a:t>inferiores 	a </a:t>
            </a:r>
            <a:r>
              <a:rPr lang="es-CO" sz="1600" dirty="0">
                <a:solidFill>
                  <a:srgbClr val="000066"/>
                </a:solidFill>
                <a:latin typeface="Futura std book"/>
                <a:cs typeface="Arial" pitchFamily="34" charset="0"/>
              </a:rPr>
              <a:t>un </a:t>
            </a:r>
            <a:r>
              <a:rPr lang="es-CO" sz="1600" dirty="0" smtClean="0">
                <a:solidFill>
                  <a:srgbClr val="000066"/>
                </a:solidFill>
                <a:latin typeface="Futura std book"/>
                <a:cs typeface="Arial" pitchFamily="34" charset="0"/>
              </a:rPr>
              <a:t>año</a:t>
            </a:r>
            <a:r>
              <a:rPr lang="es-CO" sz="1600" dirty="0">
                <a:solidFill>
                  <a:srgbClr val="000066"/>
                </a:solidFill>
                <a:latin typeface="Futura std book"/>
                <a:cs typeface="Arial" pitchFamily="34" charset="0"/>
              </a:rPr>
              <a:t>.</a:t>
            </a:r>
          </a:p>
          <a:p>
            <a:pPr marL="530225" indent="-530225" algn="just">
              <a:spcBef>
                <a:spcPts val="300"/>
              </a:spcBef>
              <a:spcAft>
                <a:spcPts val="300"/>
              </a:spcAft>
            </a:pPr>
            <a:r>
              <a:rPr lang="es-CO" sz="1600" dirty="0" smtClean="0">
                <a:solidFill>
                  <a:srgbClr val="000066"/>
                </a:solidFill>
                <a:latin typeface="Futura std book"/>
                <a:cs typeface="Arial" pitchFamily="34" charset="0"/>
              </a:rPr>
              <a:t>Ci	=	Carga </a:t>
            </a:r>
            <a:r>
              <a:rPr lang="es-CO" sz="1600" dirty="0">
                <a:solidFill>
                  <a:srgbClr val="000066"/>
                </a:solidFill>
                <a:latin typeface="Futura std book"/>
                <a:cs typeface="Arial" pitchFamily="34" charset="0"/>
              </a:rPr>
              <a:t>contaminante del parámetro i </a:t>
            </a:r>
            <a:r>
              <a:rPr lang="es-CO" sz="1600" dirty="0" smtClean="0">
                <a:solidFill>
                  <a:srgbClr val="000066"/>
                </a:solidFill>
                <a:latin typeface="Futura std book"/>
                <a:cs typeface="Arial" pitchFamily="34" charset="0"/>
              </a:rPr>
              <a:t>vertida durante el año </a:t>
            </a:r>
            <a:r>
              <a:rPr lang="es-CO" sz="1600" dirty="0">
                <a:solidFill>
                  <a:srgbClr val="000066"/>
                </a:solidFill>
                <a:latin typeface="Futura std book"/>
                <a:cs typeface="Arial" pitchFamily="34" charset="0"/>
              </a:rPr>
              <a:t>objeto de </a:t>
            </a:r>
            <a:r>
              <a:rPr lang="es-CO" sz="1600" dirty="0" smtClean="0">
                <a:solidFill>
                  <a:srgbClr val="000066"/>
                </a:solidFill>
                <a:latin typeface="Futura std book"/>
                <a:cs typeface="Arial" pitchFamily="34" charset="0"/>
              </a:rPr>
              <a:t>cobro</a:t>
            </a:r>
            <a:r>
              <a:rPr lang="es-CO" sz="1600" dirty="0">
                <a:solidFill>
                  <a:srgbClr val="000066"/>
                </a:solidFill>
                <a:latin typeface="Futura std book"/>
                <a:cs typeface="Arial" pitchFamily="34" charset="0"/>
              </a:rPr>
              <a:t>.</a:t>
            </a:r>
          </a:p>
          <a:p>
            <a:pPr marL="530225" indent="-530225" algn="just">
              <a:spcBef>
                <a:spcPts val="300"/>
              </a:spcBef>
              <a:spcAft>
                <a:spcPts val="300"/>
              </a:spcAft>
            </a:pPr>
            <a:r>
              <a:rPr lang="es-CO" sz="1600" dirty="0" smtClean="0">
                <a:solidFill>
                  <a:srgbClr val="000066"/>
                </a:solidFill>
                <a:latin typeface="Futura std book"/>
                <a:cs typeface="Arial" pitchFamily="34" charset="0"/>
              </a:rPr>
              <a:t>Tmci	=	Tarifa </a:t>
            </a:r>
            <a:r>
              <a:rPr lang="es-CO" sz="1600" dirty="0">
                <a:solidFill>
                  <a:srgbClr val="000066"/>
                </a:solidFill>
                <a:latin typeface="Futura std book"/>
                <a:cs typeface="Arial" pitchFamily="34" charset="0"/>
              </a:rPr>
              <a:t>mínima del parámetro i para el </a:t>
            </a:r>
            <a:r>
              <a:rPr lang="es-CO" sz="1600" dirty="0" smtClean="0">
                <a:solidFill>
                  <a:srgbClr val="000066"/>
                </a:solidFill>
                <a:latin typeface="Futura std book"/>
                <a:cs typeface="Arial" pitchFamily="34" charset="0"/>
              </a:rPr>
              <a:t>año objeto de cobro</a:t>
            </a:r>
            <a:r>
              <a:rPr lang="es-CO" sz="1600" dirty="0">
                <a:solidFill>
                  <a:srgbClr val="000066"/>
                </a:solidFill>
                <a:latin typeface="Futura std book"/>
                <a:cs typeface="Arial" pitchFamily="34" charset="0"/>
              </a:rPr>
              <a:t>.</a:t>
            </a:r>
          </a:p>
          <a:p>
            <a:pPr marL="530225" indent="-530225" algn="just">
              <a:spcBef>
                <a:spcPts val="300"/>
              </a:spcBef>
              <a:spcAft>
                <a:spcPts val="300"/>
              </a:spcAft>
            </a:pPr>
            <a:r>
              <a:rPr lang="es-CO" sz="1600" dirty="0" smtClean="0">
                <a:solidFill>
                  <a:srgbClr val="000066"/>
                </a:solidFill>
                <a:latin typeface="Futura std book"/>
                <a:cs typeface="Arial" pitchFamily="34" charset="0"/>
              </a:rPr>
              <a:t>Frci	= 	Factor </a:t>
            </a:r>
            <a:r>
              <a:rPr lang="es-CO" sz="1600" dirty="0">
                <a:solidFill>
                  <a:srgbClr val="000066"/>
                </a:solidFill>
                <a:latin typeface="Futura std book"/>
                <a:cs typeface="Arial" pitchFamily="34" charset="0"/>
              </a:rPr>
              <a:t>regional del parámetro i para el año </a:t>
            </a:r>
            <a:r>
              <a:rPr lang="es-CO" sz="1600" dirty="0" smtClean="0">
                <a:solidFill>
                  <a:srgbClr val="000066"/>
                </a:solidFill>
                <a:latin typeface="Futura std book"/>
                <a:cs typeface="Arial" pitchFamily="34" charset="0"/>
              </a:rPr>
              <a:t>objeto de cobro</a:t>
            </a:r>
            <a:r>
              <a:rPr lang="es-CO" sz="1600" dirty="0">
                <a:solidFill>
                  <a:srgbClr val="000066"/>
                </a:solidFill>
                <a:latin typeface="Futura std book"/>
                <a:cs typeface="Arial" pitchFamily="34" charset="0"/>
              </a:rPr>
              <a:t>.</a:t>
            </a:r>
          </a:p>
          <a:p>
            <a:pPr marL="530225" indent="-530225" algn="just">
              <a:spcBef>
                <a:spcPts val="300"/>
              </a:spcBef>
              <a:spcAft>
                <a:spcPts val="300"/>
              </a:spcAft>
            </a:pPr>
            <a:r>
              <a:rPr lang="es-CO" sz="1600" dirty="0" smtClean="0">
                <a:solidFill>
                  <a:srgbClr val="000066"/>
                </a:solidFill>
                <a:latin typeface="Futura std book"/>
                <a:cs typeface="Arial" pitchFamily="34" charset="0"/>
              </a:rPr>
              <a:t>Frai	=	Factor </a:t>
            </a:r>
            <a:r>
              <a:rPr lang="es-CO" sz="1600" dirty="0">
                <a:solidFill>
                  <a:srgbClr val="000066"/>
                </a:solidFill>
                <a:latin typeface="Futura std book"/>
                <a:cs typeface="Arial" pitchFamily="34" charset="0"/>
              </a:rPr>
              <a:t>regional del parámetro i para el año </a:t>
            </a:r>
            <a:r>
              <a:rPr lang="es-CO" sz="1600" dirty="0" smtClean="0">
                <a:solidFill>
                  <a:srgbClr val="000066"/>
                </a:solidFill>
                <a:latin typeface="Futura std book"/>
                <a:cs typeface="Arial" pitchFamily="34" charset="0"/>
              </a:rPr>
              <a:t>anterior</a:t>
            </a:r>
            <a:r>
              <a:rPr lang="es-CO" sz="1600" dirty="0">
                <a:solidFill>
                  <a:srgbClr val="000066"/>
                </a:solidFill>
                <a:latin typeface="Futura std book"/>
                <a:cs typeface="Arial" pitchFamily="34" charset="0"/>
              </a:rPr>
              <a:t>.</a:t>
            </a:r>
          </a:p>
        </p:txBody>
      </p:sp>
    </p:spTree>
    <p:extLst>
      <p:ext uri="{BB962C8B-B14F-4D97-AF65-F5344CB8AC3E}">
        <p14:creationId xmlns:p14="http://schemas.microsoft.com/office/powerpoint/2010/main" val="2591757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ChangeArrowheads="1"/>
          </p:cNvSpPr>
          <p:nvPr/>
        </p:nvSpPr>
        <p:spPr bwMode="auto">
          <a:xfrm>
            <a:off x="29592" y="2474256"/>
            <a:ext cx="4614416" cy="1530807"/>
          </a:xfrm>
          <a:prstGeom prst="flowChartAlternateProcess">
            <a:avLst/>
          </a:prstGeom>
          <a:gradFill>
            <a:gsLst>
              <a:gs pos="0">
                <a:srgbClr val="DDEBCF"/>
              </a:gs>
              <a:gs pos="50000">
                <a:srgbClr val="9CB86E"/>
              </a:gs>
              <a:gs pos="100000">
                <a:srgbClr val="156B13"/>
              </a:gs>
            </a:gsLst>
            <a:lin ang="2700000" scaled="0"/>
          </a:gradFill>
          <a:ln w="9525">
            <a:solidFill>
              <a:srgbClr val="000000"/>
            </a:solidFill>
            <a:miter lim="800000"/>
            <a:headEnd/>
            <a:tailEnd/>
          </a:ln>
        </p:spPr>
        <p:txBody>
          <a:bodyPr/>
          <a:lstStyle/>
          <a:p>
            <a:pPr algn="ctr">
              <a:defRPr/>
            </a:pPr>
            <a:r>
              <a:rPr lang="es-CO" sz="1600" b="1" u="sng" dirty="0" smtClean="0">
                <a:latin typeface="Futura std book"/>
                <a:cs typeface="Arial" pitchFamily="34" charset="0"/>
              </a:rPr>
              <a:t>SUJETO PASIVO </a:t>
            </a:r>
            <a:r>
              <a:rPr lang="es-CO" sz="1600" b="1" dirty="0" smtClean="0">
                <a:latin typeface="Futura std book"/>
                <a:cs typeface="Arial" pitchFamily="34" charset="0"/>
              </a:rPr>
              <a:t>: </a:t>
            </a:r>
            <a:r>
              <a:rPr lang="es-CO" sz="1600" dirty="0" smtClean="0">
                <a:latin typeface="Futura std book"/>
                <a:cs typeface="Arial" pitchFamily="34" charset="0"/>
              </a:rPr>
              <a:t>Presenta a la AAC la </a:t>
            </a:r>
            <a:r>
              <a:rPr lang="es-CO" sz="1600" b="1" i="1" dirty="0" smtClean="0">
                <a:latin typeface="Futura std book"/>
                <a:cs typeface="Arial" pitchFamily="34" charset="0"/>
              </a:rPr>
              <a:t>AUTODECLARACIÓN</a:t>
            </a:r>
            <a:r>
              <a:rPr lang="es-CO" sz="1600" dirty="0" smtClean="0">
                <a:latin typeface="Futura std book"/>
                <a:cs typeface="Arial" pitchFamily="34" charset="0"/>
              </a:rPr>
              <a:t> </a:t>
            </a:r>
            <a:r>
              <a:rPr lang="es-CO" sz="1600" b="1" dirty="0">
                <a:latin typeface="Futura std book"/>
                <a:cs typeface="Arial" pitchFamily="34" charset="0"/>
              </a:rPr>
              <a:t>de sus vertimientos </a:t>
            </a:r>
            <a:r>
              <a:rPr lang="es-CO" sz="1600" b="1" dirty="0" smtClean="0">
                <a:latin typeface="Futura std book"/>
                <a:cs typeface="Arial" pitchFamily="34" charset="0"/>
              </a:rPr>
              <a:t> para el periodo </a:t>
            </a:r>
            <a:r>
              <a:rPr lang="es-CO" sz="1600" b="1" dirty="0">
                <a:latin typeface="Futura std book"/>
                <a:cs typeface="Arial" pitchFamily="34" charset="0"/>
              </a:rPr>
              <a:t>de facturación y cobro establecido </a:t>
            </a:r>
            <a:r>
              <a:rPr lang="es-CO" sz="1600" b="1" dirty="0" smtClean="0">
                <a:latin typeface="Futura std book"/>
                <a:cs typeface="Arial" pitchFamily="34" charset="0"/>
              </a:rPr>
              <a:t> (no </a:t>
            </a:r>
            <a:r>
              <a:rPr lang="es-CO" sz="1600" b="1" dirty="0">
                <a:latin typeface="Futura std book"/>
                <a:cs typeface="Arial" pitchFamily="34" charset="0"/>
              </a:rPr>
              <a:t>podrá ser superior a un </a:t>
            </a:r>
            <a:r>
              <a:rPr lang="es-CO" sz="1600" b="1" dirty="0" smtClean="0">
                <a:latin typeface="Futura std book"/>
                <a:cs typeface="Arial" pitchFamily="34" charset="0"/>
              </a:rPr>
              <a:t>año)</a:t>
            </a:r>
            <a:endParaRPr lang="es-CO" sz="1600" dirty="0" smtClean="0">
              <a:latin typeface="Futura std book"/>
              <a:cs typeface="Arial" pitchFamily="34" charset="0"/>
            </a:endParaRPr>
          </a:p>
          <a:p>
            <a:pPr algn="ctr">
              <a:defRPr/>
            </a:pPr>
            <a:endParaRPr lang="es-CO" sz="1600" dirty="0" smtClean="0">
              <a:latin typeface="Futura std book"/>
              <a:cs typeface="Arial" pitchFamily="34" charset="0"/>
            </a:endParaRPr>
          </a:p>
        </p:txBody>
      </p:sp>
      <p:sp>
        <p:nvSpPr>
          <p:cNvPr id="7" name="6 Flecha a la derecha con bandas"/>
          <p:cNvSpPr/>
          <p:nvPr/>
        </p:nvSpPr>
        <p:spPr>
          <a:xfrm rot="5400000">
            <a:off x="4174290" y="3937462"/>
            <a:ext cx="288032" cy="504056"/>
          </a:xfrm>
          <a:prstGeom prst="stripedRightArrow">
            <a:avLst/>
          </a:prstGeom>
          <a:gradFill>
            <a:gsLst>
              <a:gs pos="0">
                <a:srgbClr val="DDEBCF"/>
              </a:gs>
              <a:gs pos="50000">
                <a:srgbClr val="9CB86E"/>
              </a:gs>
              <a:gs pos="100000">
                <a:srgbClr val="156B13"/>
              </a:gs>
            </a:gsLst>
            <a:lin ang="2700000" scaled="0"/>
          </a:gradFill>
          <a:ln w="9525">
            <a:solidFill>
              <a:srgbClr val="000000"/>
            </a:solidFill>
            <a:miter lim="800000"/>
            <a:headEnd/>
            <a:tailEnd/>
          </a:ln>
        </p:spPr>
        <p:txBody>
          <a:bodyPr/>
          <a:lstStyle/>
          <a:p>
            <a:pPr algn="ctr">
              <a:defRPr/>
            </a:pPr>
            <a:endParaRPr lang="es-CO" sz="1600" dirty="0" smtClean="0">
              <a:solidFill>
                <a:schemeClr val="tx1"/>
              </a:solidFill>
              <a:latin typeface="Futura std book"/>
              <a:cs typeface="Arial" pitchFamily="34" charset="0"/>
            </a:endParaRPr>
          </a:p>
        </p:txBody>
      </p:sp>
      <p:sp>
        <p:nvSpPr>
          <p:cNvPr id="18" name="17 Llamada de flecha a la izquierda"/>
          <p:cNvSpPr/>
          <p:nvPr/>
        </p:nvSpPr>
        <p:spPr>
          <a:xfrm>
            <a:off x="4716016" y="2402249"/>
            <a:ext cx="4427984" cy="1458800"/>
          </a:xfrm>
          <a:prstGeom prst="leftArrowCallout">
            <a:avLst>
              <a:gd name="adj1" fmla="val 21020"/>
              <a:gd name="adj2" fmla="val 25000"/>
              <a:gd name="adj3" fmla="val 25000"/>
              <a:gd name="adj4" fmla="val 87232"/>
            </a:avLst>
          </a:prstGeom>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itchFamily="34" charset="0"/>
              <a:buChar char="•"/>
            </a:pPr>
            <a:r>
              <a:rPr lang="es-CO" sz="1400" i="1" u="sng" dirty="0" smtClean="0">
                <a:solidFill>
                  <a:schemeClr val="tx1"/>
                </a:solidFill>
                <a:latin typeface="Futura std book"/>
                <a:cs typeface="Arial" pitchFamily="34" charset="0"/>
              </a:rPr>
              <a:t>Mínimo una </a:t>
            </a:r>
            <a:r>
              <a:rPr lang="es-CO" sz="1400" i="1" u="sng" dirty="0">
                <a:solidFill>
                  <a:schemeClr val="tx1"/>
                </a:solidFill>
                <a:latin typeface="Futura std book"/>
                <a:cs typeface="Arial" pitchFamily="34" charset="0"/>
              </a:rPr>
              <a:t>caracterización anual representativa de </a:t>
            </a:r>
            <a:r>
              <a:rPr lang="es-CO" sz="1400" i="1" u="sng" dirty="0" smtClean="0">
                <a:solidFill>
                  <a:schemeClr val="tx1"/>
                </a:solidFill>
                <a:latin typeface="Futura std book"/>
                <a:cs typeface="Arial" pitchFamily="34" charset="0"/>
              </a:rPr>
              <a:t>los </a:t>
            </a:r>
            <a:r>
              <a:rPr lang="es-CO" sz="1400" i="1" u="sng" dirty="0">
                <a:solidFill>
                  <a:schemeClr val="tx1"/>
                </a:solidFill>
                <a:latin typeface="Futura std book"/>
                <a:cs typeface="Arial" pitchFamily="34" charset="0"/>
              </a:rPr>
              <a:t>vertimientos y </a:t>
            </a:r>
            <a:r>
              <a:rPr lang="es-CO" sz="1400" i="1" u="sng" dirty="0" smtClean="0">
                <a:solidFill>
                  <a:schemeClr val="tx1"/>
                </a:solidFill>
                <a:latin typeface="Futura std book"/>
                <a:cs typeface="Arial" pitchFamily="34" charset="0"/>
              </a:rPr>
              <a:t> soportes </a:t>
            </a:r>
            <a:r>
              <a:rPr lang="es-CO" sz="1400" i="1" u="sng" dirty="0">
                <a:solidFill>
                  <a:schemeClr val="tx1"/>
                </a:solidFill>
                <a:latin typeface="Futura std book"/>
                <a:cs typeface="Arial" pitchFamily="34" charset="0"/>
              </a:rPr>
              <a:t>de </a:t>
            </a:r>
            <a:r>
              <a:rPr lang="es-CO" sz="1400" i="1" u="sng" dirty="0" smtClean="0">
                <a:solidFill>
                  <a:schemeClr val="tx1"/>
                </a:solidFill>
                <a:latin typeface="Futura std book"/>
                <a:cs typeface="Arial" pitchFamily="34" charset="0"/>
              </a:rPr>
              <a:t>información.</a:t>
            </a:r>
            <a:r>
              <a:rPr lang="es-CO" sz="1400" dirty="0" smtClean="0">
                <a:solidFill>
                  <a:schemeClr val="tx1"/>
                </a:solidFill>
                <a:latin typeface="Futura std book"/>
                <a:cs typeface="Arial" pitchFamily="34" charset="0"/>
              </a:rPr>
              <a:t> </a:t>
            </a:r>
          </a:p>
          <a:p>
            <a:pPr marL="285750" indent="-285750">
              <a:buFont typeface="Arial" pitchFamily="34" charset="0"/>
              <a:buChar char="•"/>
            </a:pPr>
            <a:r>
              <a:rPr lang="es-CO" sz="1400" i="1" u="sng" dirty="0" smtClean="0">
                <a:solidFill>
                  <a:schemeClr val="tx1"/>
                </a:solidFill>
                <a:latin typeface="Futura std book"/>
                <a:cs typeface="Arial" pitchFamily="34" charset="0"/>
              </a:rPr>
              <a:t>Especificar </a:t>
            </a:r>
            <a:r>
              <a:rPr lang="es-CO" sz="1400" i="1" u="sng" dirty="0">
                <a:solidFill>
                  <a:schemeClr val="tx1"/>
                </a:solidFill>
                <a:latin typeface="Futura std book"/>
                <a:cs typeface="Arial" pitchFamily="34" charset="0"/>
              </a:rPr>
              <a:t>la información mensual relacionada con las cargas </a:t>
            </a:r>
            <a:r>
              <a:rPr lang="es-CO" sz="1400" i="1" u="sng" dirty="0" smtClean="0">
                <a:solidFill>
                  <a:schemeClr val="tx1"/>
                </a:solidFill>
                <a:latin typeface="Futura std book"/>
                <a:cs typeface="Arial" pitchFamily="34" charset="0"/>
              </a:rPr>
              <a:t>vertidas</a:t>
            </a:r>
          </a:p>
          <a:p>
            <a:pPr marL="285750" indent="-285750">
              <a:buFont typeface="Arial" pitchFamily="34" charset="0"/>
              <a:buChar char="•"/>
            </a:pPr>
            <a:r>
              <a:rPr lang="es-CO" sz="1400" i="1" u="sng" dirty="0" smtClean="0">
                <a:solidFill>
                  <a:schemeClr val="tx1"/>
                </a:solidFill>
                <a:latin typeface="Futura std book"/>
                <a:cs typeface="Arial" pitchFamily="34" charset="0"/>
              </a:rPr>
              <a:t>Presentar </a:t>
            </a:r>
            <a:r>
              <a:rPr lang="es-CO" sz="1400" i="1" u="sng" dirty="0">
                <a:solidFill>
                  <a:schemeClr val="tx1"/>
                </a:solidFill>
                <a:latin typeface="Futura std book"/>
                <a:cs typeface="Arial" pitchFamily="34" charset="0"/>
              </a:rPr>
              <a:t>en el formato definido </a:t>
            </a:r>
            <a:r>
              <a:rPr lang="es-CO" sz="1400" i="1" u="sng" dirty="0" smtClean="0">
                <a:solidFill>
                  <a:schemeClr val="tx1"/>
                </a:solidFill>
                <a:latin typeface="Futura std book"/>
                <a:cs typeface="Arial" pitchFamily="34" charset="0"/>
              </a:rPr>
              <a:t> por  AAC.</a:t>
            </a:r>
            <a:endParaRPr lang="es-ES" dirty="0"/>
          </a:p>
        </p:txBody>
      </p:sp>
      <p:sp>
        <p:nvSpPr>
          <p:cNvPr id="19" name="AutoShape 2"/>
          <p:cNvSpPr>
            <a:spLocks noChangeArrowheads="1"/>
          </p:cNvSpPr>
          <p:nvPr/>
        </p:nvSpPr>
        <p:spPr bwMode="auto">
          <a:xfrm>
            <a:off x="35496" y="4509119"/>
            <a:ext cx="4614416" cy="657393"/>
          </a:xfrm>
          <a:prstGeom prst="flowChartAlternateProcess">
            <a:avLst/>
          </a:prstGeom>
          <a:gradFill>
            <a:gsLst>
              <a:gs pos="0">
                <a:srgbClr val="DDEBCF"/>
              </a:gs>
              <a:gs pos="50000">
                <a:srgbClr val="9CB86E"/>
              </a:gs>
              <a:gs pos="100000">
                <a:srgbClr val="156B13"/>
              </a:gs>
            </a:gsLst>
            <a:lin ang="2700000" scaled="0"/>
          </a:gradFill>
          <a:ln w="9525">
            <a:solidFill>
              <a:srgbClr val="000000"/>
            </a:solidFill>
            <a:miter lim="800000"/>
            <a:headEnd/>
            <a:tailEnd/>
          </a:ln>
        </p:spPr>
        <p:txBody>
          <a:bodyPr/>
          <a:lstStyle/>
          <a:p>
            <a:pPr algn="ctr">
              <a:defRPr/>
            </a:pPr>
            <a:r>
              <a:rPr lang="es-CO" sz="1600" b="1" u="sng" dirty="0" smtClean="0">
                <a:latin typeface="Futura std book"/>
                <a:cs typeface="Arial" pitchFamily="34" charset="0"/>
              </a:rPr>
              <a:t>AAC </a:t>
            </a:r>
            <a:r>
              <a:rPr lang="es-CO" sz="1600" b="1" dirty="0" smtClean="0">
                <a:latin typeface="Futura std book"/>
                <a:cs typeface="Arial" pitchFamily="34" charset="0"/>
              </a:rPr>
              <a:t>: </a:t>
            </a:r>
            <a:r>
              <a:rPr lang="es-CO" sz="1600" dirty="0" smtClean="0">
                <a:latin typeface="Futura std book"/>
                <a:cs typeface="Arial" pitchFamily="34" charset="0"/>
              </a:rPr>
              <a:t>Evaluar </a:t>
            </a:r>
            <a:r>
              <a:rPr lang="es-CO" sz="1600" b="1" i="1" dirty="0" smtClean="0">
                <a:latin typeface="Futura std book"/>
                <a:cs typeface="Arial" pitchFamily="34" charset="0"/>
              </a:rPr>
              <a:t>AUTODECLARACIÓN e INFORMACIÓN TÉCNICA</a:t>
            </a:r>
          </a:p>
          <a:p>
            <a:pPr algn="ctr">
              <a:defRPr/>
            </a:pPr>
            <a:endParaRPr lang="es-CO" sz="1600" dirty="0" smtClean="0">
              <a:latin typeface="Futura std book"/>
              <a:cs typeface="Arial" pitchFamily="34" charset="0"/>
            </a:endParaRPr>
          </a:p>
          <a:p>
            <a:pPr algn="ctr">
              <a:defRPr/>
            </a:pPr>
            <a:endParaRPr lang="es-CO" sz="1600" dirty="0" smtClean="0">
              <a:latin typeface="Futura std book"/>
              <a:cs typeface="Arial" pitchFamily="34" charset="0"/>
            </a:endParaRPr>
          </a:p>
        </p:txBody>
      </p:sp>
      <p:sp>
        <p:nvSpPr>
          <p:cNvPr id="21" name="20 Llamada de flecha a la izquierda"/>
          <p:cNvSpPr/>
          <p:nvPr/>
        </p:nvSpPr>
        <p:spPr>
          <a:xfrm>
            <a:off x="4739275" y="4376407"/>
            <a:ext cx="4427984" cy="954744"/>
          </a:xfrm>
          <a:prstGeom prst="leftArrowCallout">
            <a:avLst>
              <a:gd name="adj1" fmla="val 21020"/>
              <a:gd name="adj2" fmla="val 25000"/>
              <a:gd name="adj3" fmla="val 25000"/>
              <a:gd name="adj4" fmla="val 8723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s-CO" sz="1400" b="1" u="sng" dirty="0">
                <a:latin typeface="Futura std book"/>
                <a:cs typeface="Arial" pitchFamily="34" charset="0"/>
              </a:rPr>
              <a:t>Diferencias de información o no se presenta Autodeclaración:  </a:t>
            </a:r>
          </a:p>
          <a:p>
            <a:pPr algn="ctr">
              <a:defRPr/>
            </a:pPr>
            <a:r>
              <a:rPr lang="es-CO" sz="1400" b="1" i="1" u="sng" dirty="0">
                <a:latin typeface="Futura std book"/>
                <a:cs typeface="Arial" pitchFamily="34" charset="0"/>
              </a:rPr>
              <a:t>Cálculo con factores per cápita o inf. disponible</a:t>
            </a:r>
            <a:endParaRPr lang="es-CO" sz="1400" b="1" i="1" dirty="0">
              <a:latin typeface="Futura std book"/>
              <a:cs typeface="Arial" pitchFamily="34" charset="0"/>
            </a:endParaRPr>
          </a:p>
        </p:txBody>
      </p:sp>
      <p:sp>
        <p:nvSpPr>
          <p:cNvPr id="27" name="26 Rectángulo"/>
          <p:cNvSpPr/>
          <p:nvPr/>
        </p:nvSpPr>
        <p:spPr>
          <a:xfrm>
            <a:off x="0" y="1413130"/>
            <a:ext cx="6732240" cy="369332"/>
          </a:xfrm>
          <a:prstGeom prst="rect">
            <a:avLst/>
          </a:prstGeom>
          <a:ln>
            <a:solidFill>
              <a:srgbClr val="00B050"/>
            </a:solidFill>
          </a:ln>
        </p:spPr>
        <p:txBody>
          <a:bodyPr wrap="square">
            <a:spAutoFit/>
          </a:bodyPr>
          <a:lstStyle/>
          <a:p>
            <a:r>
              <a:rPr lang="es-CO" b="1" u="sng" dirty="0" smtClean="0">
                <a:latin typeface="Futura std book"/>
                <a:cs typeface="Arial" pitchFamily="34" charset="0"/>
              </a:rPr>
              <a:t>Información </a:t>
            </a:r>
            <a:r>
              <a:rPr lang="es-CO" b="1" u="sng" dirty="0">
                <a:latin typeface="Futura std book"/>
                <a:cs typeface="Arial" pitchFamily="34" charset="0"/>
              </a:rPr>
              <a:t>para el cálculo del monto a </a:t>
            </a:r>
            <a:r>
              <a:rPr lang="es-CO" b="1" u="sng" dirty="0" smtClean="0">
                <a:latin typeface="Futura std book"/>
                <a:cs typeface="Arial" pitchFamily="34" charset="0"/>
              </a:rPr>
              <a:t>cobrar</a:t>
            </a:r>
            <a:r>
              <a:rPr lang="es-CO" b="1" dirty="0">
                <a:latin typeface="Futura std book"/>
                <a:cs typeface="Arial" pitchFamily="34" charset="0"/>
              </a:rPr>
              <a:t> </a:t>
            </a:r>
            <a:r>
              <a:rPr lang="es-CO" sz="1200" i="1" dirty="0" smtClean="0">
                <a:latin typeface="Futura std book"/>
                <a:cs typeface="Arial" pitchFamily="34" charset="0"/>
              </a:rPr>
              <a:t>(Art.21)</a:t>
            </a:r>
            <a:endParaRPr lang="es-ES" i="1" dirty="0">
              <a:latin typeface="Futura std book"/>
            </a:endParaRPr>
          </a:p>
        </p:txBody>
      </p:sp>
      <p:sp>
        <p:nvSpPr>
          <p:cNvPr id="30" name="29 Flecha curvada hacia arriba"/>
          <p:cNvSpPr/>
          <p:nvPr/>
        </p:nvSpPr>
        <p:spPr>
          <a:xfrm rot="14516353" flipV="1">
            <a:off x="1288" y="5385529"/>
            <a:ext cx="782769" cy="288029"/>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solidFill>
                <a:schemeClr val="tx1"/>
              </a:solidFill>
            </a:endParaRPr>
          </a:p>
        </p:txBody>
      </p:sp>
      <p:sp>
        <p:nvSpPr>
          <p:cNvPr id="32" name="AutoShape 2"/>
          <p:cNvSpPr>
            <a:spLocks noChangeArrowheads="1"/>
          </p:cNvSpPr>
          <p:nvPr/>
        </p:nvSpPr>
        <p:spPr bwMode="auto">
          <a:xfrm>
            <a:off x="712404" y="5613969"/>
            <a:ext cx="4614416" cy="657393"/>
          </a:xfrm>
          <a:prstGeom prst="flowChartAlternateProcess">
            <a:avLst/>
          </a:prstGeom>
          <a:gradFill>
            <a:gsLst>
              <a:gs pos="0">
                <a:srgbClr val="DDEBCF"/>
              </a:gs>
              <a:gs pos="50000">
                <a:srgbClr val="9CB86E"/>
              </a:gs>
              <a:gs pos="100000">
                <a:srgbClr val="156B13"/>
              </a:gs>
            </a:gsLst>
            <a:lin ang="2700000" scaled="0"/>
          </a:gradFill>
          <a:ln w="9525">
            <a:solidFill>
              <a:srgbClr val="000000"/>
            </a:solidFill>
            <a:miter lim="800000"/>
            <a:headEnd/>
            <a:tailEnd/>
          </a:ln>
        </p:spPr>
        <p:txBody>
          <a:bodyPr/>
          <a:lstStyle/>
          <a:p>
            <a:pPr algn="ctr">
              <a:defRPr/>
            </a:pPr>
            <a:r>
              <a:rPr lang="es-CO" sz="1600" b="1" u="sng" dirty="0" smtClean="0">
                <a:latin typeface="Futura std book"/>
                <a:cs typeface="Arial" pitchFamily="34" charset="0"/>
              </a:rPr>
              <a:t>AAC </a:t>
            </a:r>
            <a:r>
              <a:rPr lang="es-CO" sz="1600" b="1" dirty="0" smtClean="0">
                <a:latin typeface="Futura std book"/>
                <a:cs typeface="Arial" pitchFamily="34" charset="0"/>
              </a:rPr>
              <a:t>: </a:t>
            </a:r>
            <a:r>
              <a:rPr lang="es-CO" sz="1600" dirty="0" smtClean="0">
                <a:latin typeface="Futura std book"/>
                <a:cs typeface="Arial" pitchFamily="34" charset="0"/>
              </a:rPr>
              <a:t>Verificación de Autodeclaración mediante visita técnica – Acta </a:t>
            </a:r>
            <a:r>
              <a:rPr lang="es-CO" sz="1600" i="1" dirty="0" smtClean="0">
                <a:latin typeface="Futura std book"/>
                <a:cs typeface="Arial" pitchFamily="34" charset="0"/>
              </a:rPr>
              <a:t>(Art. 23)</a:t>
            </a:r>
            <a:endParaRPr lang="es-CO" sz="1600" b="1" i="1" dirty="0" smtClean="0">
              <a:latin typeface="Futura std book"/>
              <a:cs typeface="Arial" pitchFamily="34" charset="0"/>
            </a:endParaRPr>
          </a:p>
          <a:p>
            <a:pPr algn="ctr">
              <a:defRPr/>
            </a:pPr>
            <a:endParaRPr lang="es-CO" sz="1600" dirty="0" smtClean="0">
              <a:latin typeface="Futura std book"/>
              <a:cs typeface="Arial" pitchFamily="34" charset="0"/>
            </a:endParaRPr>
          </a:p>
          <a:p>
            <a:pPr algn="ctr">
              <a:defRPr/>
            </a:pPr>
            <a:endParaRPr lang="es-CO" sz="1600" dirty="0" smtClean="0">
              <a:latin typeface="Futura std book"/>
              <a:cs typeface="Arial" pitchFamily="34" charset="0"/>
            </a:endParaRPr>
          </a:p>
        </p:txBody>
      </p:sp>
      <p:sp>
        <p:nvSpPr>
          <p:cNvPr id="33" name="32 Flecha a la derecha con bandas"/>
          <p:cNvSpPr/>
          <p:nvPr/>
        </p:nvSpPr>
        <p:spPr>
          <a:xfrm>
            <a:off x="5508104" y="5637512"/>
            <a:ext cx="2880320" cy="654686"/>
          </a:xfrm>
          <a:prstGeom prst="stripedRightArrow">
            <a:avLst/>
          </a:prstGeom>
          <a:gradFill>
            <a:gsLst>
              <a:gs pos="0">
                <a:srgbClr val="DDEBCF"/>
              </a:gs>
              <a:gs pos="50000">
                <a:srgbClr val="9CB86E"/>
              </a:gs>
              <a:gs pos="100000">
                <a:srgbClr val="156B13"/>
              </a:gs>
            </a:gsLst>
            <a:lin ang="2700000" scaled="0"/>
          </a:gradFill>
          <a:ln w="9525">
            <a:solidFill>
              <a:srgbClr val="000000"/>
            </a:solidFill>
            <a:prstDash val="dash"/>
            <a:miter lim="800000"/>
            <a:headEnd/>
            <a:tailEnd/>
          </a:ln>
        </p:spPr>
        <p:txBody>
          <a:bodyPr/>
          <a:lstStyle/>
          <a:p>
            <a:pPr algn="ctr"/>
            <a:r>
              <a:rPr lang="es-CO" sz="1400" i="1" dirty="0" smtClean="0">
                <a:solidFill>
                  <a:schemeClr val="tx1"/>
                </a:solidFill>
                <a:latin typeface="Futura std book"/>
                <a:cs typeface="Arial" pitchFamily="34" charset="0"/>
              </a:rPr>
              <a:t>Ajustes o reli</a:t>
            </a:r>
            <a:r>
              <a:rPr lang="es-CO" sz="1400" i="1" dirty="0" smtClean="0">
                <a:latin typeface="Futura std book"/>
                <a:cs typeface="Arial" pitchFamily="34" charset="0"/>
              </a:rPr>
              <a:t>quidación</a:t>
            </a:r>
            <a:endParaRPr lang="es-ES" sz="1400" i="1" dirty="0">
              <a:solidFill>
                <a:schemeClr val="tx1"/>
              </a:solidFill>
              <a:latin typeface="Futura std book"/>
              <a:cs typeface="Arial" pitchFamily="34" charset="0"/>
            </a:endParaRPr>
          </a:p>
        </p:txBody>
      </p:sp>
    </p:spTree>
    <p:extLst>
      <p:ext uri="{BB962C8B-B14F-4D97-AF65-F5344CB8AC3E}">
        <p14:creationId xmlns:p14="http://schemas.microsoft.com/office/powerpoint/2010/main" val="265122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179512" y="3385389"/>
            <a:ext cx="8892480" cy="3231654"/>
          </a:xfrm>
          <a:prstGeom prst="rect">
            <a:avLst/>
          </a:prstGeom>
          <a:ln>
            <a:solidFill>
              <a:srgbClr val="00B050"/>
            </a:solidFill>
          </a:ln>
        </p:spPr>
        <p:txBody>
          <a:bodyPr wrap="square">
            <a:spAutoFit/>
          </a:bodyPr>
          <a:lstStyle/>
          <a:p>
            <a:pPr algn="just">
              <a:spcBef>
                <a:spcPts val="600"/>
              </a:spcBef>
              <a:spcAft>
                <a:spcPts val="600"/>
              </a:spcAft>
            </a:pPr>
            <a:r>
              <a:rPr lang="es-CO" sz="2000" b="1" u="sng" dirty="0" smtClean="0">
                <a:solidFill>
                  <a:srgbClr val="00B050"/>
                </a:solidFill>
                <a:latin typeface="Futura std book"/>
                <a:cs typeface="Arial" pitchFamily="34" charset="0"/>
              </a:rPr>
              <a:t>Proyectos de inversión en descontaminación y monitoreo de la calidad del recurso hídrico</a:t>
            </a:r>
            <a:r>
              <a:rPr lang="es-CO" sz="2000" b="1" u="sng" dirty="0" smtClean="0">
                <a:latin typeface="Futura std book"/>
                <a:cs typeface="Arial" pitchFamily="34" charset="0"/>
              </a:rPr>
              <a:t>.</a:t>
            </a:r>
            <a:r>
              <a:rPr lang="es-CO" sz="2000" b="1" dirty="0" smtClean="0">
                <a:latin typeface="Futura std book"/>
                <a:cs typeface="Arial" pitchFamily="34" charset="0"/>
              </a:rPr>
              <a:t>... </a:t>
            </a:r>
          </a:p>
          <a:p>
            <a:pPr algn="just">
              <a:spcBef>
                <a:spcPts val="600"/>
              </a:spcBef>
              <a:spcAft>
                <a:spcPts val="600"/>
              </a:spcAft>
            </a:pPr>
            <a:endParaRPr lang="es-CO" sz="500" b="1" dirty="0" smtClean="0">
              <a:latin typeface="Futura std book"/>
              <a:cs typeface="Arial" pitchFamily="34" charset="0"/>
            </a:endParaRPr>
          </a:p>
          <a:p>
            <a:pPr algn="just">
              <a:spcBef>
                <a:spcPts val="600"/>
              </a:spcBef>
              <a:spcAft>
                <a:spcPts val="600"/>
              </a:spcAft>
            </a:pPr>
            <a:r>
              <a:rPr lang="es-CO" sz="2000" b="1" dirty="0" smtClean="0">
                <a:solidFill>
                  <a:srgbClr val="002060"/>
                </a:solidFill>
                <a:latin typeface="Futura std book"/>
                <a:cs typeface="Arial" pitchFamily="34" charset="0"/>
              </a:rPr>
              <a:t>inversiones para el mejoramiento, monitoreo y evaluación de la calidad del RH, incluyendo la elaboración y ejecución de los </a:t>
            </a:r>
            <a:r>
              <a:rPr lang="es-CO" sz="2000" b="1" u="sng" dirty="0" smtClean="0">
                <a:solidFill>
                  <a:srgbClr val="002060"/>
                </a:solidFill>
                <a:latin typeface="Futura std book"/>
                <a:cs typeface="Arial" pitchFamily="34" charset="0"/>
              </a:rPr>
              <a:t>Planes de Ordenamiento del Recurso Hídrico</a:t>
            </a:r>
            <a:r>
              <a:rPr lang="es-CO" sz="2000" b="1" dirty="0" smtClean="0">
                <a:latin typeface="Futura std book"/>
                <a:cs typeface="Arial" pitchFamily="34" charset="0"/>
              </a:rPr>
              <a:t>, inversiones en interceptores, emisarios finales y sistemas de tratamiento de aguas residuales domésticas…Hasta un 10% del recaudo de la TR para la cofinanciación de estudios y diseños asociados a estas obras.</a:t>
            </a:r>
          </a:p>
          <a:p>
            <a:pPr algn="just">
              <a:spcBef>
                <a:spcPts val="600"/>
              </a:spcBef>
              <a:spcAft>
                <a:spcPts val="600"/>
              </a:spcAft>
            </a:pPr>
            <a:endParaRPr lang="es-CO" sz="900" b="1" dirty="0" smtClean="0">
              <a:latin typeface="Futura std book"/>
              <a:cs typeface="Arial" pitchFamily="34" charset="0"/>
            </a:endParaRPr>
          </a:p>
        </p:txBody>
      </p:sp>
      <p:sp>
        <p:nvSpPr>
          <p:cNvPr id="4" name="4 Rectángulo"/>
          <p:cNvSpPr/>
          <p:nvPr/>
        </p:nvSpPr>
        <p:spPr>
          <a:xfrm>
            <a:off x="77600" y="1387796"/>
            <a:ext cx="8886888" cy="1825180"/>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b="1" u="sng" dirty="0" smtClean="0">
                <a:solidFill>
                  <a:srgbClr val="00B050"/>
                </a:solidFill>
                <a:latin typeface="Futura std book"/>
                <a:cs typeface="Arial" pitchFamily="34" charset="0"/>
              </a:rPr>
              <a:t>Destinación </a:t>
            </a:r>
            <a:r>
              <a:rPr lang="es-CO" b="1" u="sng" dirty="0">
                <a:solidFill>
                  <a:srgbClr val="00B050"/>
                </a:solidFill>
                <a:latin typeface="Futura std book"/>
                <a:cs typeface="Arial" pitchFamily="34" charset="0"/>
              </a:rPr>
              <a:t>del recaudo</a:t>
            </a:r>
            <a:r>
              <a:rPr lang="es-CO" b="1" dirty="0" smtClean="0">
                <a:solidFill>
                  <a:srgbClr val="00B050"/>
                </a:solidFill>
                <a:latin typeface="Futura std book"/>
                <a:cs typeface="Arial" pitchFamily="34" charset="0"/>
              </a:rPr>
              <a:t>.</a:t>
            </a:r>
          </a:p>
          <a:p>
            <a:pPr algn="just">
              <a:lnSpc>
                <a:spcPct val="114000"/>
              </a:lnSpc>
              <a:spcBef>
                <a:spcPts val="600"/>
              </a:spcBef>
              <a:spcAft>
                <a:spcPts val="600"/>
              </a:spcAft>
            </a:pPr>
            <a:r>
              <a:rPr lang="es-CO" dirty="0" smtClean="0">
                <a:latin typeface="Futura std book"/>
                <a:cs typeface="Arial" pitchFamily="34" charset="0"/>
              </a:rPr>
              <a:t>“proyectos </a:t>
            </a:r>
            <a:r>
              <a:rPr lang="es-CO" dirty="0">
                <a:latin typeface="Futura std book"/>
                <a:cs typeface="Arial" pitchFamily="34" charset="0"/>
              </a:rPr>
              <a:t>de inversión en descontaminación hídrica y monitoreo de la calidad del </a:t>
            </a:r>
            <a:r>
              <a:rPr lang="es-CO" dirty="0" smtClean="0">
                <a:latin typeface="Futura std book"/>
                <a:cs typeface="Arial" pitchFamily="34" charset="0"/>
              </a:rPr>
              <a:t>agua”……. “Para </a:t>
            </a:r>
            <a:r>
              <a:rPr lang="es-CO" dirty="0">
                <a:latin typeface="Futura std book"/>
                <a:cs typeface="Arial" pitchFamily="34" charset="0"/>
              </a:rPr>
              <a:t>cubrir los gastos de implementación y seguimiento de la tasa, la autoridad ambiental competente podrá utilizar </a:t>
            </a:r>
            <a:r>
              <a:rPr lang="es-CO" u="sng" dirty="0">
                <a:latin typeface="Futura std book"/>
                <a:cs typeface="Arial" pitchFamily="34" charset="0"/>
              </a:rPr>
              <a:t>hasta el 10% de los recursos </a:t>
            </a:r>
            <a:r>
              <a:rPr lang="es-CO" u="sng" dirty="0" smtClean="0">
                <a:latin typeface="Futura std book"/>
                <a:cs typeface="Arial" pitchFamily="34" charset="0"/>
              </a:rPr>
              <a:t>recaudados”</a:t>
            </a:r>
            <a:endParaRPr lang="es-CO" dirty="0">
              <a:latin typeface="Futura std book"/>
              <a:cs typeface="Arial" pitchFamily="34" charset="0"/>
            </a:endParaRPr>
          </a:p>
        </p:txBody>
      </p:sp>
    </p:spTree>
    <p:extLst>
      <p:ext uri="{BB962C8B-B14F-4D97-AF65-F5344CB8AC3E}">
        <p14:creationId xmlns:p14="http://schemas.microsoft.com/office/powerpoint/2010/main" val="232805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Rectángulo"/>
          <p:cNvSpPr/>
          <p:nvPr/>
        </p:nvSpPr>
        <p:spPr>
          <a:xfrm>
            <a:off x="0" y="1484784"/>
            <a:ext cx="9144000" cy="4643259"/>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b="1" u="sng" dirty="0" smtClean="0">
                <a:solidFill>
                  <a:srgbClr val="00B050"/>
                </a:solidFill>
                <a:latin typeface="Futura std book"/>
                <a:cs typeface="Arial" pitchFamily="34" charset="0"/>
              </a:rPr>
              <a:t>Forma </a:t>
            </a:r>
            <a:r>
              <a:rPr lang="es-CO" b="1" u="sng" dirty="0">
                <a:solidFill>
                  <a:srgbClr val="00B050"/>
                </a:solidFill>
                <a:latin typeface="Futura std book"/>
                <a:cs typeface="Arial" pitchFamily="34" charset="0"/>
              </a:rPr>
              <a:t>de Cobro. </a:t>
            </a:r>
            <a:endParaRPr lang="es-CO" b="1" u="sng" dirty="0" smtClean="0">
              <a:solidFill>
                <a:srgbClr val="00B050"/>
              </a:solidFill>
              <a:latin typeface="Futura std book"/>
              <a:cs typeface="Arial" pitchFamily="34" charset="0"/>
            </a:endParaRPr>
          </a:p>
          <a:p>
            <a:pPr algn="just">
              <a:lnSpc>
                <a:spcPct val="114000"/>
              </a:lnSpc>
              <a:spcBef>
                <a:spcPts val="600"/>
              </a:spcBef>
              <a:spcAft>
                <a:spcPts val="600"/>
              </a:spcAft>
            </a:pPr>
            <a:r>
              <a:rPr lang="es-CO" b="1" dirty="0" smtClean="0">
                <a:latin typeface="Futura std book"/>
                <a:cs typeface="Arial" pitchFamily="34" charset="0"/>
              </a:rPr>
              <a:t>Cobra: </a:t>
            </a:r>
            <a:r>
              <a:rPr lang="es-CO" dirty="0" smtClean="0">
                <a:latin typeface="Futura std book"/>
                <a:cs typeface="Arial" pitchFamily="34" charset="0"/>
              </a:rPr>
              <a:t> la AAC</a:t>
            </a:r>
          </a:p>
          <a:p>
            <a:pPr algn="just">
              <a:lnSpc>
                <a:spcPct val="114000"/>
              </a:lnSpc>
              <a:spcBef>
                <a:spcPts val="600"/>
              </a:spcBef>
              <a:spcAft>
                <a:spcPts val="600"/>
              </a:spcAft>
            </a:pPr>
            <a:r>
              <a:rPr lang="es-CO" b="1" dirty="0" smtClean="0">
                <a:latin typeface="Futura std book"/>
                <a:cs typeface="Arial" pitchFamily="34" charset="0"/>
              </a:rPr>
              <a:t>Concepto : </a:t>
            </a:r>
            <a:r>
              <a:rPr lang="es-CO" dirty="0" smtClean="0">
                <a:latin typeface="Futura std book"/>
                <a:cs typeface="Arial" pitchFamily="34" charset="0"/>
              </a:rPr>
              <a:t>carga contaminante </a:t>
            </a:r>
            <a:r>
              <a:rPr lang="es-CO" dirty="0">
                <a:latin typeface="Futura std book"/>
                <a:cs typeface="Arial" pitchFamily="34" charset="0"/>
              </a:rPr>
              <a:t>total vertida en el período objeto de </a:t>
            </a:r>
            <a:r>
              <a:rPr lang="es-CO" dirty="0" smtClean="0">
                <a:latin typeface="Futura std book"/>
                <a:cs typeface="Arial" pitchFamily="34" charset="0"/>
              </a:rPr>
              <a:t>cobro</a:t>
            </a:r>
          </a:p>
          <a:p>
            <a:pPr algn="just">
              <a:lnSpc>
                <a:spcPct val="114000"/>
              </a:lnSpc>
              <a:spcBef>
                <a:spcPts val="600"/>
              </a:spcBef>
              <a:spcAft>
                <a:spcPts val="600"/>
              </a:spcAft>
            </a:pPr>
            <a:r>
              <a:rPr lang="es-CO" b="1" dirty="0" smtClean="0">
                <a:latin typeface="Futura std book"/>
                <a:cs typeface="Arial" pitchFamily="34" charset="0"/>
              </a:rPr>
              <a:t>Medio de cobro: </a:t>
            </a:r>
            <a:r>
              <a:rPr lang="es-CO" dirty="0" smtClean="0">
                <a:latin typeface="Futura std book"/>
                <a:cs typeface="Arial" pitchFamily="34" charset="0"/>
              </a:rPr>
              <a:t>factura</a:t>
            </a:r>
            <a:r>
              <a:rPr lang="es-CO" dirty="0">
                <a:latin typeface="Futura std book"/>
                <a:cs typeface="Arial" pitchFamily="34" charset="0"/>
              </a:rPr>
              <a:t>, cuenta de cobro u</a:t>
            </a:r>
            <a:r>
              <a:rPr lang="es-CO" dirty="0" smtClean="0">
                <a:latin typeface="Futura std book"/>
                <a:cs typeface="Arial" pitchFamily="34" charset="0"/>
              </a:rPr>
              <a:t> </a:t>
            </a:r>
            <a:r>
              <a:rPr lang="es-CO" dirty="0">
                <a:latin typeface="Futura std book"/>
                <a:cs typeface="Arial" pitchFamily="34" charset="0"/>
              </a:rPr>
              <a:t>otro documento </a:t>
            </a:r>
            <a:r>
              <a:rPr lang="es-CO" sz="1400" dirty="0" smtClean="0">
                <a:latin typeface="Futura std book"/>
                <a:cs typeface="Arial" pitchFamily="34" charset="0"/>
              </a:rPr>
              <a:t>(normas </a:t>
            </a:r>
            <a:r>
              <a:rPr lang="es-CO" sz="1400" dirty="0">
                <a:latin typeface="Futura std book"/>
                <a:cs typeface="Arial" pitchFamily="34" charset="0"/>
              </a:rPr>
              <a:t>tributarias y </a:t>
            </a:r>
            <a:r>
              <a:rPr lang="es-CO" sz="1400" dirty="0" smtClean="0">
                <a:latin typeface="Futura std book"/>
                <a:cs typeface="Arial" pitchFamily="34" charset="0"/>
              </a:rPr>
              <a:t>contables)</a:t>
            </a:r>
            <a:endParaRPr lang="es-CO" dirty="0" smtClean="0">
              <a:latin typeface="Futura std book"/>
              <a:cs typeface="Arial" pitchFamily="34" charset="0"/>
            </a:endParaRPr>
          </a:p>
          <a:p>
            <a:pPr marL="649288" indent="-285750" algn="just">
              <a:lnSpc>
                <a:spcPct val="114000"/>
              </a:lnSpc>
              <a:spcBef>
                <a:spcPts val="600"/>
              </a:spcBef>
              <a:spcAft>
                <a:spcPts val="600"/>
              </a:spcAft>
              <a:buFont typeface="Arial" pitchFamily="34" charset="0"/>
              <a:buChar char="•"/>
            </a:pPr>
            <a:r>
              <a:rPr lang="es-CO" dirty="0" smtClean="0">
                <a:latin typeface="Futura std book"/>
                <a:cs typeface="Arial" pitchFamily="34" charset="0"/>
              </a:rPr>
              <a:t>...</a:t>
            </a:r>
            <a:r>
              <a:rPr lang="es-CO" i="1" dirty="0" smtClean="0">
                <a:latin typeface="Futura std book"/>
                <a:cs typeface="Arial" pitchFamily="34" charset="0"/>
              </a:rPr>
              <a:t>especificar </a:t>
            </a:r>
            <a:r>
              <a:rPr lang="es-CO" i="1" dirty="0">
                <a:latin typeface="Futura std book"/>
                <a:cs typeface="Arial" pitchFamily="34" charset="0"/>
              </a:rPr>
              <a:t>el valor correspondiente a las cargas de elementos, sustancias y parámetros contaminantes mensuales vertidos</a:t>
            </a:r>
            <a:r>
              <a:rPr lang="es-CO" i="1" dirty="0" smtClean="0">
                <a:latin typeface="Futura std book"/>
                <a:cs typeface="Arial" pitchFamily="34" charset="0"/>
              </a:rPr>
              <a:t>...</a:t>
            </a:r>
          </a:p>
          <a:p>
            <a:pPr marL="649288" indent="-285750" algn="just">
              <a:lnSpc>
                <a:spcPct val="114000"/>
              </a:lnSpc>
              <a:spcBef>
                <a:spcPts val="600"/>
              </a:spcBef>
              <a:spcAft>
                <a:spcPts val="600"/>
              </a:spcAft>
              <a:buFont typeface="Arial" pitchFamily="34" charset="0"/>
              <a:buChar char="•"/>
            </a:pPr>
            <a:r>
              <a:rPr lang="es-CO" i="1" dirty="0" smtClean="0">
                <a:latin typeface="Futura std book"/>
                <a:cs typeface="Arial" pitchFamily="34" charset="0"/>
              </a:rPr>
              <a:t>señalar </a:t>
            </a:r>
            <a:r>
              <a:rPr lang="es-CO" i="1" dirty="0">
                <a:latin typeface="Futura std book"/>
                <a:cs typeface="Arial" pitchFamily="34" charset="0"/>
              </a:rPr>
              <a:t>si </a:t>
            </a:r>
            <a:r>
              <a:rPr lang="es-CO" b="1" i="1" dirty="0">
                <a:latin typeface="Futura std book"/>
                <a:cs typeface="Arial" pitchFamily="34" charset="0"/>
              </a:rPr>
              <a:t>se aprueba o no la AUTODECLARACIÓN </a:t>
            </a:r>
            <a:r>
              <a:rPr lang="es-CO" i="1" dirty="0">
                <a:latin typeface="Futura std book"/>
                <a:cs typeface="Arial" pitchFamily="34" charset="0"/>
              </a:rPr>
              <a:t>presentada por el </a:t>
            </a:r>
            <a:r>
              <a:rPr lang="es-CO" i="1" dirty="0" smtClean="0">
                <a:latin typeface="Futura std book"/>
                <a:cs typeface="Arial" pitchFamily="34" charset="0"/>
              </a:rPr>
              <a:t>usuario</a:t>
            </a:r>
          </a:p>
          <a:p>
            <a:pPr marL="649288" indent="-285750" algn="just">
              <a:lnSpc>
                <a:spcPct val="114000"/>
              </a:lnSpc>
              <a:spcBef>
                <a:spcPts val="600"/>
              </a:spcBef>
              <a:spcAft>
                <a:spcPts val="600"/>
              </a:spcAft>
              <a:buFont typeface="Arial" pitchFamily="34" charset="0"/>
              <a:buChar char="•"/>
            </a:pPr>
            <a:r>
              <a:rPr lang="es-CO" i="1" dirty="0" smtClean="0">
                <a:latin typeface="Futura std book"/>
                <a:cs typeface="Arial" pitchFamily="34" charset="0"/>
              </a:rPr>
              <a:t>Indicar que contra el cobro </a:t>
            </a:r>
            <a:r>
              <a:rPr lang="es-CO" b="1" i="1" dirty="0">
                <a:latin typeface="Futura std book"/>
                <a:cs typeface="Arial" pitchFamily="34" charset="0"/>
              </a:rPr>
              <a:t>procede el recurso de reposición</a:t>
            </a:r>
            <a:r>
              <a:rPr lang="es-CO" i="1" dirty="0" smtClean="0">
                <a:latin typeface="Futura std book"/>
                <a:cs typeface="Arial" pitchFamily="34" charset="0"/>
              </a:rPr>
              <a:t>.</a:t>
            </a:r>
          </a:p>
          <a:p>
            <a:pPr marL="649288" indent="-285750" algn="just">
              <a:lnSpc>
                <a:spcPct val="114000"/>
              </a:lnSpc>
              <a:spcBef>
                <a:spcPts val="600"/>
              </a:spcBef>
              <a:spcAft>
                <a:spcPts val="600"/>
              </a:spcAft>
              <a:buFont typeface="Arial" pitchFamily="34" charset="0"/>
              <a:buChar char="•"/>
            </a:pPr>
            <a:r>
              <a:rPr lang="es-CO" i="1" dirty="0" smtClean="0">
                <a:latin typeface="Futura std book"/>
                <a:cs typeface="Arial" pitchFamily="34" charset="0"/>
              </a:rPr>
              <a:t>Expedir las facturas en </a:t>
            </a:r>
            <a:r>
              <a:rPr lang="es-CO" i="1" dirty="0">
                <a:latin typeface="Futura std book"/>
                <a:cs typeface="Arial" pitchFamily="34" charset="0"/>
              </a:rPr>
              <a:t>un </a:t>
            </a:r>
            <a:r>
              <a:rPr lang="es-CO" i="1" dirty="0" smtClean="0">
                <a:latin typeface="Futura std book"/>
                <a:cs typeface="Arial" pitchFamily="34" charset="0"/>
              </a:rPr>
              <a:t>plazo </a:t>
            </a:r>
            <a:r>
              <a:rPr lang="es-CO" b="1" i="1" dirty="0" smtClean="0">
                <a:latin typeface="Futura std book"/>
                <a:cs typeface="Arial" pitchFamily="34" charset="0"/>
              </a:rPr>
              <a:t>No Mayor a Cuatro (4) Meses</a:t>
            </a:r>
            <a:r>
              <a:rPr lang="es-CO" i="1" dirty="0" smtClean="0">
                <a:latin typeface="Futura std book"/>
                <a:cs typeface="Arial" pitchFamily="34" charset="0"/>
              </a:rPr>
              <a:t> </a:t>
            </a:r>
            <a:r>
              <a:rPr lang="es-CO" b="1" i="1" dirty="0">
                <a:latin typeface="Futura std book"/>
                <a:cs typeface="Arial" pitchFamily="34" charset="0"/>
              </a:rPr>
              <a:t>después de finalizar el período objeto de cobro</a:t>
            </a:r>
            <a:r>
              <a:rPr lang="es-CO" i="1" dirty="0">
                <a:latin typeface="Futura std book"/>
                <a:cs typeface="Arial" pitchFamily="34" charset="0"/>
              </a:rPr>
              <a:t>, a partir de lo cual la autoridad ambiental competente efectuará la causación de los ingresos correspondientes.</a:t>
            </a:r>
          </a:p>
        </p:txBody>
      </p:sp>
    </p:spTree>
    <p:extLst>
      <p:ext uri="{BB962C8B-B14F-4D97-AF65-F5344CB8AC3E}">
        <p14:creationId xmlns:p14="http://schemas.microsoft.com/office/powerpoint/2010/main" val="3515587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Rectángulo"/>
          <p:cNvSpPr/>
          <p:nvPr/>
        </p:nvSpPr>
        <p:spPr>
          <a:xfrm>
            <a:off x="-1304" y="1266199"/>
            <a:ext cx="8173311" cy="3409588"/>
          </a:xfrm>
          <a:prstGeom prst="rect">
            <a:avLst/>
          </a:prstGeom>
          <a:ln>
            <a:solidFill>
              <a:srgbClr val="00B050"/>
            </a:solidFill>
          </a:ln>
        </p:spPr>
        <p:txBody>
          <a:bodyPr wrap="square">
            <a:spAutoFit/>
          </a:bodyPr>
          <a:lstStyle/>
          <a:p>
            <a:pPr algn="just">
              <a:lnSpc>
                <a:spcPct val="114000"/>
              </a:lnSpc>
              <a:spcBef>
                <a:spcPts val="600"/>
              </a:spcBef>
              <a:spcAft>
                <a:spcPts val="600"/>
              </a:spcAft>
            </a:pPr>
            <a:r>
              <a:rPr lang="es-CO" b="1" dirty="0" smtClean="0">
                <a:latin typeface="Futura std book"/>
                <a:cs typeface="Arial" pitchFamily="34" charset="0"/>
              </a:rPr>
              <a:t>Periodicidad: </a:t>
            </a:r>
            <a:r>
              <a:rPr lang="es-CO" dirty="0" smtClean="0">
                <a:latin typeface="Futura std book"/>
                <a:cs typeface="Arial" pitchFamily="34" charset="0"/>
              </a:rPr>
              <a:t>la determina la AA no superior </a:t>
            </a:r>
            <a:r>
              <a:rPr lang="es-CO" dirty="0">
                <a:latin typeface="Futura std book"/>
                <a:cs typeface="Arial" pitchFamily="34" charset="0"/>
              </a:rPr>
              <a:t>a un (1) </a:t>
            </a:r>
            <a:r>
              <a:rPr lang="es-CO" dirty="0" smtClean="0">
                <a:latin typeface="Futura std book"/>
                <a:cs typeface="Arial" pitchFamily="34" charset="0"/>
              </a:rPr>
              <a:t>año. </a:t>
            </a:r>
            <a:r>
              <a:rPr lang="es-CO" u="sng" dirty="0" smtClean="0">
                <a:latin typeface="Futura std book"/>
                <a:cs typeface="Arial" pitchFamily="34" charset="0"/>
              </a:rPr>
              <a:t>Corte de facturación a Diciembre 31 de cada año. </a:t>
            </a:r>
          </a:p>
          <a:p>
            <a:pPr algn="just">
              <a:lnSpc>
                <a:spcPct val="114000"/>
              </a:lnSpc>
              <a:spcBef>
                <a:spcPts val="600"/>
              </a:spcBef>
              <a:spcAft>
                <a:spcPts val="600"/>
              </a:spcAft>
            </a:pPr>
            <a:r>
              <a:rPr lang="es-CO" b="1" dirty="0" smtClean="0">
                <a:latin typeface="Futura std book"/>
                <a:cs typeface="Arial" pitchFamily="34" charset="0"/>
              </a:rPr>
              <a:t>Reclamo o aclaración: </a:t>
            </a:r>
          </a:p>
          <a:p>
            <a:pPr marL="449263" indent="-85725" algn="just">
              <a:lnSpc>
                <a:spcPct val="114000"/>
              </a:lnSpc>
              <a:spcBef>
                <a:spcPts val="600"/>
              </a:spcBef>
              <a:spcAft>
                <a:spcPts val="600"/>
              </a:spcAft>
              <a:buFont typeface="Arial" pitchFamily="34" charset="0"/>
              <a:buChar char="•"/>
            </a:pPr>
            <a:r>
              <a:rPr lang="es-CO" dirty="0" smtClean="0">
                <a:latin typeface="Futura std book"/>
                <a:cs typeface="Arial" pitchFamily="34" charset="0"/>
              </a:rPr>
              <a:t>...Por </a:t>
            </a:r>
            <a:r>
              <a:rPr lang="es-CO" dirty="0">
                <a:latin typeface="Futura std book"/>
                <a:cs typeface="Arial" pitchFamily="34" charset="0"/>
              </a:rPr>
              <a:t>escrito dentro del mes siguiente a la fecha límite de </a:t>
            </a:r>
            <a:r>
              <a:rPr lang="es-CO" dirty="0" smtClean="0">
                <a:latin typeface="Futura std book"/>
                <a:cs typeface="Arial" pitchFamily="34" charset="0"/>
              </a:rPr>
              <a:t>pago…</a:t>
            </a:r>
          </a:p>
          <a:p>
            <a:pPr marL="449263" indent="-85725" algn="just">
              <a:lnSpc>
                <a:spcPct val="114000"/>
              </a:lnSpc>
              <a:spcBef>
                <a:spcPts val="600"/>
              </a:spcBef>
              <a:spcAft>
                <a:spcPts val="600"/>
              </a:spcAft>
              <a:buFont typeface="Arial" pitchFamily="34" charset="0"/>
              <a:buChar char="•"/>
            </a:pPr>
            <a:r>
              <a:rPr lang="es-CO" dirty="0" smtClean="0">
                <a:latin typeface="Futura std book"/>
                <a:cs typeface="Arial" pitchFamily="34" charset="0"/>
              </a:rPr>
              <a:t>... No </a:t>
            </a:r>
            <a:r>
              <a:rPr lang="es-CO" dirty="0">
                <a:latin typeface="Futura std book"/>
                <a:cs typeface="Arial" pitchFamily="34" charset="0"/>
              </a:rPr>
              <a:t>exime al usuario de la obligación del pago correspondiente al período cobrado por la </a:t>
            </a:r>
            <a:r>
              <a:rPr lang="es-CO" dirty="0" smtClean="0">
                <a:latin typeface="Futura std book"/>
                <a:cs typeface="Arial" pitchFamily="34" charset="0"/>
              </a:rPr>
              <a:t>AAC.</a:t>
            </a:r>
            <a:r>
              <a:rPr lang="es-CO" i="1" dirty="0" smtClean="0">
                <a:latin typeface="Futura std book"/>
                <a:cs typeface="Arial" pitchFamily="34" charset="0"/>
              </a:rPr>
              <a:t> </a:t>
            </a:r>
            <a:r>
              <a:rPr lang="es-CO" sz="1400" i="1" dirty="0" smtClean="0">
                <a:latin typeface="Futura std book"/>
                <a:cs typeface="Arial" pitchFamily="34" charset="0"/>
              </a:rPr>
              <a:t>(Cargas contaminantes promedio de los últimos tres períodos de facturación)</a:t>
            </a:r>
          </a:p>
          <a:p>
            <a:pPr marL="449263" indent="-85725" algn="just">
              <a:lnSpc>
                <a:spcPct val="114000"/>
              </a:lnSpc>
              <a:spcBef>
                <a:spcPts val="600"/>
              </a:spcBef>
              <a:spcAft>
                <a:spcPts val="600"/>
              </a:spcAft>
              <a:buFont typeface="Arial" pitchFamily="34" charset="0"/>
              <a:buChar char="•"/>
            </a:pPr>
            <a:r>
              <a:rPr lang="es-CO" dirty="0" smtClean="0">
                <a:latin typeface="Futura std book"/>
                <a:cs typeface="Arial" pitchFamily="34" charset="0"/>
              </a:rPr>
              <a:t>Resolver de </a:t>
            </a:r>
            <a:r>
              <a:rPr lang="es-CO" dirty="0">
                <a:latin typeface="Futura std book"/>
                <a:cs typeface="Arial" pitchFamily="34" charset="0"/>
              </a:rPr>
              <a:t>conformidad con </a:t>
            </a:r>
            <a:r>
              <a:rPr lang="es-CO" dirty="0" smtClean="0">
                <a:latin typeface="Futura std book"/>
                <a:cs typeface="Arial" pitchFamily="34" charset="0"/>
              </a:rPr>
              <a:t>derecho </a:t>
            </a:r>
            <a:r>
              <a:rPr lang="es-CO" dirty="0">
                <a:latin typeface="Futura std book"/>
                <a:cs typeface="Arial" pitchFamily="34" charset="0"/>
              </a:rPr>
              <a:t>de petición</a:t>
            </a:r>
            <a:r>
              <a:rPr lang="es-CO" sz="1400" i="1" dirty="0">
                <a:latin typeface="Futura std book"/>
                <a:cs typeface="Arial" pitchFamily="34" charset="0"/>
              </a:rPr>
              <a:t> </a:t>
            </a:r>
            <a:r>
              <a:rPr lang="es-CO" sz="1400" i="1" dirty="0" smtClean="0">
                <a:latin typeface="Futura std book"/>
                <a:cs typeface="Arial" pitchFamily="34" charset="0"/>
              </a:rPr>
              <a:t>(Código contencioso Administrativo)</a:t>
            </a:r>
          </a:p>
        </p:txBody>
      </p:sp>
      <p:sp>
        <p:nvSpPr>
          <p:cNvPr id="7" name="19 Rectángulo"/>
          <p:cNvSpPr/>
          <p:nvPr/>
        </p:nvSpPr>
        <p:spPr>
          <a:xfrm>
            <a:off x="-1304" y="4797152"/>
            <a:ext cx="8965792" cy="1509388"/>
          </a:xfrm>
          <a:prstGeom prst="rect">
            <a:avLst/>
          </a:prstGeom>
          <a:ln>
            <a:solidFill>
              <a:srgbClr val="00B050"/>
            </a:solidFill>
          </a:ln>
        </p:spPr>
        <p:txBody>
          <a:bodyPr wrap="square">
            <a:spAutoFit/>
          </a:bodyPr>
          <a:lstStyle/>
          <a:p>
            <a:pPr marL="95250" indent="-85725" algn="ctr">
              <a:lnSpc>
                <a:spcPct val="114000"/>
              </a:lnSpc>
              <a:spcBef>
                <a:spcPts val="600"/>
              </a:spcBef>
              <a:spcAft>
                <a:spcPts val="600"/>
              </a:spcAft>
            </a:pPr>
            <a:r>
              <a:rPr lang="es-CO" b="1" u="sng" dirty="0" smtClean="0">
                <a:solidFill>
                  <a:srgbClr val="00B050"/>
                </a:solidFill>
                <a:latin typeface="Futura std book"/>
                <a:cs typeface="Arial" pitchFamily="34" charset="0"/>
              </a:rPr>
              <a:t>Período de cancelación</a:t>
            </a:r>
            <a:endParaRPr lang="es-CO" dirty="0" smtClean="0">
              <a:latin typeface="Futura std book"/>
              <a:cs typeface="Arial" pitchFamily="34" charset="0"/>
            </a:endParaRPr>
          </a:p>
          <a:p>
            <a:pPr marL="449263" indent="-85725" algn="just">
              <a:lnSpc>
                <a:spcPct val="114000"/>
              </a:lnSpc>
              <a:spcBef>
                <a:spcPts val="600"/>
              </a:spcBef>
              <a:spcAft>
                <a:spcPts val="600"/>
              </a:spcAft>
            </a:pPr>
            <a:r>
              <a:rPr lang="es-CO" b="1" u="sng" dirty="0" smtClean="0">
                <a:latin typeface="Futura std book"/>
                <a:cs typeface="Arial" pitchFamily="34" charset="0"/>
              </a:rPr>
              <a:t>20 a 30 días desde la fecha de expedición de la factura….</a:t>
            </a:r>
            <a:r>
              <a:rPr lang="es-CO" b="1" dirty="0" smtClean="0">
                <a:latin typeface="Futura std book"/>
                <a:cs typeface="Arial" pitchFamily="34" charset="0"/>
              </a:rPr>
              <a:t> </a:t>
            </a:r>
            <a:r>
              <a:rPr lang="es-CO" dirty="0" smtClean="0">
                <a:latin typeface="Futura std book"/>
                <a:cs typeface="Arial" pitchFamily="34" charset="0"/>
              </a:rPr>
              <a:t>Cumplido este término, las AAC </a:t>
            </a:r>
            <a:r>
              <a:rPr lang="es-CO" u="sng" dirty="0" smtClean="0">
                <a:solidFill>
                  <a:srgbClr val="000099"/>
                </a:solidFill>
                <a:latin typeface="Futura std book"/>
                <a:cs typeface="Arial" pitchFamily="34" charset="0"/>
              </a:rPr>
              <a:t>podrán cobrar los créditos exigibles a su favor a través de  jurisdicción coactiva</a:t>
            </a:r>
            <a:r>
              <a:rPr lang="es-CO" dirty="0" smtClean="0">
                <a:latin typeface="Futura std book"/>
                <a:cs typeface="Arial" pitchFamily="34" charset="0"/>
              </a:rPr>
              <a:t>.</a:t>
            </a:r>
          </a:p>
        </p:txBody>
      </p:sp>
    </p:spTree>
    <p:extLst>
      <p:ext uri="{BB962C8B-B14F-4D97-AF65-F5344CB8AC3E}">
        <p14:creationId xmlns:p14="http://schemas.microsoft.com/office/powerpoint/2010/main" val="3943457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496" y="-27384"/>
            <a:ext cx="1800200" cy="461665"/>
          </a:xfrm>
          <a:prstGeom prst="rect">
            <a:avLst/>
          </a:prstGeom>
          <a:noFill/>
        </p:spPr>
        <p:txBody>
          <a:bodyPr wrap="square" rtlCol="0">
            <a:spAutoFit/>
          </a:bodyPr>
          <a:lstStyle/>
          <a:p>
            <a:pPr defTabSz="457200"/>
            <a:r>
              <a:rPr lang="es-ES" sz="2400" b="1" dirty="0">
                <a:solidFill>
                  <a:srgbClr val="45A653"/>
                </a:solidFill>
                <a:latin typeface="Futura std"/>
                <a:cs typeface="Futura std"/>
              </a:rPr>
              <a:t>Contenido</a:t>
            </a:r>
          </a:p>
        </p:txBody>
      </p:sp>
      <p:sp>
        <p:nvSpPr>
          <p:cNvPr id="7" name="Rectángulo 6"/>
          <p:cNvSpPr/>
          <p:nvPr/>
        </p:nvSpPr>
        <p:spPr>
          <a:xfrm>
            <a:off x="1700064" y="2276872"/>
            <a:ext cx="5256584" cy="1584176"/>
          </a:xfrm>
          <a:prstGeom prst="rect">
            <a:avLst/>
          </a:prstGeom>
          <a:noFill/>
        </p:spPr>
        <p:txBody>
          <a:bodyPr wrap="none" lIns="91440" tIns="45720" rIns="91440" bIns="45720">
            <a:prstTxWarp prst="textPlain">
              <a:avLst/>
            </a:prstTxWarp>
            <a:spAutoFit/>
            <a:scene3d>
              <a:camera prst="perspectiveAbove"/>
              <a:lightRig rig="threePt" dir="t"/>
            </a:scene3d>
          </a:bodyPr>
          <a:lstStyle/>
          <a:p>
            <a:pPr algn="ctr"/>
            <a:r>
              <a:rPr lang="es-ES" sz="540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rPr>
              <a:t>CAPÍTULO VI</a:t>
            </a:r>
            <a:endParaRPr lang="es-ES" sz="5400" b="0" cap="none" spc="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endParaRPr>
          </a:p>
          <a:p>
            <a:pPr algn="ctr"/>
            <a:r>
              <a:rPr lang="es-ES" sz="540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rPr>
              <a:t>DISPOSICIONES FINALES</a:t>
            </a:r>
          </a:p>
        </p:txBody>
      </p:sp>
      <p:sp>
        <p:nvSpPr>
          <p:cNvPr id="8" name="CuadroTexto 7"/>
          <p:cNvSpPr txBox="1"/>
          <p:nvPr/>
        </p:nvSpPr>
        <p:spPr>
          <a:xfrm>
            <a:off x="7297635" y="3995772"/>
            <a:ext cx="1329210" cy="369332"/>
          </a:xfrm>
          <a:prstGeom prst="rect">
            <a:avLst/>
          </a:prstGeom>
          <a:noFill/>
        </p:spPr>
        <p:txBody>
          <a:bodyPr wrap="none" rtlCol="0">
            <a:spAutoFit/>
          </a:bodyPr>
          <a:lstStyle/>
          <a:p>
            <a:r>
              <a:rPr lang="es-CO" i="1" dirty="0" smtClean="0">
                <a:solidFill>
                  <a:schemeClr val="accent3">
                    <a:lumMod val="50000"/>
                  </a:schemeClr>
                </a:solidFill>
              </a:rPr>
              <a:t>Art. 26 al 28</a:t>
            </a:r>
            <a:endParaRPr lang="es-CO" i="1" dirty="0">
              <a:solidFill>
                <a:schemeClr val="accent3">
                  <a:lumMod val="50000"/>
                </a:schemeClr>
              </a:solidFill>
            </a:endParaRPr>
          </a:p>
        </p:txBody>
      </p:sp>
    </p:spTree>
    <p:extLst>
      <p:ext uri="{BB962C8B-B14F-4D97-AF65-F5344CB8AC3E}">
        <p14:creationId xmlns:p14="http://schemas.microsoft.com/office/powerpoint/2010/main" val="3805593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2060848"/>
            <a:ext cx="8928992" cy="3072316"/>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b="1" u="sng" dirty="0" smtClean="0">
                <a:solidFill>
                  <a:srgbClr val="00B050"/>
                </a:solidFill>
                <a:latin typeface="Futura std book"/>
                <a:cs typeface="Arial" pitchFamily="34" charset="0"/>
              </a:rPr>
              <a:t>Reporte </a:t>
            </a:r>
            <a:r>
              <a:rPr lang="es-CO" b="1" u="sng" dirty="0">
                <a:solidFill>
                  <a:srgbClr val="00B050"/>
                </a:solidFill>
                <a:latin typeface="Futura std book"/>
                <a:cs typeface="Arial" pitchFamily="34" charset="0"/>
              </a:rPr>
              <a:t>de </a:t>
            </a:r>
            <a:r>
              <a:rPr lang="es-CO" b="1" u="sng" dirty="0" smtClean="0">
                <a:solidFill>
                  <a:srgbClr val="00B050"/>
                </a:solidFill>
                <a:latin typeface="Futura std book"/>
                <a:cs typeface="Arial" pitchFamily="34" charset="0"/>
              </a:rPr>
              <a:t>información</a:t>
            </a:r>
            <a:r>
              <a:rPr lang="es-CO" b="1" dirty="0" smtClean="0">
                <a:solidFill>
                  <a:srgbClr val="00B050"/>
                </a:solidFill>
                <a:latin typeface="Futura std book"/>
                <a:cs typeface="Arial" pitchFamily="34" charset="0"/>
              </a:rPr>
              <a:t> </a:t>
            </a:r>
            <a:r>
              <a:rPr lang="es-CO" sz="1200" i="1" dirty="0" smtClean="0">
                <a:solidFill>
                  <a:srgbClr val="00B050"/>
                </a:solidFill>
                <a:latin typeface="Futura std book"/>
                <a:cs typeface="Arial" pitchFamily="34" charset="0"/>
              </a:rPr>
              <a:t>(Art.26) </a:t>
            </a:r>
            <a:endParaRPr lang="es-CO" sz="1200" i="1" dirty="0" smtClean="0">
              <a:solidFill>
                <a:srgbClr val="FF0000"/>
              </a:solidFill>
              <a:latin typeface="Futura std book"/>
              <a:cs typeface="Arial" pitchFamily="34" charset="0"/>
            </a:endParaRPr>
          </a:p>
          <a:p>
            <a:pPr marL="285750" indent="-285750" algn="just">
              <a:lnSpc>
                <a:spcPct val="114000"/>
              </a:lnSpc>
              <a:spcBef>
                <a:spcPts val="600"/>
              </a:spcBef>
              <a:spcAft>
                <a:spcPts val="600"/>
              </a:spcAft>
              <a:buFont typeface="Arial" pitchFamily="34" charset="0"/>
              <a:buChar char="•"/>
            </a:pPr>
            <a:r>
              <a:rPr lang="es-CO" b="1" u="sng" dirty="0" smtClean="0">
                <a:latin typeface="Futura std book"/>
                <a:cs typeface="Arial" pitchFamily="34" charset="0"/>
              </a:rPr>
              <a:t>Responsable:</a:t>
            </a:r>
            <a:r>
              <a:rPr lang="es-CO" b="1" dirty="0" smtClean="0">
                <a:latin typeface="Futura std book"/>
                <a:cs typeface="Arial" pitchFamily="34" charset="0"/>
              </a:rPr>
              <a:t> AAC </a:t>
            </a:r>
            <a:r>
              <a:rPr lang="es-CO" dirty="0" smtClean="0">
                <a:latin typeface="Futura std book"/>
                <a:cs typeface="Arial" pitchFamily="34" charset="0"/>
              </a:rPr>
              <a:t>debe presentar anualmente al MADS</a:t>
            </a:r>
          </a:p>
          <a:p>
            <a:pPr marL="285750" indent="-285750" algn="just">
              <a:lnSpc>
                <a:spcPct val="114000"/>
              </a:lnSpc>
              <a:spcBef>
                <a:spcPts val="600"/>
              </a:spcBef>
              <a:spcAft>
                <a:spcPts val="600"/>
              </a:spcAft>
              <a:buFont typeface="Arial" pitchFamily="34" charset="0"/>
              <a:buChar char="•"/>
            </a:pPr>
            <a:r>
              <a:rPr lang="es-CO" b="1" u="sng" dirty="0" smtClean="0">
                <a:latin typeface="Futura std book"/>
                <a:cs typeface="Arial" pitchFamily="34" charset="0"/>
              </a:rPr>
              <a:t>Plazo:</a:t>
            </a:r>
            <a:r>
              <a:rPr lang="es-CO" u="sng" dirty="0" smtClean="0">
                <a:latin typeface="Futura std book"/>
                <a:cs typeface="Arial" pitchFamily="34" charset="0"/>
              </a:rPr>
              <a:t> </a:t>
            </a:r>
            <a:r>
              <a:rPr lang="es-CO" dirty="0" smtClean="0">
                <a:latin typeface="Futura std book"/>
                <a:cs typeface="Arial" pitchFamily="34" charset="0"/>
              </a:rPr>
              <a:t>antes del </a:t>
            </a:r>
            <a:r>
              <a:rPr lang="es-CO" b="1" i="1" dirty="0" smtClean="0">
                <a:latin typeface="Futura std book"/>
                <a:cs typeface="Arial" pitchFamily="34" charset="0"/>
              </a:rPr>
              <a:t>30 de junio de cada año</a:t>
            </a:r>
            <a:r>
              <a:rPr lang="es-CO" dirty="0" smtClean="0">
                <a:latin typeface="Futura std book"/>
                <a:cs typeface="Arial" pitchFamily="34" charset="0"/>
              </a:rPr>
              <a:t>.</a:t>
            </a:r>
          </a:p>
          <a:p>
            <a:pPr marL="285750" indent="-285750" algn="just">
              <a:lnSpc>
                <a:spcPct val="114000"/>
              </a:lnSpc>
              <a:spcBef>
                <a:spcPts val="600"/>
              </a:spcBef>
              <a:spcAft>
                <a:spcPts val="600"/>
              </a:spcAft>
              <a:buFont typeface="Arial" pitchFamily="34" charset="0"/>
              <a:buChar char="•"/>
            </a:pPr>
            <a:r>
              <a:rPr lang="es-CO" b="1" u="sng" dirty="0" smtClean="0">
                <a:latin typeface="Futura std book"/>
                <a:cs typeface="Arial" pitchFamily="34" charset="0"/>
              </a:rPr>
              <a:t>Período de reporte: </a:t>
            </a:r>
            <a:r>
              <a:rPr lang="es-CO" dirty="0" smtClean="0">
                <a:latin typeface="Futura std book"/>
                <a:cs typeface="Arial" pitchFamily="34" charset="0"/>
              </a:rPr>
              <a:t>01 de enero a 31 de diciembre del año anterior al informe.</a:t>
            </a:r>
          </a:p>
          <a:p>
            <a:pPr marL="285750" indent="-285750" algn="just">
              <a:lnSpc>
                <a:spcPct val="114000"/>
              </a:lnSpc>
              <a:spcBef>
                <a:spcPts val="600"/>
              </a:spcBef>
              <a:spcAft>
                <a:spcPts val="600"/>
              </a:spcAft>
              <a:buFont typeface="Arial" pitchFamily="34" charset="0"/>
              <a:buChar char="•"/>
            </a:pPr>
            <a:r>
              <a:rPr lang="es-CO" b="1" u="sng" dirty="0" smtClean="0">
                <a:latin typeface="Futura std book"/>
                <a:cs typeface="Arial" pitchFamily="34" charset="0"/>
              </a:rPr>
              <a:t>Formato:</a:t>
            </a:r>
            <a:r>
              <a:rPr lang="es-CO" b="1" dirty="0" smtClean="0">
                <a:latin typeface="Futura std book"/>
                <a:cs typeface="Arial" pitchFamily="34" charset="0"/>
              </a:rPr>
              <a:t> </a:t>
            </a:r>
            <a:r>
              <a:rPr lang="es-CO" i="1" dirty="0" smtClean="0">
                <a:latin typeface="Futura std book"/>
                <a:cs typeface="Arial" pitchFamily="34" charset="0"/>
              </a:rPr>
              <a:t>...continúa </a:t>
            </a:r>
            <a:r>
              <a:rPr lang="es-CO" i="1" dirty="0">
                <a:latin typeface="Futura std book"/>
                <a:cs typeface="Arial" pitchFamily="34" charset="0"/>
              </a:rPr>
              <a:t>vigente el formato adoptado por la </a:t>
            </a:r>
            <a:r>
              <a:rPr lang="es-CO" i="1" dirty="0" smtClean="0">
                <a:latin typeface="Futura std book"/>
                <a:cs typeface="Arial" pitchFamily="34" charset="0"/>
              </a:rPr>
              <a:t>Res.081 </a:t>
            </a:r>
            <a:r>
              <a:rPr lang="es-CO" i="1" dirty="0">
                <a:latin typeface="Futura std book"/>
                <a:cs typeface="Arial" pitchFamily="34" charset="0"/>
              </a:rPr>
              <a:t>de </a:t>
            </a:r>
            <a:r>
              <a:rPr lang="es-CO" i="1" dirty="0" smtClean="0">
                <a:latin typeface="Futura std book"/>
                <a:cs typeface="Arial" pitchFamily="34" charset="0"/>
              </a:rPr>
              <a:t>2001 (MADS)</a:t>
            </a:r>
          </a:p>
          <a:p>
            <a:pPr marL="285750" indent="-285750" algn="just">
              <a:lnSpc>
                <a:spcPct val="114000"/>
              </a:lnSpc>
              <a:spcBef>
                <a:spcPts val="600"/>
              </a:spcBef>
              <a:spcAft>
                <a:spcPts val="600"/>
              </a:spcAft>
              <a:buFont typeface="Arial" pitchFamily="34" charset="0"/>
              <a:buChar char="•"/>
            </a:pPr>
            <a:r>
              <a:rPr lang="es-CO" b="1" u="sng" dirty="0">
                <a:latin typeface="Futura std book"/>
                <a:cs typeface="Arial" pitchFamily="34" charset="0"/>
              </a:rPr>
              <a:t>Información: </a:t>
            </a:r>
            <a:r>
              <a:rPr lang="es-CO" dirty="0">
                <a:latin typeface="Futura std book"/>
                <a:cs typeface="Arial" pitchFamily="34" charset="0"/>
              </a:rPr>
              <a:t>resultados del programa de monitoreo de fuentes hídricas (art. 27) (deben ser de difusión masiva y/o en su página web</a:t>
            </a:r>
            <a:r>
              <a:rPr lang="es-CO" dirty="0" smtClean="0">
                <a:latin typeface="Futura std book"/>
                <a:cs typeface="Arial" pitchFamily="34" charset="0"/>
              </a:rPr>
              <a:t>).</a:t>
            </a:r>
            <a:endParaRPr lang="es-CO" dirty="0">
              <a:latin typeface="Futura std book"/>
              <a:cs typeface="Arial" pitchFamily="34" charset="0"/>
            </a:endParaRPr>
          </a:p>
        </p:txBody>
      </p:sp>
    </p:spTree>
    <p:extLst>
      <p:ext uri="{BB962C8B-B14F-4D97-AF65-F5344CB8AC3E}">
        <p14:creationId xmlns:p14="http://schemas.microsoft.com/office/powerpoint/2010/main" val="3259044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496" y="-27384"/>
            <a:ext cx="1800200" cy="461665"/>
          </a:xfrm>
          <a:prstGeom prst="rect">
            <a:avLst/>
          </a:prstGeom>
          <a:noFill/>
        </p:spPr>
        <p:txBody>
          <a:bodyPr wrap="square" rtlCol="0">
            <a:spAutoFit/>
          </a:bodyPr>
          <a:lstStyle/>
          <a:p>
            <a:pPr defTabSz="457200"/>
            <a:r>
              <a:rPr lang="es-ES" sz="2400" b="1" dirty="0">
                <a:solidFill>
                  <a:srgbClr val="45A653"/>
                </a:solidFill>
                <a:latin typeface="Futura std"/>
                <a:cs typeface="Futura std"/>
              </a:rPr>
              <a:t>Contenido</a:t>
            </a:r>
          </a:p>
        </p:txBody>
      </p:sp>
      <p:sp>
        <p:nvSpPr>
          <p:cNvPr id="5" name="Rectángulo 4"/>
          <p:cNvSpPr/>
          <p:nvPr/>
        </p:nvSpPr>
        <p:spPr>
          <a:xfrm>
            <a:off x="1691680" y="2276872"/>
            <a:ext cx="4968552" cy="1296144"/>
          </a:xfrm>
          <a:prstGeom prst="rect">
            <a:avLst/>
          </a:prstGeom>
          <a:noFill/>
        </p:spPr>
        <p:txBody>
          <a:bodyPr wrap="none" lIns="91440" tIns="45720" rIns="91440" bIns="45720">
            <a:prstTxWarp prst="textPlain">
              <a:avLst/>
            </a:prstTxWarp>
            <a:spAutoFit/>
            <a:scene3d>
              <a:camera prst="perspectiveAbove"/>
              <a:lightRig rig="threePt" dir="t"/>
            </a:scene3d>
          </a:bodyPr>
          <a:lstStyle/>
          <a:p>
            <a:pPr algn="ctr"/>
            <a:r>
              <a:rPr lang="es-ES" sz="5400" b="0" cap="none" spc="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rPr>
              <a:t>CAPÍTULO II</a:t>
            </a:r>
          </a:p>
          <a:p>
            <a:pPr algn="ctr"/>
            <a:r>
              <a:rPr lang="es-ES" sz="5400" b="0" cap="none" spc="0" dirty="0" smtClean="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rPr>
              <a:t>DEFINICIONES</a:t>
            </a:r>
            <a:endParaRPr lang="es-ES" sz="5400" b="0" cap="none" spc="0" dirty="0">
              <a:ln w="0">
                <a:solidFill>
                  <a:schemeClr val="tx1"/>
                </a:solidFill>
              </a:ln>
              <a:solidFill>
                <a:schemeClr val="accent3">
                  <a:lumMod val="50000"/>
                </a:schemeClr>
              </a:solidFill>
              <a:effectLst>
                <a:reflection blurRad="6350" stA="53000" endA="300" endPos="35500" dir="5400000" sy="-90000" algn="bl" rotWithShape="0"/>
              </a:effectLst>
              <a:latin typeface="Cooper Std Black" panose="0208090304030B020404" pitchFamily="18" charset="0"/>
            </a:endParaRPr>
          </a:p>
        </p:txBody>
      </p:sp>
      <p:sp>
        <p:nvSpPr>
          <p:cNvPr id="7" name="CuadroTexto 6"/>
          <p:cNvSpPr txBox="1"/>
          <p:nvPr/>
        </p:nvSpPr>
        <p:spPr>
          <a:xfrm>
            <a:off x="7297635" y="3861048"/>
            <a:ext cx="1095172" cy="369332"/>
          </a:xfrm>
          <a:prstGeom prst="rect">
            <a:avLst/>
          </a:prstGeom>
          <a:noFill/>
        </p:spPr>
        <p:txBody>
          <a:bodyPr wrap="none" rtlCol="0">
            <a:spAutoFit/>
          </a:bodyPr>
          <a:lstStyle/>
          <a:p>
            <a:r>
              <a:rPr lang="es-CO" i="1" dirty="0" smtClean="0">
                <a:solidFill>
                  <a:schemeClr val="accent3">
                    <a:lumMod val="50000"/>
                  </a:schemeClr>
                </a:solidFill>
              </a:rPr>
              <a:t>Art. 3 al 7</a:t>
            </a:r>
            <a:endParaRPr lang="es-CO" i="1" dirty="0">
              <a:solidFill>
                <a:schemeClr val="accent3">
                  <a:lumMod val="50000"/>
                </a:schemeClr>
              </a:solidFill>
            </a:endParaRPr>
          </a:p>
        </p:txBody>
      </p:sp>
    </p:spTree>
    <p:extLst>
      <p:ext uri="{BB962C8B-B14F-4D97-AF65-F5344CB8AC3E}">
        <p14:creationId xmlns:p14="http://schemas.microsoft.com/office/powerpoint/2010/main" val="4030928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Flecha a la derecha con bandas"/>
          <p:cNvSpPr/>
          <p:nvPr/>
        </p:nvSpPr>
        <p:spPr>
          <a:xfrm rot="5400000">
            <a:off x="521804" y="3339244"/>
            <a:ext cx="720080" cy="1763688"/>
          </a:xfrm>
          <a:prstGeom prst="stripedRightArrow">
            <a:avLst/>
          </a:prstGeom>
          <a:solidFill>
            <a:schemeClr val="accent3">
              <a:lumMod val="60000"/>
              <a:lumOff val="4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s-CO" sz="1200" dirty="0" smtClean="0">
                <a:solidFill>
                  <a:schemeClr val="tx1"/>
                </a:solidFill>
                <a:latin typeface="Futura std book"/>
              </a:rPr>
              <a:t>Evaluación meta</a:t>
            </a:r>
            <a:endParaRPr lang="es-ES" sz="1200" dirty="0">
              <a:solidFill>
                <a:schemeClr val="tx1"/>
              </a:solidFill>
              <a:latin typeface="Futura std book"/>
            </a:endParaRPr>
          </a:p>
        </p:txBody>
      </p:sp>
      <p:cxnSp>
        <p:nvCxnSpPr>
          <p:cNvPr id="31" name="30 Conector recto"/>
          <p:cNvCxnSpPr/>
          <p:nvPr/>
        </p:nvCxnSpPr>
        <p:spPr>
          <a:xfrm>
            <a:off x="899592" y="3140968"/>
            <a:ext cx="6660232" cy="0"/>
          </a:xfrm>
          <a:prstGeom prst="line">
            <a:avLst/>
          </a:prstGeom>
          <a:ln w="31750">
            <a:solidFill>
              <a:schemeClr val="accent3">
                <a:lumMod val="50000"/>
              </a:schemeClr>
            </a:solidFill>
          </a:ln>
        </p:spPr>
        <p:style>
          <a:lnRef idx="2">
            <a:schemeClr val="accent1"/>
          </a:lnRef>
          <a:fillRef idx="0">
            <a:schemeClr val="accent1"/>
          </a:fillRef>
          <a:effectRef idx="1">
            <a:schemeClr val="accent1"/>
          </a:effectRef>
          <a:fontRef idx="minor">
            <a:schemeClr val="tx1"/>
          </a:fontRef>
        </p:style>
      </p:cxnSp>
      <p:cxnSp>
        <p:nvCxnSpPr>
          <p:cNvPr id="33" name="32 Conector recto"/>
          <p:cNvCxnSpPr/>
          <p:nvPr/>
        </p:nvCxnSpPr>
        <p:spPr>
          <a:xfrm>
            <a:off x="899592" y="2852936"/>
            <a:ext cx="0" cy="576064"/>
          </a:xfrm>
          <a:prstGeom prst="line">
            <a:avLst/>
          </a:prstGeom>
          <a:ln>
            <a:solidFill>
              <a:schemeClr val="accent3">
                <a:lumMod val="50000"/>
              </a:schemeClr>
            </a:solidFill>
          </a:ln>
        </p:spPr>
        <p:style>
          <a:lnRef idx="2">
            <a:schemeClr val="accent1"/>
          </a:lnRef>
          <a:fillRef idx="0">
            <a:schemeClr val="accent1"/>
          </a:fillRef>
          <a:effectRef idx="1">
            <a:schemeClr val="accent1"/>
          </a:effectRef>
          <a:fontRef idx="minor">
            <a:schemeClr val="tx1"/>
          </a:fontRef>
        </p:style>
      </p:cxnSp>
      <p:sp>
        <p:nvSpPr>
          <p:cNvPr id="34" name="33 CuadroTexto"/>
          <p:cNvSpPr txBox="1"/>
          <p:nvPr/>
        </p:nvSpPr>
        <p:spPr>
          <a:xfrm>
            <a:off x="432048" y="3429000"/>
            <a:ext cx="971600" cy="338554"/>
          </a:xfrm>
          <a:prstGeom prst="rect">
            <a:avLst/>
          </a:prstGeom>
          <a:noFill/>
        </p:spPr>
        <p:txBody>
          <a:bodyPr wrap="square" rtlCol="0">
            <a:spAutoFit/>
          </a:bodyPr>
          <a:lstStyle/>
          <a:p>
            <a:pPr algn="ctr"/>
            <a:r>
              <a:rPr lang="es-CO" sz="1600" dirty="0" smtClean="0"/>
              <a:t>31 DIC.</a:t>
            </a:r>
            <a:endParaRPr lang="es-CO" sz="1600" dirty="0"/>
          </a:p>
        </p:txBody>
      </p:sp>
      <p:sp>
        <p:nvSpPr>
          <p:cNvPr id="35" name="34 Flecha a la derecha con bandas"/>
          <p:cNvSpPr/>
          <p:nvPr/>
        </p:nvSpPr>
        <p:spPr>
          <a:xfrm rot="5400000">
            <a:off x="2502023" y="3375247"/>
            <a:ext cx="1008113" cy="1979711"/>
          </a:xfrm>
          <a:prstGeom prst="stripedRightArrow">
            <a:avLst/>
          </a:prstGeom>
          <a:solidFill>
            <a:schemeClr val="accent3">
              <a:lumMod val="60000"/>
              <a:lumOff val="4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s-CO" sz="1200" dirty="0" smtClean="0">
                <a:solidFill>
                  <a:schemeClr val="tx1"/>
                </a:solidFill>
                <a:latin typeface="Futura std book"/>
              </a:rPr>
              <a:t>Fecha límite última facturación año anterior</a:t>
            </a:r>
            <a:endParaRPr lang="es-ES" sz="1200" dirty="0">
              <a:solidFill>
                <a:schemeClr val="tx1"/>
              </a:solidFill>
              <a:latin typeface="Futura std book"/>
            </a:endParaRPr>
          </a:p>
        </p:txBody>
      </p:sp>
      <p:sp>
        <p:nvSpPr>
          <p:cNvPr id="43" name="42 CuadroTexto"/>
          <p:cNvSpPr txBox="1"/>
          <p:nvPr/>
        </p:nvSpPr>
        <p:spPr>
          <a:xfrm>
            <a:off x="2520280" y="3356992"/>
            <a:ext cx="971600" cy="338554"/>
          </a:xfrm>
          <a:prstGeom prst="rect">
            <a:avLst/>
          </a:prstGeom>
          <a:noFill/>
        </p:spPr>
        <p:txBody>
          <a:bodyPr wrap="square" rtlCol="0">
            <a:spAutoFit/>
          </a:bodyPr>
          <a:lstStyle/>
          <a:p>
            <a:pPr algn="ctr"/>
            <a:r>
              <a:rPr lang="es-CO" sz="1600" dirty="0" smtClean="0"/>
              <a:t>30 ABR.</a:t>
            </a:r>
            <a:endParaRPr lang="es-CO" sz="1600" dirty="0"/>
          </a:p>
        </p:txBody>
      </p:sp>
      <p:cxnSp>
        <p:nvCxnSpPr>
          <p:cNvPr id="45" name="44 Conector recto"/>
          <p:cNvCxnSpPr/>
          <p:nvPr/>
        </p:nvCxnSpPr>
        <p:spPr>
          <a:xfrm>
            <a:off x="5220072" y="2852936"/>
            <a:ext cx="0" cy="576064"/>
          </a:xfrm>
          <a:prstGeom prst="line">
            <a:avLst/>
          </a:prstGeom>
          <a:ln>
            <a:solidFill>
              <a:schemeClr val="accent3">
                <a:lumMod val="50000"/>
              </a:schemeClr>
            </a:solidFill>
          </a:ln>
        </p:spPr>
        <p:style>
          <a:lnRef idx="2">
            <a:schemeClr val="accent1"/>
          </a:lnRef>
          <a:fillRef idx="0">
            <a:schemeClr val="accent1"/>
          </a:fillRef>
          <a:effectRef idx="1">
            <a:schemeClr val="accent1"/>
          </a:effectRef>
          <a:fontRef idx="minor">
            <a:schemeClr val="tx1"/>
          </a:fontRef>
        </p:style>
      </p:cxnSp>
      <p:cxnSp>
        <p:nvCxnSpPr>
          <p:cNvPr id="46" name="45 Conector recto"/>
          <p:cNvCxnSpPr/>
          <p:nvPr/>
        </p:nvCxnSpPr>
        <p:spPr>
          <a:xfrm>
            <a:off x="3024336" y="2852936"/>
            <a:ext cx="0" cy="576064"/>
          </a:xfrm>
          <a:prstGeom prst="line">
            <a:avLst/>
          </a:prstGeom>
          <a:ln>
            <a:solidFill>
              <a:schemeClr val="accent3">
                <a:lumMod val="50000"/>
              </a:schemeClr>
            </a:solidFill>
          </a:ln>
        </p:spPr>
        <p:style>
          <a:lnRef idx="2">
            <a:schemeClr val="accent1"/>
          </a:lnRef>
          <a:fillRef idx="0">
            <a:schemeClr val="accent1"/>
          </a:fillRef>
          <a:effectRef idx="1">
            <a:schemeClr val="accent1"/>
          </a:effectRef>
          <a:fontRef idx="minor">
            <a:schemeClr val="tx1"/>
          </a:fontRef>
        </p:style>
      </p:cxnSp>
      <p:sp>
        <p:nvSpPr>
          <p:cNvPr id="47" name="46 CuadroTexto"/>
          <p:cNvSpPr txBox="1"/>
          <p:nvPr/>
        </p:nvSpPr>
        <p:spPr>
          <a:xfrm>
            <a:off x="2088232" y="4911551"/>
            <a:ext cx="1944216" cy="461665"/>
          </a:xfrm>
          <a:prstGeom prst="rect">
            <a:avLst/>
          </a:prstGeom>
          <a:noFill/>
        </p:spPr>
        <p:txBody>
          <a:bodyPr wrap="square" rtlCol="0">
            <a:spAutoFit/>
          </a:bodyPr>
          <a:lstStyle/>
          <a:p>
            <a:pPr algn="ctr"/>
            <a:r>
              <a:rPr lang="es-CO" sz="1200" dirty="0" smtClean="0"/>
              <a:t>Se debe generar una factura con corte a 31 de Dic.</a:t>
            </a:r>
            <a:endParaRPr lang="es-CO" sz="1200" dirty="0"/>
          </a:p>
        </p:txBody>
      </p:sp>
      <p:sp>
        <p:nvSpPr>
          <p:cNvPr id="48" name="47 Flecha a la derecha con bandas"/>
          <p:cNvSpPr/>
          <p:nvPr/>
        </p:nvSpPr>
        <p:spPr>
          <a:xfrm rot="5400000">
            <a:off x="4896036" y="3451356"/>
            <a:ext cx="936103" cy="1728192"/>
          </a:xfrm>
          <a:prstGeom prst="stripedRightArrow">
            <a:avLst/>
          </a:prstGeom>
          <a:solidFill>
            <a:schemeClr val="accent3">
              <a:lumMod val="60000"/>
              <a:lumOff val="4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s-CO" sz="1200" dirty="0" smtClean="0">
                <a:solidFill>
                  <a:schemeClr val="tx1"/>
                </a:solidFill>
                <a:latin typeface="Futura std book"/>
              </a:rPr>
              <a:t>Fecha límite pago facturas</a:t>
            </a:r>
            <a:endParaRPr lang="es-ES" sz="1200" dirty="0">
              <a:solidFill>
                <a:schemeClr val="tx1"/>
              </a:solidFill>
              <a:latin typeface="Futura std book"/>
            </a:endParaRPr>
          </a:p>
        </p:txBody>
      </p:sp>
      <p:sp>
        <p:nvSpPr>
          <p:cNvPr id="49" name="48 CuadroTexto"/>
          <p:cNvSpPr txBox="1"/>
          <p:nvPr/>
        </p:nvSpPr>
        <p:spPr>
          <a:xfrm>
            <a:off x="3995936" y="3356992"/>
            <a:ext cx="2376264" cy="523220"/>
          </a:xfrm>
          <a:prstGeom prst="rect">
            <a:avLst/>
          </a:prstGeom>
          <a:noFill/>
        </p:spPr>
        <p:txBody>
          <a:bodyPr wrap="square" rtlCol="0">
            <a:spAutoFit/>
          </a:bodyPr>
          <a:lstStyle/>
          <a:p>
            <a:pPr algn="ctr"/>
            <a:r>
              <a:rPr lang="es-CO" sz="1600" dirty="0" smtClean="0"/>
              <a:t>30 MAY. </a:t>
            </a:r>
          </a:p>
          <a:p>
            <a:pPr algn="ctr"/>
            <a:r>
              <a:rPr lang="es-CO" sz="1200" i="1" dirty="0" smtClean="0"/>
              <a:t>(20 a 30 días desde expedición)</a:t>
            </a:r>
            <a:endParaRPr lang="es-CO" sz="1600" dirty="0"/>
          </a:p>
        </p:txBody>
      </p:sp>
      <p:sp>
        <p:nvSpPr>
          <p:cNvPr id="50" name="49 Flecha a la derecha con bandas"/>
          <p:cNvSpPr/>
          <p:nvPr/>
        </p:nvSpPr>
        <p:spPr>
          <a:xfrm rot="5400000">
            <a:off x="7272300" y="4448321"/>
            <a:ext cx="648072" cy="2160240"/>
          </a:xfrm>
          <a:prstGeom prst="stripedRightArrow">
            <a:avLst/>
          </a:prstGeom>
          <a:solidFill>
            <a:schemeClr val="accent3">
              <a:lumMod val="60000"/>
              <a:lumOff val="4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s-CO" sz="1200" dirty="0" smtClean="0">
                <a:solidFill>
                  <a:schemeClr val="tx1"/>
                </a:solidFill>
                <a:latin typeface="Futura std book"/>
              </a:rPr>
              <a:t>Fecha límite reclamaciones</a:t>
            </a:r>
            <a:endParaRPr lang="es-ES" sz="1200" dirty="0">
              <a:solidFill>
                <a:schemeClr val="tx1"/>
              </a:solidFill>
              <a:latin typeface="Futura std book"/>
            </a:endParaRPr>
          </a:p>
        </p:txBody>
      </p:sp>
      <p:sp>
        <p:nvSpPr>
          <p:cNvPr id="52" name="51 Flecha a la derecha con bandas"/>
          <p:cNvSpPr/>
          <p:nvPr/>
        </p:nvSpPr>
        <p:spPr>
          <a:xfrm rot="5400000">
            <a:off x="7074532" y="3555268"/>
            <a:ext cx="1080120" cy="1547664"/>
          </a:xfrm>
          <a:prstGeom prst="stripedRightArrow">
            <a:avLst/>
          </a:prstGeom>
          <a:solidFill>
            <a:schemeClr val="accent3">
              <a:lumMod val="60000"/>
              <a:lumOff val="4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s-CO" sz="1200" dirty="0" smtClean="0">
                <a:solidFill>
                  <a:schemeClr val="tx1"/>
                </a:solidFill>
                <a:latin typeface="Futura std book"/>
              </a:rPr>
              <a:t>Fecha límite Informe MADS</a:t>
            </a:r>
            <a:endParaRPr lang="es-ES" sz="1200" dirty="0">
              <a:solidFill>
                <a:schemeClr val="tx1"/>
              </a:solidFill>
              <a:latin typeface="Futura std book"/>
            </a:endParaRPr>
          </a:p>
        </p:txBody>
      </p:sp>
      <p:cxnSp>
        <p:nvCxnSpPr>
          <p:cNvPr id="18" name="17 Conector recto"/>
          <p:cNvCxnSpPr/>
          <p:nvPr/>
        </p:nvCxnSpPr>
        <p:spPr>
          <a:xfrm>
            <a:off x="7559824" y="2852936"/>
            <a:ext cx="0" cy="576064"/>
          </a:xfrm>
          <a:prstGeom prst="line">
            <a:avLst/>
          </a:prstGeom>
          <a:ln>
            <a:solidFill>
              <a:schemeClr val="accent3">
                <a:lumMod val="50000"/>
              </a:schemeClr>
            </a:solidFill>
          </a:ln>
        </p:spPr>
        <p:style>
          <a:lnRef idx="2">
            <a:schemeClr val="accent1"/>
          </a:lnRef>
          <a:fillRef idx="0">
            <a:schemeClr val="accent1"/>
          </a:fillRef>
          <a:effectRef idx="1">
            <a:schemeClr val="accent1"/>
          </a:effectRef>
          <a:fontRef idx="minor">
            <a:schemeClr val="tx1"/>
          </a:fontRef>
        </p:style>
      </p:cxnSp>
      <p:sp>
        <p:nvSpPr>
          <p:cNvPr id="19" name="18 CuadroTexto"/>
          <p:cNvSpPr txBox="1"/>
          <p:nvPr/>
        </p:nvSpPr>
        <p:spPr>
          <a:xfrm>
            <a:off x="7200800" y="3356992"/>
            <a:ext cx="971600" cy="338554"/>
          </a:xfrm>
          <a:prstGeom prst="rect">
            <a:avLst/>
          </a:prstGeom>
          <a:noFill/>
        </p:spPr>
        <p:txBody>
          <a:bodyPr wrap="square" rtlCol="0">
            <a:spAutoFit/>
          </a:bodyPr>
          <a:lstStyle/>
          <a:p>
            <a:pPr algn="ctr"/>
            <a:r>
              <a:rPr lang="es-CO" sz="1600" dirty="0" smtClean="0"/>
              <a:t>30 JUN.</a:t>
            </a:r>
            <a:endParaRPr lang="es-CO" sz="1600" dirty="0"/>
          </a:p>
        </p:txBody>
      </p:sp>
      <p:sp>
        <p:nvSpPr>
          <p:cNvPr id="20" name="46 CuadroTexto"/>
          <p:cNvSpPr txBox="1"/>
          <p:nvPr/>
        </p:nvSpPr>
        <p:spPr>
          <a:xfrm>
            <a:off x="492893" y="1891320"/>
            <a:ext cx="6311355" cy="369332"/>
          </a:xfrm>
          <a:prstGeom prst="rect">
            <a:avLst/>
          </a:prstGeom>
          <a:noFill/>
          <a:ln>
            <a:solidFill>
              <a:schemeClr val="tx1"/>
            </a:solidFill>
          </a:ln>
        </p:spPr>
        <p:txBody>
          <a:bodyPr wrap="square" rtlCol="0">
            <a:spAutoFit/>
          </a:bodyPr>
          <a:lstStyle/>
          <a:p>
            <a:pPr algn="ctr"/>
            <a:r>
              <a:rPr lang="es-CO" b="1" dirty="0" smtClean="0"/>
              <a:t>EJEMPLO FACTURACIÓN – REPORTE AL MADS - RECLAMACIONES</a:t>
            </a:r>
            <a:endParaRPr lang="es-CO" b="1" dirty="0"/>
          </a:p>
        </p:txBody>
      </p:sp>
    </p:spTree>
    <p:extLst>
      <p:ext uri="{BB962C8B-B14F-4D97-AF65-F5344CB8AC3E}">
        <p14:creationId xmlns:p14="http://schemas.microsoft.com/office/powerpoint/2010/main" val="359932639"/>
      </p:ext>
    </p:extLst>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3004044"/>
            <a:ext cx="8928992" cy="3503203"/>
          </a:xfrm>
          <a:prstGeom prst="rect">
            <a:avLst/>
          </a:prstGeom>
          <a:ln>
            <a:solidFill>
              <a:srgbClr val="00B050"/>
            </a:solidFill>
          </a:ln>
        </p:spPr>
        <p:txBody>
          <a:bodyPr wrap="square">
            <a:spAutoFit/>
          </a:bodyPr>
          <a:lstStyle/>
          <a:p>
            <a:pPr algn="ctr">
              <a:spcBef>
                <a:spcPts val="600"/>
              </a:spcBef>
              <a:spcAft>
                <a:spcPts val="600"/>
              </a:spcAft>
            </a:pPr>
            <a:r>
              <a:rPr lang="es-CO" b="1" dirty="0" smtClean="0">
                <a:solidFill>
                  <a:srgbClr val="00B050"/>
                </a:solidFill>
                <a:latin typeface="Futura std book"/>
                <a:cs typeface="Arial" pitchFamily="34" charset="0"/>
              </a:rPr>
              <a:t>Monitoreo del Recurso Hídrico </a:t>
            </a:r>
            <a:r>
              <a:rPr lang="es-CO" sz="1200" i="1" dirty="0" smtClean="0">
                <a:solidFill>
                  <a:srgbClr val="00B050"/>
                </a:solidFill>
                <a:latin typeface="Futura std book"/>
                <a:cs typeface="Arial" pitchFamily="34" charset="0"/>
              </a:rPr>
              <a:t>(Art. 27)</a:t>
            </a:r>
            <a:endParaRPr lang="es-CO" i="1" dirty="0" smtClean="0">
              <a:solidFill>
                <a:srgbClr val="00B050"/>
              </a:solidFill>
              <a:latin typeface="Futura std book"/>
              <a:cs typeface="Arial" pitchFamily="34" charset="0"/>
            </a:endParaRPr>
          </a:p>
          <a:p>
            <a:pPr marL="285750" indent="-285750" algn="just">
              <a:lnSpc>
                <a:spcPct val="114000"/>
              </a:lnSpc>
              <a:spcBef>
                <a:spcPts val="600"/>
              </a:spcBef>
              <a:spcAft>
                <a:spcPts val="600"/>
              </a:spcAft>
              <a:buFont typeface="Arial" pitchFamily="34" charset="0"/>
              <a:buChar char="•"/>
            </a:pPr>
            <a:r>
              <a:rPr lang="es-CO" b="1" u="sng" dirty="0">
                <a:latin typeface="Futura std book"/>
                <a:cs typeface="Arial" pitchFamily="34" charset="0"/>
              </a:rPr>
              <a:t>Responsable:</a:t>
            </a:r>
            <a:r>
              <a:rPr lang="es-CO" b="1" dirty="0">
                <a:latin typeface="Futura std book"/>
                <a:cs typeface="Arial" pitchFamily="34" charset="0"/>
              </a:rPr>
              <a:t> </a:t>
            </a:r>
            <a:r>
              <a:rPr lang="es-CO" b="1" dirty="0" smtClean="0">
                <a:latin typeface="Futura std book"/>
                <a:cs typeface="Arial" pitchFamily="34" charset="0"/>
              </a:rPr>
              <a:t>La AAC </a:t>
            </a:r>
            <a:r>
              <a:rPr lang="es-CO" dirty="0">
                <a:latin typeface="Futura std book"/>
                <a:cs typeface="Arial" pitchFamily="34" charset="0"/>
              </a:rPr>
              <a:t>debe </a:t>
            </a:r>
            <a:r>
              <a:rPr lang="es-CO" dirty="0" smtClean="0">
                <a:latin typeface="Futura std book"/>
                <a:cs typeface="Arial" pitchFamily="34" charset="0"/>
              </a:rPr>
              <a:t>realizar Programas de Monitoreo de las fuentes hídricas.</a:t>
            </a:r>
            <a:endParaRPr lang="es-CO" dirty="0">
              <a:latin typeface="Futura std book"/>
              <a:cs typeface="Arial" pitchFamily="34" charset="0"/>
            </a:endParaRPr>
          </a:p>
          <a:p>
            <a:pPr marL="285750" indent="-285750" algn="just">
              <a:lnSpc>
                <a:spcPct val="114000"/>
              </a:lnSpc>
              <a:spcBef>
                <a:spcPts val="600"/>
              </a:spcBef>
              <a:spcAft>
                <a:spcPts val="600"/>
              </a:spcAft>
              <a:buFont typeface="Arial" pitchFamily="34" charset="0"/>
              <a:buChar char="•"/>
            </a:pPr>
            <a:r>
              <a:rPr lang="es-CO" b="1" u="sng" dirty="0" smtClean="0">
                <a:latin typeface="Futura std book"/>
                <a:cs typeface="Arial" pitchFamily="34" charset="0"/>
              </a:rPr>
              <a:t>Parámetros mínimos:</a:t>
            </a:r>
          </a:p>
          <a:p>
            <a:pPr marL="285750" indent="-285750" algn="just">
              <a:lnSpc>
                <a:spcPct val="114000"/>
              </a:lnSpc>
              <a:spcBef>
                <a:spcPts val="600"/>
              </a:spcBef>
              <a:spcAft>
                <a:spcPts val="600"/>
              </a:spcAft>
              <a:buFont typeface="Arial" pitchFamily="34" charset="0"/>
              <a:buChar char="•"/>
            </a:pPr>
            <a:endParaRPr lang="es-CO" b="1" u="sng" dirty="0">
              <a:latin typeface="Futura std book"/>
              <a:cs typeface="Arial" pitchFamily="34" charset="0"/>
            </a:endParaRPr>
          </a:p>
          <a:p>
            <a:pPr marL="285750" indent="-285750" algn="just">
              <a:lnSpc>
                <a:spcPct val="114000"/>
              </a:lnSpc>
              <a:spcBef>
                <a:spcPts val="600"/>
              </a:spcBef>
              <a:spcAft>
                <a:spcPts val="600"/>
              </a:spcAft>
              <a:buFont typeface="Arial" pitchFamily="34" charset="0"/>
              <a:buChar char="•"/>
            </a:pPr>
            <a:endParaRPr lang="es-CO" b="1" u="sng" dirty="0" smtClean="0">
              <a:latin typeface="Futura std book"/>
              <a:cs typeface="Arial" pitchFamily="34" charset="0"/>
            </a:endParaRPr>
          </a:p>
          <a:p>
            <a:pPr marL="285750" indent="-285750" algn="just">
              <a:lnSpc>
                <a:spcPct val="114000"/>
              </a:lnSpc>
              <a:spcBef>
                <a:spcPts val="600"/>
              </a:spcBef>
              <a:spcAft>
                <a:spcPts val="600"/>
              </a:spcAft>
              <a:buFont typeface="Arial" pitchFamily="34" charset="0"/>
              <a:buChar char="•"/>
            </a:pPr>
            <a:endParaRPr lang="es-CO" b="1" u="sng" dirty="0">
              <a:latin typeface="Futura std book"/>
              <a:cs typeface="Arial" pitchFamily="34" charset="0"/>
            </a:endParaRPr>
          </a:p>
          <a:p>
            <a:pPr marL="285750" indent="-285750" algn="just">
              <a:lnSpc>
                <a:spcPct val="114000"/>
              </a:lnSpc>
              <a:spcBef>
                <a:spcPts val="600"/>
              </a:spcBef>
              <a:spcAft>
                <a:spcPts val="600"/>
              </a:spcAft>
              <a:buFont typeface="Arial" pitchFamily="34" charset="0"/>
              <a:buChar char="•"/>
            </a:pPr>
            <a:endParaRPr lang="es-CO" dirty="0">
              <a:latin typeface="Futura std book"/>
              <a:cs typeface="Arial"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163609115"/>
              </p:ext>
            </p:extLst>
          </p:nvPr>
        </p:nvGraphicFramePr>
        <p:xfrm>
          <a:off x="611560" y="4755645"/>
          <a:ext cx="7938628" cy="1107440"/>
        </p:xfrm>
        <a:graphic>
          <a:graphicData uri="http://schemas.openxmlformats.org/drawingml/2006/table">
            <a:tbl>
              <a:tblPr firstRow="1" bandRow="1">
                <a:tableStyleId>{5C22544A-7EE6-4342-B048-85BDC9FD1C3A}</a:tableStyleId>
              </a:tblPr>
              <a:tblGrid>
                <a:gridCol w="2826060">
                  <a:extLst>
                    <a:ext uri="{9D8B030D-6E8A-4147-A177-3AD203B41FA5}">
                      <a16:colId xmlns:a16="http://schemas.microsoft.com/office/drawing/2014/main" xmlns="" val="20000"/>
                    </a:ext>
                  </a:extLst>
                </a:gridCol>
                <a:gridCol w="2808312">
                  <a:extLst>
                    <a:ext uri="{9D8B030D-6E8A-4147-A177-3AD203B41FA5}">
                      <a16:colId xmlns:a16="http://schemas.microsoft.com/office/drawing/2014/main" xmlns="" val="20001"/>
                    </a:ext>
                  </a:extLst>
                </a:gridCol>
                <a:gridCol w="2304256">
                  <a:extLst>
                    <a:ext uri="{9D8B030D-6E8A-4147-A177-3AD203B41FA5}">
                      <a16:colId xmlns:a16="http://schemas.microsoft.com/office/drawing/2014/main" xmlns="" val="20002"/>
                    </a:ext>
                  </a:extLst>
                </a:gridCol>
              </a:tblGrid>
              <a:tr h="370840">
                <a:tc>
                  <a:txBody>
                    <a:bodyPr/>
                    <a:lstStyle/>
                    <a:p>
                      <a:r>
                        <a:rPr lang="es-CO" sz="1800" b="0" dirty="0" smtClean="0">
                          <a:solidFill>
                            <a:schemeClr val="tx1"/>
                          </a:solidFill>
                          <a:latin typeface="Futura std book"/>
                        </a:rPr>
                        <a:t>1. Temperatura ambiente</a:t>
                      </a:r>
                      <a:endParaRPr lang="es-ES" sz="1800" b="0" dirty="0">
                        <a:solidFill>
                          <a:schemeClr val="tx1"/>
                        </a:solidFill>
                        <a:latin typeface="Futura std book"/>
                      </a:endParaRPr>
                    </a:p>
                  </a:txBody>
                  <a:tcPr>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path path="circle">
                        <a:fillToRect l="100000" b="100000"/>
                      </a:path>
                      <a:tileRect t="-100000" r="-100000"/>
                    </a:gradFill>
                  </a:tcPr>
                </a:tc>
                <a:tc>
                  <a:txBody>
                    <a:bodyPr/>
                    <a:lstStyle/>
                    <a:p>
                      <a:r>
                        <a:rPr lang="es-CO" sz="1800" b="0" kern="1200" dirty="0" smtClean="0">
                          <a:solidFill>
                            <a:schemeClr val="tx1"/>
                          </a:solidFill>
                          <a:latin typeface="Futura std book"/>
                          <a:ea typeface="+mn-ea"/>
                          <a:cs typeface="+mn-cs"/>
                        </a:rPr>
                        <a:t>2. Temperatura del agua</a:t>
                      </a:r>
                      <a:endParaRPr lang="es-ES" sz="1800" b="0" kern="1200" dirty="0">
                        <a:solidFill>
                          <a:schemeClr val="tx1"/>
                        </a:solidFill>
                        <a:latin typeface="Futura std book"/>
                        <a:ea typeface="+mn-ea"/>
                        <a:cs typeface="+mn-cs"/>
                      </a:endParaRPr>
                    </a:p>
                  </a:txBody>
                  <a:tcPr>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path path="circle">
                        <a:fillToRect l="100000" b="100000"/>
                      </a:path>
                      <a:tileRect t="-100000" r="-100000"/>
                    </a:gra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800" b="0" dirty="0" smtClean="0">
                          <a:solidFill>
                            <a:schemeClr val="tx1"/>
                          </a:solidFill>
                          <a:latin typeface="Futura std book"/>
                        </a:rPr>
                        <a:t>3. DBO</a:t>
                      </a:r>
                      <a:r>
                        <a:rPr lang="es-CO" sz="1800" b="0" baseline="-25000" dirty="0" smtClean="0">
                          <a:solidFill>
                            <a:schemeClr val="tx1"/>
                          </a:solidFill>
                          <a:latin typeface="Futura std book"/>
                        </a:rPr>
                        <a:t>5</a:t>
                      </a:r>
                      <a:endParaRPr lang="es-ES" sz="1800" b="0" dirty="0">
                        <a:solidFill>
                          <a:schemeClr val="tx1"/>
                        </a:solidFill>
                        <a:latin typeface="Futura std book"/>
                      </a:endParaRPr>
                    </a:p>
                  </a:txBody>
                  <a:tcPr>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path path="circle">
                        <a:fillToRect l="100000" b="100000"/>
                      </a:path>
                      <a:tileRect t="-100000" r="-100000"/>
                    </a:gradFill>
                  </a:tcPr>
                </a:tc>
                <a:extLst>
                  <a:ext uri="{0D108BD9-81ED-4DB2-BD59-A6C34878D82A}">
                    <a16:rowId xmlns:a16="http://schemas.microsoft.com/office/drawing/2014/main" xmlns="" val="10000"/>
                  </a:ext>
                </a:extLst>
              </a:tr>
              <a:tr h="2960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800" b="0" dirty="0" smtClean="0">
                          <a:solidFill>
                            <a:schemeClr val="tx1"/>
                          </a:solidFill>
                          <a:latin typeface="Futura std book"/>
                        </a:rPr>
                        <a:t>4. SST</a:t>
                      </a:r>
                      <a:endParaRPr lang="es-ES" sz="1800" b="0" dirty="0">
                        <a:solidFill>
                          <a:schemeClr val="tx1"/>
                        </a:solidFill>
                        <a:latin typeface="Futura std book"/>
                      </a:endParaRPr>
                    </a:p>
                  </a:txBody>
                  <a:tcPr>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path path="circle">
                        <a:fillToRect l="100000" b="100000"/>
                      </a:path>
                      <a:tileRect t="-100000" r="-100000"/>
                    </a:gra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800" b="0" dirty="0" smtClean="0">
                          <a:solidFill>
                            <a:schemeClr val="tx1"/>
                          </a:solidFill>
                          <a:latin typeface="Futura std book"/>
                        </a:rPr>
                        <a:t>5. DQO</a:t>
                      </a:r>
                      <a:endParaRPr lang="es-ES" sz="1800" b="0" dirty="0">
                        <a:solidFill>
                          <a:schemeClr val="tx1"/>
                        </a:solidFill>
                        <a:latin typeface="Futura std book"/>
                      </a:endParaRPr>
                    </a:p>
                  </a:txBody>
                  <a:tcPr>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path path="circle">
                        <a:fillToRect l="100000" b="100000"/>
                      </a:path>
                      <a:tileRect t="-100000" r="-100000"/>
                    </a:gra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800" b="0" dirty="0" smtClean="0">
                          <a:solidFill>
                            <a:schemeClr val="tx1"/>
                          </a:solidFill>
                          <a:latin typeface="Futura std book"/>
                        </a:rPr>
                        <a:t>6. Oxígeno</a:t>
                      </a:r>
                      <a:r>
                        <a:rPr lang="es-CO" sz="1800" b="0" baseline="0" dirty="0" smtClean="0">
                          <a:solidFill>
                            <a:schemeClr val="tx1"/>
                          </a:solidFill>
                          <a:latin typeface="Futura std book"/>
                        </a:rPr>
                        <a:t> Disuelto</a:t>
                      </a:r>
                      <a:endParaRPr lang="es-ES" sz="1800" b="0" dirty="0">
                        <a:solidFill>
                          <a:schemeClr val="tx1"/>
                        </a:solidFill>
                        <a:latin typeface="Futura std book"/>
                      </a:endParaRPr>
                    </a:p>
                  </a:txBody>
                  <a:tcPr>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path path="circle">
                        <a:fillToRect l="100000" b="100000"/>
                      </a:path>
                      <a:tileRect t="-100000" r="-100000"/>
                    </a:gradFill>
                  </a:tcPr>
                </a:tc>
                <a:extLst>
                  <a:ext uri="{0D108BD9-81ED-4DB2-BD59-A6C34878D82A}">
                    <a16:rowId xmlns:a16="http://schemas.microsoft.com/office/drawing/2014/main" xmlns=""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CO" sz="1800" b="0" dirty="0" smtClean="0">
                          <a:solidFill>
                            <a:schemeClr val="tx1"/>
                          </a:solidFill>
                          <a:latin typeface="Futura std book"/>
                        </a:rPr>
                        <a:t>7.</a:t>
                      </a:r>
                      <a:r>
                        <a:rPr lang="es-CO" sz="1800" b="0" baseline="0" dirty="0" smtClean="0">
                          <a:solidFill>
                            <a:schemeClr val="tx1"/>
                          </a:solidFill>
                          <a:latin typeface="Futura std book"/>
                        </a:rPr>
                        <a:t> Coliformes Fecales</a:t>
                      </a:r>
                      <a:endParaRPr lang="es-ES" sz="1800" b="0" dirty="0">
                        <a:solidFill>
                          <a:schemeClr val="tx1"/>
                        </a:solidFill>
                        <a:latin typeface="Futura std book"/>
                      </a:endParaRPr>
                    </a:p>
                  </a:txBody>
                  <a:tcPr>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path path="circle">
                        <a:fillToRect l="100000" b="100000"/>
                      </a:path>
                      <a:tileRect t="-100000" r="-100000"/>
                    </a:gradFill>
                  </a:tcPr>
                </a:tc>
                <a:tc>
                  <a:txBody>
                    <a:bodyPr/>
                    <a:lstStyle/>
                    <a:p>
                      <a:r>
                        <a:rPr lang="es-CO" sz="1800" b="0" dirty="0" smtClean="0">
                          <a:solidFill>
                            <a:schemeClr val="tx1"/>
                          </a:solidFill>
                          <a:latin typeface="Futura std book"/>
                        </a:rPr>
                        <a:t>8. pH</a:t>
                      </a:r>
                      <a:endParaRPr lang="es-ES" sz="1800" b="0" dirty="0">
                        <a:solidFill>
                          <a:schemeClr val="tx1"/>
                        </a:solidFill>
                        <a:latin typeface="Futura std book"/>
                      </a:endParaRPr>
                    </a:p>
                  </a:txBody>
                  <a:tcPr>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path path="circle">
                        <a:fillToRect l="100000" b="100000"/>
                      </a:path>
                      <a:tileRect t="-100000" r="-100000"/>
                    </a:gradFill>
                  </a:tcPr>
                </a:tc>
                <a:tc>
                  <a:txBody>
                    <a:bodyPr/>
                    <a:lstStyle/>
                    <a:p>
                      <a:endParaRPr lang="es-ES" sz="1800" b="0" dirty="0">
                        <a:solidFill>
                          <a:schemeClr val="tx1"/>
                        </a:solidFill>
                        <a:latin typeface="Futura std book"/>
                      </a:endParaRPr>
                    </a:p>
                  </a:txBody>
                  <a:tcPr>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path path="circle">
                        <a:fillToRect l="100000" b="100000"/>
                      </a:path>
                      <a:tileRect t="-100000" r="-100000"/>
                    </a:gradFill>
                  </a:tcPr>
                </a:tc>
                <a:extLst>
                  <a:ext uri="{0D108BD9-81ED-4DB2-BD59-A6C34878D82A}">
                    <a16:rowId xmlns:a16="http://schemas.microsoft.com/office/drawing/2014/main" xmlns="" val="10002"/>
                  </a:ext>
                </a:extLst>
              </a:tr>
            </a:tbl>
          </a:graphicData>
        </a:graphic>
      </p:graphicFrame>
      <p:sp>
        <p:nvSpPr>
          <p:cNvPr id="11" name="11 Rectángulo"/>
          <p:cNvSpPr/>
          <p:nvPr/>
        </p:nvSpPr>
        <p:spPr>
          <a:xfrm>
            <a:off x="144016" y="1196752"/>
            <a:ext cx="8892480" cy="1663276"/>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b="1" u="sng" dirty="0" smtClean="0">
                <a:solidFill>
                  <a:srgbClr val="00B050"/>
                </a:solidFill>
                <a:latin typeface="Futura std book"/>
                <a:cs typeface="Arial" pitchFamily="34" charset="0"/>
              </a:rPr>
              <a:t>Monitoreo </a:t>
            </a:r>
            <a:r>
              <a:rPr lang="es-CO" b="1" u="sng" dirty="0">
                <a:solidFill>
                  <a:srgbClr val="00B050"/>
                </a:solidFill>
                <a:latin typeface="Futura std book"/>
                <a:cs typeface="Arial" pitchFamily="34" charset="0"/>
              </a:rPr>
              <a:t>de vertimientos</a:t>
            </a:r>
            <a:r>
              <a:rPr lang="es-CO" b="1" dirty="0">
                <a:solidFill>
                  <a:srgbClr val="00B050"/>
                </a:solidFill>
                <a:latin typeface="Futura std book"/>
                <a:cs typeface="Arial" pitchFamily="34" charset="0"/>
              </a:rPr>
              <a:t>. </a:t>
            </a:r>
            <a:endParaRPr lang="es-CO" b="1" dirty="0" smtClean="0">
              <a:solidFill>
                <a:srgbClr val="00B050"/>
              </a:solidFill>
              <a:latin typeface="Futura std book"/>
              <a:cs typeface="Arial" pitchFamily="34" charset="0"/>
            </a:endParaRPr>
          </a:p>
          <a:p>
            <a:pPr marL="285750" indent="-285750" algn="just">
              <a:lnSpc>
                <a:spcPct val="114000"/>
              </a:lnSpc>
              <a:spcBef>
                <a:spcPts val="600"/>
              </a:spcBef>
              <a:spcAft>
                <a:spcPts val="600"/>
              </a:spcAft>
              <a:buFont typeface="Arial" pitchFamily="34" charset="0"/>
              <a:buChar char="•"/>
            </a:pPr>
            <a:r>
              <a:rPr lang="es-CO" i="1" u="sng" dirty="0" smtClean="0">
                <a:latin typeface="Futura std book"/>
                <a:cs typeface="Arial" pitchFamily="34" charset="0"/>
              </a:rPr>
              <a:t>Guía </a:t>
            </a:r>
            <a:r>
              <a:rPr lang="es-CO" i="1" u="sng" dirty="0">
                <a:latin typeface="Futura std book"/>
                <a:cs typeface="Arial" pitchFamily="34" charset="0"/>
              </a:rPr>
              <a:t>para el Monitoreo de Vertimientos, Aguas Superficiales y Subterráneas </a:t>
            </a:r>
            <a:r>
              <a:rPr lang="es-CO" i="1" u="sng" dirty="0" smtClean="0">
                <a:latin typeface="Futura std book"/>
                <a:cs typeface="Arial" pitchFamily="34" charset="0"/>
              </a:rPr>
              <a:t>del lDEAM</a:t>
            </a:r>
            <a:r>
              <a:rPr lang="es-CO" i="1" dirty="0" smtClean="0">
                <a:latin typeface="Futura std book"/>
                <a:cs typeface="Arial" pitchFamily="34" charset="0"/>
              </a:rPr>
              <a:t> </a:t>
            </a:r>
            <a:endParaRPr lang="es-CO" i="1" u="sng" dirty="0" smtClean="0">
              <a:latin typeface="Futura std book"/>
              <a:cs typeface="Arial" pitchFamily="34" charset="0"/>
            </a:endParaRPr>
          </a:p>
          <a:p>
            <a:pPr marL="285750" indent="-285750" algn="just">
              <a:lnSpc>
                <a:spcPct val="114000"/>
              </a:lnSpc>
              <a:spcBef>
                <a:spcPts val="600"/>
              </a:spcBef>
              <a:spcAft>
                <a:spcPts val="600"/>
              </a:spcAft>
              <a:buFont typeface="Arial" pitchFamily="34" charset="0"/>
              <a:buChar char="•"/>
            </a:pPr>
            <a:r>
              <a:rPr lang="es-CO" i="1" u="sng" dirty="0" smtClean="0">
                <a:latin typeface="Futura std book"/>
                <a:cs typeface="Arial" pitchFamily="34" charset="0"/>
              </a:rPr>
              <a:t>Parágrafo </a:t>
            </a:r>
            <a:r>
              <a:rPr lang="es-CO" i="1" u="sng" dirty="0">
                <a:latin typeface="Futura std book"/>
                <a:cs typeface="Arial" pitchFamily="34" charset="0"/>
              </a:rPr>
              <a:t>2 del artículo 42 del Decreto 3930 de </a:t>
            </a:r>
            <a:r>
              <a:rPr lang="es-CO" i="1" u="sng" dirty="0" smtClean="0">
                <a:latin typeface="Futura std book"/>
                <a:cs typeface="Arial" pitchFamily="34" charset="0"/>
              </a:rPr>
              <a:t>2010….</a:t>
            </a:r>
            <a:endParaRPr lang="es-CO" i="1" dirty="0" smtClean="0">
              <a:latin typeface="Futura std book"/>
              <a:cs typeface="Arial" pitchFamily="34" charset="0"/>
            </a:endParaRPr>
          </a:p>
        </p:txBody>
      </p:sp>
    </p:spTree>
    <p:extLst>
      <p:ext uri="{BB962C8B-B14F-4D97-AF65-F5344CB8AC3E}">
        <p14:creationId xmlns:p14="http://schemas.microsoft.com/office/powerpoint/2010/main" val="2247778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989535" y="1341243"/>
            <a:ext cx="4572000" cy="720080"/>
          </a:xfrm>
          <a:prstGeom prst="rect">
            <a:avLst/>
          </a:prstGeom>
          <a:solidFill>
            <a:schemeClr val="accent3"/>
          </a:solidFill>
          <a:ln w="9525">
            <a:solidFill>
              <a:srgbClr val="000000"/>
            </a:solidFill>
            <a:miter lim="800000"/>
            <a:headEnd/>
            <a:tailEnd/>
          </a:ln>
        </p:spPr>
        <p:txBody>
          <a:bodyPr/>
          <a:lstStyle/>
          <a:p>
            <a:pPr algn="ctr">
              <a:defRPr/>
            </a:pPr>
            <a:r>
              <a:rPr lang="es-CO" b="1" dirty="0" smtClean="0">
                <a:latin typeface="Futura std book"/>
              </a:rPr>
              <a:t>CAPÍTULO VI</a:t>
            </a:r>
          </a:p>
          <a:p>
            <a:pPr algn="ctr">
              <a:defRPr/>
            </a:pPr>
            <a:r>
              <a:rPr lang="es-CO" b="1" dirty="0" smtClean="0">
                <a:latin typeface="Futura std book"/>
              </a:rPr>
              <a:t>DISPOSICIONES FINALES</a:t>
            </a:r>
            <a:endParaRPr lang="es-CO" b="1" dirty="0">
              <a:latin typeface="Futura std book"/>
            </a:endParaRPr>
          </a:p>
        </p:txBody>
      </p:sp>
      <p:sp>
        <p:nvSpPr>
          <p:cNvPr id="8" name="7 Rectángulo"/>
          <p:cNvSpPr/>
          <p:nvPr/>
        </p:nvSpPr>
        <p:spPr>
          <a:xfrm>
            <a:off x="285326" y="2564904"/>
            <a:ext cx="8640960" cy="2448747"/>
          </a:xfrm>
          <a:prstGeom prst="rect">
            <a:avLst/>
          </a:prstGeom>
          <a:ln>
            <a:solidFill>
              <a:srgbClr val="00B050"/>
            </a:solidFill>
          </a:ln>
        </p:spPr>
        <p:txBody>
          <a:bodyPr wrap="square">
            <a:spAutoFit/>
          </a:bodyPr>
          <a:lstStyle/>
          <a:p>
            <a:pPr algn="ctr">
              <a:lnSpc>
                <a:spcPct val="114000"/>
              </a:lnSpc>
              <a:spcBef>
                <a:spcPts val="600"/>
              </a:spcBef>
              <a:spcAft>
                <a:spcPts val="600"/>
              </a:spcAft>
            </a:pPr>
            <a:r>
              <a:rPr lang="es-CO" b="1" dirty="0">
                <a:solidFill>
                  <a:srgbClr val="00B050"/>
                </a:solidFill>
                <a:latin typeface="Futura std book"/>
                <a:cs typeface="Arial" pitchFamily="34" charset="0"/>
              </a:rPr>
              <a:t>Vigencia y </a:t>
            </a:r>
            <a:r>
              <a:rPr lang="es-CO" b="1" dirty="0" smtClean="0">
                <a:solidFill>
                  <a:srgbClr val="00B050"/>
                </a:solidFill>
                <a:latin typeface="Futura std book"/>
                <a:cs typeface="Arial" pitchFamily="34" charset="0"/>
              </a:rPr>
              <a:t>derogatorias  </a:t>
            </a:r>
            <a:r>
              <a:rPr lang="es-CO" sz="1200" i="1" dirty="0" smtClean="0">
                <a:solidFill>
                  <a:srgbClr val="00B050"/>
                </a:solidFill>
                <a:latin typeface="Futura std book"/>
                <a:cs typeface="Arial" pitchFamily="34" charset="0"/>
              </a:rPr>
              <a:t>(Art 28)</a:t>
            </a:r>
            <a:r>
              <a:rPr lang="es-CO" b="1" dirty="0" smtClean="0">
                <a:solidFill>
                  <a:srgbClr val="00B050"/>
                </a:solidFill>
                <a:latin typeface="Futura std book"/>
                <a:cs typeface="Arial" pitchFamily="34" charset="0"/>
              </a:rPr>
              <a:t>. </a:t>
            </a:r>
          </a:p>
          <a:p>
            <a:pPr algn="just">
              <a:lnSpc>
                <a:spcPct val="114000"/>
              </a:lnSpc>
              <a:spcBef>
                <a:spcPts val="600"/>
              </a:spcBef>
              <a:spcAft>
                <a:spcPts val="600"/>
              </a:spcAft>
            </a:pPr>
            <a:r>
              <a:rPr lang="es-CO" b="1" dirty="0" smtClean="0">
                <a:latin typeface="Futura std book"/>
                <a:cs typeface="Arial" pitchFamily="34" charset="0"/>
              </a:rPr>
              <a:t>El </a:t>
            </a:r>
            <a:r>
              <a:rPr lang="es-CO" b="1" dirty="0">
                <a:latin typeface="Futura std book"/>
                <a:cs typeface="Arial" pitchFamily="34" charset="0"/>
              </a:rPr>
              <a:t>presente decreto rige a partir de la fecha de su publicación en el Diario Oficial y </a:t>
            </a:r>
            <a:r>
              <a:rPr lang="es-CO" b="1" u="sng" dirty="0" smtClean="0">
                <a:solidFill>
                  <a:srgbClr val="FF0000"/>
                </a:solidFill>
                <a:latin typeface="Futura std book"/>
                <a:cs typeface="Arial" pitchFamily="34" charset="0"/>
              </a:rPr>
              <a:t>DEROGA TODAS LAS NORMAS QUE LE SEAN CONTRARIAS, EN ESPECIAL LOS DECRETOS 3100 DE 2003 Y 3440 DE 2004</a:t>
            </a:r>
            <a:r>
              <a:rPr lang="es-CO" b="1" dirty="0" smtClean="0">
                <a:solidFill>
                  <a:srgbClr val="FF0000"/>
                </a:solidFill>
                <a:latin typeface="Futura std book"/>
                <a:cs typeface="Arial" pitchFamily="34" charset="0"/>
              </a:rPr>
              <a:t>.</a:t>
            </a:r>
          </a:p>
          <a:p>
            <a:pPr algn="just">
              <a:lnSpc>
                <a:spcPct val="114000"/>
              </a:lnSpc>
              <a:spcBef>
                <a:spcPts val="600"/>
              </a:spcBef>
              <a:spcAft>
                <a:spcPts val="600"/>
              </a:spcAft>
            </a:pPr>
            <a:endParaRPr lang="es-CO" b="1" dirty="0">
              <a:solidFill>
                <a:srgbClr val="FF0000"/>
              </a:solidFill>
              <a:latin typeface="Futura std book"/>
              <a:cs typeface="Arial" pitchFamily="34" charset="0"/>
            </a:endParaRPr>
          </a:p>
          <a:p>
            <a:pPr algn="just">
              <a:lnSpc>
                <a:spcPct val="114000"/>
              </a:lnSpc>
              <a:spcBef>
                <a:spcPts val="600"/>
              </a:spcBef>
              <a:spcAft>
                <a:spcPts val="600"/>
              </a:spcAft>
            </a:pPr>
            <a:r>
              <a:rPr lang="es-CO" b="1" dirty="0" smtClean="0">
                <a:latin typeface="Futura std book"/>
                <a:cs typeface="Arial" pitchFamily="34" charset="0"/>
              </a:rPr>
              <a:t>Publicación: 21 de diciembre de 2012</a:t>
            </a:r>
            <a:endParaRPr lang="es-CO" b="1" dirty="0">
              <a:latin typeface="Futura std book"/>
              <a:cs typeface="Arial" pitchFamily="34" charset="0"/>
            </a:endParaRPr>
          </a:p>
        </p:txBody>
      </p:sp>
    </p:spTree>
    <p:extLst>
      <p:ext uri="{BB962C8B-B14F-4D97-AF65-F5344CB8AC3E}">
        <p14:creationId xmlns:p14="http://schemas.microsoft.com/office/powerpoint/2010/main" val="2124491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2457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24584" name="2 CuadroTexto"/>
          <p:cNvSpPr txBox="1">
            <a:spLocks noChangeArrowheads="1"/>
          </p:cNvSpPr>
          <p:nvPr/>
        </p:nvSpPr>
        <p:spPr bwMode="auto">
          <a:xfrm>
            <a:off x="684213" y="2386988"/>
            <a:ext cx="7824787"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endParaRPr lang="pt-BR" sz="2000" b="1" dirty="0" smtClean="0"/>
          </a:p>
          <a:p>
            <a:pPr algn="ctr"/>
            <a:endParaRPr lang="pt-BR" sz="2000" b="1" dirty="0"/>
          </a:p>
          <a:p>
            <a:pPr algn="ctr"/>
            <a:r>
              <a:rPr lang="pt-BR" sz="2000" b="1" dirty="0" smtClean="0"/>
              <a:t>LUIS FERNANDO CASTRO HERNANDEZ</a:t>
            </a:r>
          </a:p>
          <a:p>
            <a:pPr algn="ctr"/>
            <a:r>
              <a:rPr lang="pt-BR" sz="2000" b="1" dirty="0" smtClean="0"/>
              <a:t>Especialista em instrumentos económicos para la gestión ambiental</a:t>
            </a:r>
          </a:p>
          <a:p>
            <a:pPr algn="ctr"/>
            <a:endParaRPr lang="pt-BR" sz="2000" b="1" dirty="0" smtClean="0"/>
          </a:p>
          <a:p>
            <a:pPr algn="ctr"/>
            <a:r>
              <a:rPr lang="pt-BR" sz="2000" b="1" dirty="0" smtClean="0"/>
              <a:t>e-mail proyecto:  tasa.retributiva@cas.gov.co</a:t>
            </a:r>
            <a:endParaRPr lang="pt-BR" sz="2000" b="1" dirty="0"/>
          </a:p>
        </p:txBody>
      </p:sp>
      <p:sp>
        <p:nvSpPr>
          <p:cNvPr id="11"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2" name="Rectángulo 1"/>
          <p:cNvSpPr/>
          <p:nvPr/>
        </p:nvSpPr>
        <p:spPr>
          <a:xfrm>
            <a:off x="3707904" y="1556792"/>
            <a:ext cx="1728192" cy="584775"/>
          </a:xfrm>
          <a:prstGeom prst="rect">
            <a:avLst/>
          </a:prstGeom>
        </p:spPr>
        <p:txBody>
          <a:bodyPr wrap="square">
            <a:spAutoFit/>
          </a:bodyPr>
          <a:lstStyle/>
          <a:p>
            <a:pPr algn="ctr" defTabSz="457200"/>
            <a:r>
              <a:rPr lang="es-CO" sz="3200" b="1" dirty="0">
                <a:solidFill>
                  <a:srgbClr val="45A653"/>
                </a:solidFill>
                <a:latin typeface="Futura std"/>
                <a:cs typeface="Futura std"/>
              </a:rPr>
              <a:t>Gracias</a:t>
            </a:r>
          </a:p>
        </p:txBody>
      </p:sp>
    </p:spTree>
    <p:extLst>
      <p:ext uri="{BB962C8B-B14F-4D97-AF65-F5344CB8AC3E}">
        <p14:creationId xmlns:p14="http://schemas.microsoft.com/office/powerpoint/2010/main" val="2520620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1436365"/>
            <a:ext cx="9144000" cy="1971998"/>
          </a:xfrm>
          <a:prstGeom prst="rect">
            <a:avLst/>
          </a:prstGeom>
        </p:spPr>
      </p:pic>
      <p:sp>
        <p:nvSpPr>
          <p:cNvPr id="10" name="Llamada con línea 1 (borde y barra de énfasis) 9"/>
          <p:cNvSpPr/>
          <p:nvPr/>
        </p:nvSpPr>
        <p:spPr>
          <a:xfrm>
            <a:off x="205037" y="3956051"/>
            <a:ext cx="8784976" cy="2088232"/>
          </a:xfrm>
          <a:prstGeom prst="accentBorderCallout1">
            <a:avLst>
              <a:gd name="adj1" fmla="val -4429"/>
              <a:gd name="adj2" fmla="val 100713"/>
              <a:gd name="adj3" fmla="val -57064"/>
              <a:gd name="adj4" fmla="val 9667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O" b="1" u="sng" dirty="0" smtClean="0">
                <a:solidFill>
                  <a:srgbClr val="00B050"/>
                </a:solidFill>
                <a:latin typeface="Futura std book"/>
                <a:cs typeface="Arial" pitchFamily="34" charset="0"/>
              </a:rPr>
              <a:t>Autoridades </a:t>
            </a:r>
            <a:r>
              <a:rPr lang="es-CO" b="1" u="sng" dirty="0">
                <a:solidFill>
                  <a:srgbClr val="00B050"/>
                </a:solidFill>
                <a:latin typeface="Futura std book"/>
                <a:cs typeface="Arial" pitchFamily="34" charset="0"/>
              </a:rPr>
              <a:t>ambientales </a:t>
            </a:r>
            <a:r>
              <a:rPr lang="es-CO" b="1" u="sng" dirty="0" smtClean="0">
                <a:solidFill>
                  <a:srgbClr val="00B050"/>
                </a:solidFill>
                <a:latin typeface="Futura std book"/>
                <a:cs typeface="Arial" pitchFamily="34" charset="0"/>
              </a:rPr>
              <a:t>competentes </a:t>
            </a:r>
            <a:r>
              <a:rPr lang="es-CO" sz="1400" i="1" u="sng" dirty="0" smtClean="0">
                <a:solidFill>
                  <a:srgbClr val="00B050"/>
                </a:solidFill>
                <a:latin typeface="Futura std book"/>
                <a:cs typeface="Arial" pitchFamily="34" charset="0"/>
              </a:rPr>
              <a:t>(Cap.II Art.4)</a:t>
            </a:r>
            <a:r>
              <a:rPr lang="es-CO" b="1" dirty="0" smtClean="0">
                <a:latin typeface="Futura std book"/>
                <a:cs typeface="Arial" pitchFamily="34" charset="0"/>
              </a:rPr>
              <a:t>… </a:t>
            </a:r>
          </a:p>
          <a:p>
            <a:pPr algn="ctr"/>
            <a:r>
              <a:rPr lang="es-CO" b="1" u="sng" dirty="0" smtClean="0">
                <a:solidFill>
                  <a:srgbClr val="0070C0"/>
                </a:solidFill>
                <a:latin typeface="Futura std book"/>
                <a:cs typeface="Arial" pitchFamily="34" charset="0"/>
              </a:rPr>
              <a:t>Corporaciones </a:t>
            </a:r>
            <a:r>
              <a:rPr lang="es-CO" b="1" u="sng" dirty="0">
                <a:solidFill>
                  <a:srgbClr val="0070C0"/>
                </a:solidFill>
                <a:latin typeface="Futura std book"/>
                <a:cs typeface="Arial" pitchFamily="34" charset="0"/>
              </a:rPr>
              <a:t>Autónomas Regionales, Corporaciones para el Desarrollo Sostenible,  Grandes Centros Urbanos ... </a:t>
            </a:r>
            <a:r>
              <a:rPr lang="es-CO" sz="1400" i="1" u="sng" dirty="0">
                <a:latin typeface="Futura std book"/>
                <a:cs typeface="Arial" pitchFamily="34" charset="0"/>
              </a:rPr>
              <a:t>(</a:t>
            </a:r>
            <a:r>
              <a:rPr lang="es-CO" sz="1400" i="1" dirty="0">
                <a:latin typeface="Futura std book"/>
                <a:cs typeface="Arial" pitchFamily="34" charset="0"/>
              </a:rPr>
              <a:t>Art. 66 de la Ley 99/1993, Art. 13 de la Ley 768/2002)</a:t>
            </a:r>
            <a:r>
              <a:rPr lang="es-CO" b="1" dirty="0">
                <a:latin typeface="Futura std book"/>
                <a:cs typeface="Arial" pitchFamily="34" charset="0"/>
              </a:rPr>
              <a:t>… y </a:t>
            </a:r>
            <a:r>
              <a:rPr lang="es-CO" b="1" u="sng" dirty="0">
                <a:solidFill>
                  <a:srgbClr val="FF0000"/>
                </a:solidFill>
                <a:latin typeface="Futura std book"/>
                <a:cs typeface="Arial" pitchFamily="34" charset="0"/>
              </a:rPr>
              <a:t>Parques Nacionales Naturales de Colombia</a:t>
            </a:r>
            <a:r>
              <a:rPr lang="es-CO" b="1" dirty="0">
                <a:latin typeface="Futura std book"/>
                <a:cs typeface="Arial" pitchFamily="34" charset="0"/>
              </a:rPr>
              <a:t>, </a:t>
            </a:r>
            <a:r>
              <a:rPr lang="es-CO" sz="1400" i="1" dirty="0">
                <a:latin typeface="Futura std book"/>
                <a:cs typeface="Arial" pitchFamily="34" charset="0"/>
              </a:rPr>
              <a:t>(Decreto-Ley 3572 de 2011),</a:t>
            </a:r>
            <a:r>
              <a:rPr lang="es-CO" b="1" dirty="0">
                <a:latin typeface="Futura std book"/>
                <a:cs typeface="Arial" pitchFamily="34" charset="0"/>
              </a:rPr>
              <a:t> </a:t>
            </a:r>
            <a:r>
              <a:rPr lang="es-CO" dirty="0">
                <a:latin typeface="Futura std book"/>
                <a:cs typeface="Arial" pitchFamily="34" charset="0"/>
              </a:rPr>
              <a:t>siempre y cuando corresponda a los usos permitidos en las áreas que integran el Sistema de Parques Nacionales Naturales</a:t>
            </a:r>
            <a:r>
              <a:rPr lang="es-CO" dirty="0" smtClean="0">
                <a:latin typeface="Futura std book"/>
                <a:cs typeface="Arial" pitchFamily="34" charset="0"/>
              </a:rPr>
              <a:t>.</a:t>
            </a:r>
            <a:endParaRPr lang="es-CO" dirty="0"/>
          </a:p>
        </p:txBody>
      </p:sp>
    </p:spTree>
    <p:extLst>
      <p:ext uri="{BB962C8B-B14F-4D97-AF65-F5344CB8AC3E}">
        <p14:creationId xmlns:p14="http://schemas.microsoft.com/office/powerpoint/2010/main" val="181561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2 Rectángulo"/>
          <p:cNvSpPr/>
          <p:nvPr/>
        </p:nvSpPr>
        <p:spPr>
          <a:xfrm>
            <a:off x="498603" y="1386102"/>
            <a:ext cx="8239334" cy="507831"/>
          </a:xfrm>
          <a:prstGeom prst="rect">
            <a:avLst/>
          </a:prstGeom>
          <a:ln>
            <a:solidFill>
              <a:srgbClr val="92D050"/>
            </a:solidFill>
          </a:ln>
        </p:spPr>
        <p:txBody>
          <a:bodyPr wrap="square">
            <a:spAutoFit/>
          </a:bodyPr>
          <a:lstStyle/>
          <a:p>
            <a:pPr algn="just">
              <a:lnSpc>
                <a:spcPct val="150000"/>
              </a:lnSpc>
            </a:pPr>
            <a:r>
              <a:rPr lang="es-CO" b="1" u="sng" dirty="0" smtClean="0">
                <a:solidFill>
                  <a:srgbClr val="00B050"/>
                </a:solidFill>
                <a:latin typeface="Futura std book"/>
                <a:cs typeface="Arial" pitchFamily="34" charset="0"/>
              </a:rPr>
              <a:t>Carga contaminante diaria (CC)</a:t>
            </a:r>
            <a:r>
              <a:rPr lang="es-CO" sz="1200" i="1" u="sng" dirty="0" smtClean="0">
                <a:solidFill>
                  <a:srgbClr val="00B050"/>
                </a:solidFill>
                <a:latin typeface="Futura std book"/>
                <a:cs typeface="Arial" pitchFamily="34" charset="0"/>
              </a:rPr>
              <a:t> (Art.3)</a:t>
            </a:r>
            <a:r>
              <a:rPr lang="es-CO" b="1" dirty="0" smtClean="0">
                <a:solidFill>
                  <a:srgbClr val="00B050"/>
                </a:solidFill>
                <a:latin typeface="Futura std book"/>
                <a:cs typeface="Arial" pitchFamily="34" charset="0"/>
              </a:rPr>
              <a:t>   </a:t>
            </a:r>
            <a:r>
              <a:rPr lang="es-CO" b="1" dirty="0" smtClean="0">
                <a:latin typeface="Futura std book"/>
                <a:cs typeface="Arial" pitchFamily="34" charset="0"/>
              </a:rPr>
              <a:t>Cc </a:t>
            </a:r>
            <a:r>
              <a:rPr lang="es-CO" b="1" dirty="0">
                <a:latin typeface="Futura std book"/>
                <a:cs typeface="Arial" pitchFamily="34" charset="0"/>
              </a:rPr>
              <a:t>= Q x C x 0.0036 x </a:t>
            </a:r>
            <a:r>
              <a:rPr lang="es-CO" b="1" dirty="0" smtClean="0">
                <a:latin typeface="Futura std book"/>
                <a:cs typeface="Arial" pitchFamily="34" charset="0"/>
              </a:rPr>
              <a:t>t</a:t>
            </a:r>
            <a:endParaRPr lang="es-CO" b="1" dirty="0">
              <a:latin typeface="Futura std book"/>
              <a:cs typeface="Arial" pitchFamily="34" charset="0"/>
            </a:endParaRPr>
          </a:p>
        </p:txBody>
      </p:sp>
      <p:sp>
        <p:nvSpPr>
          <p:cNvPr id="11" name="7 Rectángulo"/>
          <p:cNvSpPr/>
          <p:nvPr/>
        </p:nvSpPr>
        <p:spPr>
          <a:xfrm>
            <a:off x="112712" y="2508720"/>
            <a:ext cx="6225844" cy="3416320"/>
          </a:xfrm>
          <a:prstGeom prst="rect">
            <a:avLst/>
          </a:prstGeom>
          <a:ln>
            <a:solidFill>
              <a:srgbClr val="92D050"/>
            </a:solidFill>
          </a:ln>
        </p:spPr>
        <p:txBody>
          <a:bodyPr wrap="square">
            <a:spAutoFit/>
          </a:bodyPr>
          <a:lstStyle/>
          <a:p>
            <a:pPr algn="just">
              <a:lnSpc>
                <a:spcPct val="150000"/>
              </a:lnSpc>
            </a:pPr>
            <a:r>
              <a:rPr lang="es-CO" sz="1600" b="1" dirty="0" smtClean="0">
                <a:latin typeface="Futura std book"/>
                <a:cs typeface="Arial" pitchFamily="34" charset="0"/>
              </a:rPr>
              <a:t>Dónde</a:t>
            </a:r>
            <a:r>
              <a:rPr lang="es-CO" sz="1600" b="1" dirty="0">
                <a:latin typeface="Futura std book"/>
                <a:cs typeface="Arial" pitchFamily="34" charset="0"/>
              </a:rPr>
              <a:t>:</a:t>
            </a:r>
          </a:p>
          <a:p>
            <a:pPr marL="449263" indent="-449263" algn="just">
              <a:lnSpc>
                <a:spcPct val="150000"/>
              </a:lnSpc>
            </a:pPr>
            <a:r>
              <a:rPr lang="es-CO" sz="1600" b="1" u="sng" dirty="0" smtClean="0">
                <a:solidFill>
                  <a:srgbClr val="00B050"/>
                </a:solidFill>
                <a:latin typeface="Futura std book"/>
                <a:cs typeface="Arial" pitchFamily="34" charset="0"/>
              </a:rPr>
              <a:t>Cc</a:t>
            </a:r>
            <a:r>
              <a:rPr lang="es-CO" sz="1600" b="1" dirty="0" smtClean="0">
                <a:latin typeface="Futura std book"/>
                <a:cs typeface="Arial" pitchFamily="34" charset="0"/>
              </a:rPr>
              <a:t>	=	</a:t>
            </a:r>
            <a:r>
              <a:rPr lang="es-CO" sz="1600" dirty="0" smtClean="0">
                <a:latin typeface="Futura std book"/>
                <a:cs typeface="Arial" pitchFamily="34" charset="0"/>
              </a:rPr>
              <a:t>Carga </a:t>
            </a:r>
            <a:r>
              <a:rPr lang="es-CO" sz="1600" dirty="0">
                <a:latin typeface="Futura std book"/>
                <a:cs typeface="Arial" pitchFamily="34" charset="0"/>
              </a:rPr>
              <a:t>Contaminante, en kilogramos por día </a:t>
            </a:r>
            <a:r>
              <a:rPr lang="es-CO" sz="1600" dirty="0" smtClean="0">
                <a:latin typeface="Futura std book"/>
                <a:cs typeface="Arial" pitchFamily="34" charset="0"/>
              </a:rPr>
              <a:t>	</a:t>
            </a:r>
            <a:r>
              <a:rPr lang="es-CO" sz="1600" b="1" dirty="0" smtClean="0">
                <a:latin typeface="Futura std book"/>
                <a:cs typeface="Arial" pitchFamily="34" charset="0"/>
              </a:rPr>
              <a:t>(Kg/d).</a:t>
            </a:r>
          </a:p>
          <a:p>
            <a:pPr marL="449263" indent="-449263" algn="just">
              <a:lnSpc>
                <a:spcPct val="150000"/>
              </a:lnSpc>
            </a:pPr>
            <a:r>
              <a:rPr lang="es-CO" sz="1600" b="1" u="sng" dirty="0" smtClean="0">
                <a:solidFill>
                  <a:srgbClr val="00B050"/>
                </a:solidFill>
                <a:latin typeface="Futura std book"/>
                <a:cs typeface="Arial" pitchFamily="34" charset="0"/>
              </a:rPr>
              <a:t>Q</a:t>
            </a:r>
            <a:r>
              <a:rPr lang="es-CO" sz="1600" b="1" dirty="0" smtClean="0">
                <a:latin typeface="Futura std book"/>
                <a:cs typeface="Arial" pitchFamily="34" charset="0"/>
              </a:rPr>
              <a:t>	= 	</a:t>
            </a:r>
            <a:r>
              <a:rPr lang="es-CO" sz="1600" u="sng" dirty="0" smtClean="0">
                <a:latin typeface="Futura std book"/>
                <a:cs typeface="Arial" pitchFamily="34" charset="0"/>
              </a:rPr>
              <a:t>Caudal </a:t>
            </a:r>
            <a:r>
              <a:rPr lang="es-CO" sz="1600" u="sng" dirty="0">
                <a:latin typeface="Futura std book"/>
                <a:cs typeface="Arial" pitchFamily="34" charset="0"/>
              </a:rPr>
              <a:t>promedio </a:t>
            </a:r>
            <a:r>
              <a:rPr lang="es-CO" sz="1600" dirty="0">
                <a:latin typeface="Futura std book"/>
                <a:cs typeface="Arial" pitchFamily="34" charset="0"/>
              </a:rPr>
              <a:t>de aguas residuales, en litros </a:t>
            </a:r>
            <a:r>
              <a:rPr lang="es-CO" sz="1600" dirty="0" smtClean="0">
                <a:latin typeface="Futura std book"/>
                <a:cs typeface="Arial" pitchFamily="34" charset="0"/>
              </a:rPr>
              <a:t>por 	segundo </a:t>
            </a:r>
            <a:r>
              <a:rPr lang="es-CO" sz="1600" b="1" dirty="0" smtClean="0">
                <a:latin typeface="Futura std book"/>
                <a:cs typeface="Arial" pitchFamily="34" charset="0"/>
              </a:rPr>
              <a:t>(L/s).</a:t>
            </a:r>
          </a:p>
          <a:p>
            <a:pPr marL="449263" indent="-449263" algn="just">
              <a:lnSpc>
                <a:spcPct val="150000"/>
              </a:lnSpc>
            </a:pPr>
            <a:r>
              <a:rPr lang="es-CO" sz="1600" b="1" u="sng" dirty="0" smtClean="0">
                <a:solidFill>
                  <a:srgbClr val="00B050"/>
                </a:solidFill>
                <a:latin typeface="Futura std book"/>
                <a:cs typeface="Arial" pitchFamily="34" charset="0"/>
              </a:rPr>
              <a:t>C</a:t>
            </a:r>
            <a:r>
              <a:rPr lang="es-CO" sz="1600" b="1" dirty="0" smtClean="0">
                <a:latin typeface="Futura std book"/>
                <a:cs typeface="Arial" pitchFamily="34" charset="0"/>
              </a:rPr>
              <a:t>	=	</a:t>
            </a:r>
            <a:r>
              <a:rPr lang="es-CO" sz="1600" u="sng" dirty="0" smtClean="0">
                <a:latin typeface="Futura std book"/>
                <a:cs typeface="Arial" pitchFamily="34" charset="0"/>
              </a:rPr>
              <a:t>Concentración</a:t>
            </a:r>
            <a:r>
              <a:rPr lang="es-CO" sz="1600" dirty="0" smtClean="0">
                <a:latin typeface="Futura std book"/>
                <a:cs typeface="Arial" pitchFamily="34" charset="0"/>
              </a:rPr>
              <a:t> </a:t>
            </a:r>
            <a:r>
              <a:rPr lang="es-CO" sz="1600" dirty="0">
                <a:latin typeface="Futura std book"/>
                <a:cs typeface="Arial" pitchFamily="34" charset="0"/>
              </a:rPr>
              <a:t>del </a:t>
            </a:r>
            <a:r>
              <a:rPr lang="es-CO" sz="1600" dirty="0" smtClean="0">
                <a:latin typeface="Futura std book"/>
                <a:cs typeface="Arial" pitchFamily="34" charset="0"/>
              </a:rPr>
              <a:t>elemento, sustancia </a:t>
            </a:r>
            <a:r>
              <a:rPr lang="es-CO" sz="1600" dirty="0">
                <a:latin typeface="Futura std book"/>
                <a:cs typeface="Arial" pitchFamily="34" charset="0"/>
              </a:rPr>
              <a:t>o </a:t>
            </a:r>
            <a:r>
              <a:rPr lang="es-CO" sz="1600" dirty="0" smtClean="0">
                <a:latin typeface="Futura std book"/>
                <a:cs typeface="Arial" pitchFamily="34" charset="0"/>
              </a:rPr>
              <a:t>	compuesto contaminante, en miligramos por litro </a:t>
            </a:r>
            <a:r>
              <a:rPr lang="es-CO" sz="1600" b="1" dirty="0">
                <a:latin typeface="Futura std book"/>
                <a:cs typeface="Arial" pitchFamily="34" charset="0"/>
              </a:rPr>
              <a:t>(mg/I) </a:t>
            </a:r>
            <a:endParaRPr lang="es-CO" sz="1600" b="1" dirty="0" smtClean="0">
              <a:latin typeface="Futura std book"/>
              <a:cs typeface="Arial" pitchFamily="34" charset="0"/>
            </a:endParaRPr>
          </a:p>
          <a:p>
            <a:pPr marL="449263" indent="-449263" algn="just">
              <a:lnSpc>
                <a:spcPct val="150000"/>
              </a:lnSpc>
            </a:pPr>
            <a:r>
              <a:rPr lang="es-CO" sz="1600" b="1" u="sng" dirty="0">
                <a:solidFill>
                  <a:srgbClr val="00B050"/>
                </a:solidFill>
                <a:latin typeface="Futura std book"/>
                <a:cs typeface="Arial" pitchFamily="34" charset="0"/>
              </a:rPr>
              <a:t>0.0036</a:t>
            </a:r>
            <a:r>
              <a:rPr lang="es-CO" sz="1600" b="1" dirty="0" smtClean="0">
                <a:latin typeface="Futura std book"/>
                <a:cs typeface="Arial" pitchFamily="34" charset="0"/>
              </a:rPr>
              <a:t> </a:t>
            </a:r>
            <a:r>
              <a:rPr lang="es-CO" sz="1600" b="1" dirty="0">
                <a:latin typeface="Futura std book"/>
                <a:cs typeface="Arial" pitchFamily="34" charset="0"/>
              </a:rPr>
              <a:t>= </a:t>
            </a:r>
            <a:r>
              <a:rPr lang="es-CO" sz="1600" dirty="0" smtClean="0">
                <a:latin typeface="Futura std book"/>
                <a:cs typeface="Arial" pitchFamily="34" charset="0"/>
              </a:rPr>
              <a:t>Factor de </a:t>
            </a:r>
            <a:r>
              <a:rPr lang="es-CO" sz="1600" dirty="0">
                <a:latin typeface="Futura std book"/>
                <a:cs typeface="Arial" pitchFamily="34" charset="0"/>
              </a:rPr>
              <a:t>conversión de </a:t>
            </a:r>
            <a:r>
              <a:rPr lang="es-CO" sz="1600" dirty="0" smtClean="0">
                <a:latin typeface="Futura std book"/>
                <a:cs typeface="Arial" pitchFamily="34" charset="0"/>
              </a:rPr>
              <a:t>unidades </a:t>
            </a:r>
            <a:r>
              <a:rPr lang="es-CO" sz="1600" b="1" dirty="0">
                <a:latin typeface="Futura std book"/>
                <a:cs typeface="Arial" pitchFamily="34" charset="0"/>
              </a:rPr>
              <a:t>(de </a:t>
            </a:r>
            <a:r>
              <a:rPr lang="es-CO" sz="1600" b="1" dirty="0" smtClean="0">
                <a:latin typeface="Futura std book"/>
                <a:cs typeface="Arial" pitchFamily="34" charset="0"/>
              </a:rPr>
              <a:t>mg/s </a:t>
            </a:r>
            <a:r>
              <a:rPr lang="es-CO" sz="1600" b="1" dirty="0">
                <a:latin typeface="Futura std book"/>
                <a:cs typeface="Arial" pitchFamily="34" charset="0"/>
              </a:rPr>
              <a:t>a kg/h</a:t>
            </a:r>
            <a:r>
              <a:rPr lang="es-CO" sz="1600" b="1" dirty="0" smtClean="0">
                <a:latin typeface="Futura std book"/>
                <a:cs typeface="Arial" pitchFamily="34" charset="0"/>
              </a:rPr>
              <a:t>).</a:t>
            </a:r>
          </a:p>
          <a:p>
            <a:pPr marL="449263" indent="-449263" algn="just">
              <a:lnSpc>
                <a:spcPct val="150000"/>
              </a:lnSpc>
            </a:pPr>
            <a:r>
              <a:rPr lang="es-CO" sz="1600" b="1" u="sng" dirty="0" smtClean="0">
                <a:solidFill>
                  <a:srgbClr val="00B050"/>
                </a:solidFill>
                <a:latin typeface="Futura std book"/>
                <a:cs typeface="Arial" pitchFamily="34" charset="0"/>
              </a:rPr>
              <a:t>t</a:t>
            </a:r>
            <a:r>
              <a:rPr lang="es-CO" sz="1600" b="1" dirty="0" smtClean="0">
                <a:latin typeface="Futura std book"/>
                <a:cs typeface="Arial" pitchFamily="34" charset="0"/>
              </a:rPr>
              <a:t>	= 	</a:t>
            </a:r>
            <a:r>
              <a:rPr lang="es-CO" sz="1600" dirty="0" smtClean="0">
                <a:latin typeface="Futura std book"/>
                <a:cs typeface="Arial" pitchFamily="34" charset="0"/>
              </a:rPr>
              <a:t>Tiempo </a:t>
            </a:r>
            <a:r>
              <a:rPr lang="es-CO" sz="1600" dirty="0">
                <a:latin typeface="Futura std book"/>
                <a:cs typeface="Arial" pitchFamily="34" charset="0"/>
              </a:rPr>
              <a:t>de vertimiento del usuario, en horas por día </a:t>
            </a:r>
            <a:r>
              <a:rPr lang="es-CO" sz="1600" b="1" dirty="0">
                <a:latin typeface="Futura std book"/>
                <a:cs typeface="Arial" pitchFamily="34" charset="0"/>
              </a:rPr>
              <a:t>(h</a:t>
            </a:r>
            <a:r>
              <a:rPr lang="es-CO" sz="1600" b="1" dirty="0" smtClean="0">
                <a:latin typeface="Futura std book"/>
                <a:cs typeface="Arial" pitchFamily="34" charset="0"/>
              </a:rPr>
              <a:t>)</a:t>
            </a:r>
            <a:r>
              <a:rPr lang="es-CO" sz="1600" dirty="0" smtClean="0">
                <a:latin typeface="Futura std book"/>
                <a:cs typeface="Arial" pitchFamily="34" charset="0"/>
              </a:rPr>
              <a:t>.</a:t>
            </a:r>
          </a:p>
        </p:txBody>
      </p:sp>
      <p:sp>
        <p:nvSpPr>
          <p:cNvPr id="12" name="Llamada con línea 1 (borde y barra de énfasis) 11"/>
          <p:cNvSpPr/>
          <p:nvPr/>
        </p:nvSpPr>
        <p:spPr>
          <a:xfrm>
            <a:off x="6426916" y="2495104"/>
            <a:ext cx="2717084" cy="729050"/>
          </a:xfrm>
          <a:prstGeom prst="accentBorderCallout1">
            <a:avLst>
              <a:gd name="adj1" fmla="val 102364"/>
              <a:gd name="adj2" fmla="val -611"/>
              <a:gd name="adj3" fmla="val 189222"/>
              <a:gd name="adj4" fmla="val -145088"/>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00" dirty="0" smtClean="0">
                <a:solidFill>
                  <a:schemeClr val="tx1"/>
                </a:solidFill>
                <a:latin typeface="Futura std book"/>
                <a:cs typeface="Arial" pitchFamily="34" charset="0"/>
              </a:rPr>
              <a:t>“volumen de vertimientos por unidad de tiempo durante el </a:t>
            </a:r>
            <a:r>
              <a:rPr lang="es-CO" sz="1400" u="sng" dirty="0" smtClean="0">
                <a:solidFill>
                  <a:schemeClr val="tx1"/>
                </a:solidFill>
                <a:latin typeface="Futura std book"/>
                <a:cs typeface="Arial" pitchFamily="34" charset="0"/>
              </a:rPr>
              <a:t>período de muestreo”</a:t>
            </a:r>
          </a:p>
        </p:txBody>
      </p:sp>
      <p:sp>
        <p:nvSpPr>
          <p:cNvPr id="13" name="Llamada con línea 1 (borde y barra de énfasis) 12"/>
          <p:cNvSpPr/>
          <p:nvPr/>
        </p:nvSpPr>
        <p:spPr>
          <a:xfrm>
            <a:off x="6489639" y="3596538"/>
            <a:ext cx="2683949" cy="1240684"/>
          </a:xfrm>
          <a:prstGeom prst="accentBorderCallout1">
            <a:avLst>
              <a:gd name="adj1" fmla="val 35264"/>
              <a:gd name="adj2" fmla="val -2137"/>
              <a:gd name="adj3" fmla="val 76965"/>
              <a:gd name="adj4" fmla="val -155832"/>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00" dirty="0">
                <a:solidFill>
                  <a:schemeClr val="tx1"/>
                </a:solidFill>
                <a:latin typeface="Futura std book"/>
                <a:cs typeface="Arial" pitchFamily="34" charset="0"/>
              </a:rPr>
              <a:t>“masa de una sustancia, elemento o parámetro contaminante, por unidad de volumen del líquido que lo contiene” </a:t>
            </a:r>
            <a:endParaRPr lang="es-CO" sz="1400" dirty="0" smtClean="0">
              <a:solidFill>
                <a:schemeClr val="tx1"/>
              </a:solidFill>
              <a:latin typeface="Futura std book"/>
              <a:cs typeface="Arial" pitchFamily="34" charset="0"/>
            </a:endParaRPr>
          </a:p>
        </p:txBody>
      </p:sp>
    </p:spTree>
    <p:extLst>
      <p:ext uri="{BB962C8B-B14F-4D97-AF65-F5344CB8AC3E}">
        <p14:creationId xmlns:p14="http://schemas.microsoft.com/office/powerpoint/2010/main" val="170776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144016" y="1412776"/>
            <a:ext cx="8892480" cy="1015663"/>
          </a:xfrm>
          <a:prstGeom prst="rect">
            <a:avLst/>
          </a:prstGeom>
          <a:ln>
            <a:solidFill>
              <a:srgbClr val="00B050"/>
            </a:solidFill>
          </a:ln>
        </p:spPr>
        <p:txBody>
          <a:bodyPr wrap="square">
            <a:spAutoFit/>
          </a:bodyPr>
          <a:lstStyle/>
          <a:p>
            <a:pPr algn="just"/>
            <a:r>
              <a:rPr lang="es-CO" sz="2000" b="1" u="sng" dirty="0" smtClean="0">
                <a:solidFill>
                  <a:srgbClr val="00B050"/>
                </a:solidFill>
                <a:latin typeface="Futura std book"/>
                <a:cs typeface="Arial" pitchFamily="34" charset="0"/>
              </a:rPr>
              <a:t>Consideración</a:t>
            </a:r>
            <a:r>
              <a:rPr lang="es-CO" sz="2000" b="1" dirty="0" smtClean="0">
                <a:solidFill>
                  <a:srgbClr val="00B050"/>
                </a:solidFill>
                <a:latin typeface="Futura std book"/>
                <a:cs typeface="Arial" pitchFamily="34" charset="0"/>
              </a:rPr>
              <a:t>: </a:t>
            </a:r>
            <a:r>
              <a:rPr lang="es-CO" sz="2000" b="1" u="sng" dirty="0" smtClean="0">
                <a:solidFill>
                  <a:srgbClr val="00B050"/>
                </a:solidFill>
                <a:latin typeface="Futura std book"/>
                <a:cs typeface="Arial" pitchFamily="34" charset="0"/>
              </a:rPr>
              <a:t>Usuario capta y vierte al mismo cuerpo de agua</a:t>
            </a:r>
            <a:r>
              <a:rPr lang="es-CO" sz="2000" b="1" dirty="0" smtClean="0">
                <a:solidFill>
                  <a:srgbClr val="00B050"/>
                </a:solidFill>
                <a:latin typeface="Futura std book"/>
                <a:cs typeface="Arial" pitchFamily="34" charset="0"/>
              </a:rPr>
              <a:t>: 	…</a:t>
            </a:r>
            <a:r>
              <a:rPr lang="es-CO" sz="2000" b="1" i="1" dirty="0" smtClean="0">
                <a:solidFill>
                  <a:srgbClr val="00B050"/>
                </a:solidFill>
                <a:latin typeface="Futura std book"/>
                <a:cs typeface="Arial" pitchFamily="34" charset="0"/>
              </a:rPr>
              <a:t>descontar a la carga del vertimiento puntual, la carga 	existente en el </a:t>
            </a:r>
            <a:r>
              <a:rPr lang="es-CO" sz="2000" b="1" i="1" dirty="0">
                <a:solidFill>
                  <a:srgbClr val="00B050"/>
                </a:solidFill>
                <a:latin typeface="Futura std book"/>
                <a:cs typeface="Arial" pitchFamily="34" charset="0"/>
              </a:rPr>
              <a:t>punto de </a:t>
            </a:r>
            <a:r>
              <a:rPr lang="es-CO" sz="2000" b="1" i="1" dirty="0" smtClean="0">
                <a:solidFill>
                  <a:srgbClr val="00B050"/>
                </a:solidFill>
                <a:latin typeface="Futura std book"/>
                <a:cs typeface="Arial" pitchFamily="34" charset="0"/>
              </a:rPr>
              <a:t>captación.</a:t>
            </a:r>
            <a:endParaRPr lang="es-CO" sz="2000" b="1" i="1" dirty="0">
              <a:solidFill>
                <a:srgbClr val="00B050"/>
              </a:solidFill>
              <a:latin typeface="Futura std book"/>
              <a:cs typeface="Arial" pitchFamily="34" charset="0"/>
            </a:endParaRPr>
          </a:p>
        </p:txBody>
      </p:sp>
      <p:pic>
        <p:nvPicPr>
          <p:cNvPr id="9" name="Picture 25"/>
          <p:cNvPicPr>
            <a:picLocks noChangeAspect="1" noChangeArrowheads="1"/>
          </p:cNvPicPr>
          <p:nvPr/>
        </p:nvPicPr>
        <p:blipFill>
          <a:blip r:embed="rId2" cstate="print"/>
          <a:srcRect/>
          <a:stretch>
            <a:fillRect/>
          </a:stretch>
        </p:blipFill>
        <p:spPr bwMode="auto">
          <a:xfrm>
            <a:off x="1691680" y="2708920"/>
            <a:ext cx="5884168" cy="3768410"/>
          </a:xfrm>
          <a:prstGeom prst="rect">
            <a:avLst/>
          </a:prstGeom>
          <a:noFill/>
          <a:ln w="9525">
            <a:solidFill>
              <a:srgbClr val="00B050"/>
            </a:solidFill>
            <a:miter lim="800000"/>
            <a:headEnd/>
            <a:tailEnd/>
          </a:ln>
          <a:effectLst/>
        </p:spPr>
      </p:pic>
      <p:sp>
        <p:nvSpPr>
          <p:cNvPr id="11" name="6 Rectángulo"/>
          <p:cNvSpPr/>
          <p:nvPr/>
        </p:nvSpPr>
        <p:spPr>
          <a:xfrm>
            <a:off x="4432" y="1124744"/>
            <a:ext cx="2483768" cy="288032"/>
          </a:xfrm>
          <a:prstGeom prst="rect">
            <a:avLst/>
          </a:prstGeom>
          <a:solidFill>
            <a:schemeClr val="accent3"/>
          </a:solidFill>
          <a:ln w="9525">
            <a:solidFill>
              <a:srgbClr val="000000"/>
            </a:solidFill>
            <a:miter lim="800000"/>
            <a:headEnd/>
            <a:tailEnd/>
          </a:ln>
        </p:spPr>
        <p:txBody>
          <a:bodyPr/>
          <a:lstStyle/>
          <a:p>
            <a:pPr algn="ctr">
              <a:defRPr/>
            </a:pPr>
            <a:r>
              <a:rPr lang="es-CO" sz="1200" b="1" dirty="0" smtClean="0">
                <a:latin typeface="Futura std book"/>
              </a:rPr>
              <a:t>CAPÍTULO II - DEFINICIONES</a:t>
            </a:r>
            <a:endParaRPr lang="es-CO" sz="1200" b="1" dirty="0">
              <a:latin typeface="Futura std book"/>
            </a:endParaRPr>
          </a:p>
        </p:txBody>
      </p:sp>
    </p:spTree>
    <p:extLst>
      <p:ext uri="{BB962C8B-B14F-4D97-AF65-F5344CB8AC3E}">
        <p14:creationId xmlns:p14="http://schemas.microsoft.com/office/powerpoint/2010/main" val="1807061189"/>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1877</TotalTime>
  <Words>4332</Words>
  <Application>Microsoft Office PowerPoint</Application>
  <PresentationFormat>Presentación en pantalla (4:3)</PresentationFormat>
  <Paragraphs>608</Paragraphs>
  <Slides>63</Slides>
  <Notes>4</Notes>
  <HiddenSlides>0</HiddenSlides>
  <MMClips>0</MMClips>
  <ScaleCrop>false</ScaleCrop>
  <HeadingPairs>
    <vt:vector size="4" baseType="variant">
      <vt:variant>
        <vt:lpstr>Tema</vt:lpstr>
      </vt:variant>
      <vt:variant>
        <vt:i4>1</vt:i4>
      </vt:variant>
      <vt:variant>
        <vt:lpstr>Títulos de diapositiva</vt:lpstr>
      </vt:variant>
      <vt:variant>
        <vt:i4>63</vt:i4>
      </vt:variant>
    </vt:vector>
  </HeadingPairs>
  <TitlesOfParts>
    <vt:vector size="64" baseType="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Tasa Retributiva</dc:title>
  <dc:creator/>
  <cp:lastModifiedBy>Usuario de Windows</cp:lastModifiedBy>
  <cp:revision>176</cp:revision>
  <dcterms:created xsi:type="dcterms:W3CDTF">2013-06-14T21:18:24Z</dcterms:created>
  <dcterms:modified xsi:type="dcterms:W3CDTF">2018-11-14T00:41:23Z</dcterms:modified>
  <cp:category>Establecimiento tasa retributiva CAS 2018</cp:category>
</cp:coreProperties>
</file>