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9" r:id="rId3"/>
    <p:sldId id="281" r:id="rId4"/>
    <p:sldId id="280" r:id="rId5"/>
    <p:sldId id="283" r:id="rId6"/>
    <p:sldId id="282" r:id="rId7"/>
    <p:sldId id="285" r:id="rId8"/>
    <p:sldId id="284" r:id="rId9"/>
    <p:sldId id="286" r:id="rId10"/>
    <p:sldId id="287" r:id="rId11"/>
    <p:sldId id="288" r:id="rId12"/>
    <p:sldId id="289" r:id="rId13"/>
    <p:sldId id="290" r:id="rId14"/>
  </p:sldIdLst>
  <p:sldSz cx="9144000" cy="6858000" type="screen4x3"/>
  <p:notesSz cx="6858000" cy="9144000"/>
  <p:defaultTextStyle>
    <a:defPPr>
      <a:defRPr lang="es-CO"/>
    </a:defPPr>
    <a:lvl1pPr algn="l" rtl="0" fontAlgn="base">
      <a:spcBef>
        <a:spcPct val="0"/>
      </a:spcBef>
      <a:spcAft>
        <a:spcPct val="0"/>
      </a:spcAft>
      <a:defRPr kern="1200">
        <a:solidFill>
          <a:schemeClr val="tx1"/>
        </a:solidFill>
        <a:latin typeface="Arial Narrow" pitchFamily="34" charset="0"/>
        <a:ea typeface="+mn-ea"/>
        <a:cs typeface="Arial" pitchFamily="34" charset="0"/>
      </a:defRPr>
    </a:lvl1pPr>
    <a:lvl2pPr marL="457200" algn="l" rtl="0" fontAlgn="base">
      <a:spcBef>
        <a:spcPct val="0"/>
      </a:spcBef>
      <a:spcAft>
        <a:spcPct val="0"/>
      </a:spcAft>
      <a:defRPr kern="1200">
        <a:solidFill>
          <a:schemeClr val="tx1"/>
        </a:solidFill>
        <a:latin typeface="Arial Narrow" pitchFamily="34" charset="0"/>
        <a:ea typeface="+mn-ea"/>
        <a:cs typeface="Arial" pitchFamily="34" charset="0"/>
      </a:defRPr>
    </a:lvl2pPr>
    <a:lvl3pPr marL="914400" algn="l" rtl="0" fontAlgn="base">
      <a:spcBef>
        <a:spcPct val="0"/>
      </a:spcBef>
      <a:spcAft>
        <a:spcPct val="0"/>
      </a:spcAft>
      <a:defRPr kern="1200">
        <a:solidFill>
          <a:schemeClr val="tx1"/>
        </a:solidFill>
        <a:latin typeface="Arial Narrow"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Narrow"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Narrow" pitchFamily="34" charset="0"/>
        <a:ea typeface="+mn-ea"/>
        <a:cs typeface="Arial" pitchFamily="34" charset="0"/>
      </a:defRPr>
    </a:lvl5pPr>
    <a:lvl6pPr marL="2286000" algn="l" defTabSz="914400" rtl="0" eaLnBrk="1" latinLnBrk="0" hangingPunct="1">
      <a:defRPr kern="1200">
        <a:solidFill>
          <a:schemeClr val="tx1"/>
        </a:solidFill>
        <a:latin typeface="Arial Narrow" pitchFamily="34" charset="0"/>
        <a:ea typeface="+mn-ea"/>
        <a:cs typeface="Arial" pitchFamily="34" charset="0"/>
      </a:defRPr>
    </a:lvl6pPr>
    <a:lvl7pPr marL="2743200" algn="l" defTabSz="914400" rtl="0" eaLnBrk="1" latinLnBrk="0" hangingPunct="1">
      <a:defRPr kern="1200">
        <a:solidFill>
          <a:schemeClr val="tx1"/>
        </a:solidFill>
        <a:latin typeface="Arial Narrow" pitchFamily="34" charset="0"/>
        <a:ea typeface="+mn-ea"/>
        <a:cs typeface="Arial" pitchFamily="34" charset="0"/>
      </a:defRPr>
    </a:lvl7pPr>
    <a:lvl8pPr marL="3200400" algn="l" defTabSz="914400" rtl="0" eaLnBrk="1" latinLnBrk="0" hangingPunct="1">
      <a:defRPr kern="1200">
        <a:solidFill>
          <a:schemeClr val="tx1"/>
        </a:solidFill>
        <a:latin typeface="Arial Narrow" pitchFamily="34" charset="0"/>
        <a:ea typeface="+mn-ea"/>
        <a:cs typeface="Arial" pitchFamily="34" charset="0"/>
      </a:defRPr>
    </a:lvl8pPr>
    <a:lvl9pPr marL="3657600" algn="l" defTabSz="914400" rtl="0" eaLnBrk="1" latinLnBrk="0" hangingPunct="1">
      <a:defRPr kern="1200">
        <a:solidFill>
          <a:schemeClr val="tx1"/>
        </a:solidFill>
        <a:latin typeface="Arial Narrow"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howGuides="1">
      <p:cViewPr varScale="1">
        <p:scale>
          <a:sx n="75" d="100"/>
          <a:sy n="75" d="100"/>
        </p:scale>
        <p:origin x="1152"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99C0EE-79FF-4C48-B9A3-E22C62E3C90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CO"/>
        </a:p>
      </dgm:t>
    </dgm:pt>
    <dgm:pt modelId="{D7FCCE90-B377-457C-B310-D7221A439F17}">
      <dgm:prSet phldrT="[Texto]" custT="1"/>
      <dgm:spPr>
        <a:gradFill rotWithShape="0">
          <a:gsLst>
            <a:gs pos="0">
              <a:srgbClr val="DDEBCF"/>
            </a:gs>
            <a:gs pos="50000">
              <a:srgbClr val="9CB86E"/>
            </a:gs>
            <a:gs pos="100000">
              <a:srgbClr val="156B13"/>
            </a:gs>
          </a:gsLst>
          <a:lin ang="16200000" scaled="0"/>
        </a:gradFill>
        <a:ln>
          <a:solidFill>
            <a:schemeClr val="accent3">
              <a:lumMod val="50000"/>
            </a:schemeClr>
          </a:solidFill>
        </a:ln>
      </dgm:spPr>
      <dgm:t>
        <a:bodyPr/>
        <a:lstStyle/>
        <a:p>
          <a:r>
            <a:rPr lang="es-CO" sz="2400" b="1" dirty="0" smtClean="0">
              <a:latin typeface="Futura std book"/>
            </a:rPr>
            <a:t>1</a:t>
          </a:r>
          <a:endParaRPr lang="es-CO" sz="2400" b="1" dirty="0">
            <a:latin typeface="Futura std book"/>
          </a:endParaRPr>
        </a:p>
      </dgm:t>
    </dgm:pt>
    <dgm:pt modelId="{D29E4DD9-9145-4B69-855B-4B3A6E15922C}" type="parTrans" cxnId="{4659A841-8FBD-4E1A-895A-B8236F0C93E3}">
      <dgm:prSet/>
      <dgm:spPr/>
      <dgm:t>
        <a:bodyPr/>
        <a:lstStyle/>
        <a:p>
          <a:endParaRPr lang="es-CO" sz="2000" b="1">
            <a:latin typeface="Futura std book"/>
          </a:endParaRPr>
        </a:p>
      </dgm:t>
    </dgm:pt>
    <dgm:pt modelId="{D5D8D821-8CD8-4D2F-A827-F275811FFECF}" type="sibTrans" cxnId="{4659A841-8FBD-4E1A-895A-B8236F0C93E3}">
      <dgm:prSet/>
      <dgm:spPr/>
      <dgm:t>
        <a:bodyPr/>
        <a:lstStyle/>
        <a:p>
          <a:endParaRPr lang="es-CO" sz="2000" b="1">
            <a:latin typeface="Futura std book"/>
          </a:endParaRPr>
        </a:p>
      </dgm:t>
    </dgm:pt>
    <dgm:pt modelId="{2347C9A7-ED36-4BAC-86EE-0B082862EE3E}">
      <dgm:prSet phldrT="[Texto]" custT="1"/>
      <dgm:spPr>
        <a:ln cmpd="dbl">
          <a:solidFill>
            <a:schemeClr val="accent3">
              <a:lumMod val="50000"/>
            </a:schemeClr>
          </a:solidFill>
        </a:ln>
      </dgm:spPr>
      <dgm:t>
        <a:bodyPr/>
        <a:lstStyle/>
        <a:p>
          <a:r>
            <a:rPr lang="es-CO" sz="2000" b="1" cap="small" baseline="0" dirty="0" smtClean="0">
              <a:latin typeface="Futura std book"/>
            </a:rPr>
            <a:t>Proceso de Consulta</a:t>
          </a:r>
          <a:endParaRPr lang="es-CO" sz="2000" b="1" cap="small" baseline="0" dirty="0">
            <a:latin typeface="Futura std book"/>
          </a:endParaRPr>
        </a:p>
      </dgm:t>
    </dgm:pt>
    <dgm:pt modelId="{9152A810-0796-40A7-9C34-6C4F8B710FE0}" type="parTrans" cxnId="{AAFE446E-810F-4503-90C5-6D1AC30DC8F5}">
      <dgm:prSet/>
      <dgm:spPr/>
      <dgm:t>
        <a:bodyPr/>
        <a:lstStyle/>
        <a:p>
          <a:endParaRPr lang="es-CO" sz="2000" b="1">
            <a:latin typeface="Futura std book"/>
          </a:endParaRPr>
        </a:p>
      </dgm:t>
    </dgm:pt>
    <dgm:pt modelId="{8D0B86C9-87F4-4D1E-BD1E-C35807FBDF19}" type="sibTrans" cxnId="{AAFE446E-810F-4503-90C5-6D1AC30DC8F5}">
      <dgm:prSet/>
      <dgm:spPr/>
      <dgm:t>
        <a:bodyPr/>
        <a:lstStyle/>
        <a:p>
          <a:endParaRPr lang="es-CO" sz="2000" b="1">
            <a:latin typeface="Futura std book"/>
          </a:endParaRPr>
        </a:p>
      </dgm:t>
    </dgm:pt>
    <dgm:pt modelId="{D21D4278-6A50-4B90-B70A-916D618FEFEE}">
      <dgm:prSet phldrT="[Texto]" custT="1"/>
      <dgm:spPr>
        <a:gradFill rotWithShape="0">
          <a:gsLst>
            <a:gs pos="0">
              <a:srgbClr val="DDEBCF"/>
            </a:gs>
            <a:gs pos="50000">
              <a:srgbClr val="9CB86E"/>
            </a:gs>
            <a:gs pos="100000">
              <a:srgbClr val="156B13"/>
            </a:gs>
          </a:gsLst>
          <a:lin ang="16200000" scaled="0"/>
        </a:gradFill>
        <a:ln>
          <a:solidFill>
            <a:schemeClr val="accent3">
              <a:lumMod val="50000"/>
            </a:schemeClr>
          </a:solidFill>
        </a:ln>
      </dgm:spPr>
      <dgm:t>
        <a:bodyPr/>
        <a:lstStyle/>
        <a:p>
          <a:r>
            <a:rPr lang="es-CO" sz="2400" b="1" dirty="0" smtClean="0">
              <a:latin typeface="Futura std book"/>
            </a:rPr>
            <a:t>2</a:t>
          </a:r>
          <a:endParaRPr lang="es-CO" sz="2400" b="1" dirty="0">
            <a:latin typeface="Futura std book"/>
          </a:endParaRPr>
        </a:p>
      </dgm:t>
    </dgm:pt>
    <dgm:pt modelId="{A5156F27-D002-4F27-A0A2-96381C348AA1}" type="parTrans" cxnId="{E7C11EEF-DC91-492D-8FA5-00A8379671BD}">
      <dgm:prSet/>
      <dgm:spPr/>
      <dgm:t>
        <a:bodyPr/>
        <a:lstStyle/>
        <a:p>
          <a:endParaRPr lang="es-CO" sz="2000" b="1">
            <a:latin typeface="Futura std book"/>
          </a:endParaRPr>
        </a:p>
      </dgm:t>
    </dgm:pt>
    <dgm:pt modelId="{6BBC5CF0-0F59-49A1-B983-4613D929C6C3}" type="sibTrans" cxnId="{E7C11EEF-DC91-492D-8FA5-00A8379671BD}">
      <dgm:prSet/>
      <dgm:spPr/>
      <dgm:t>
        <a:bodyPr/>
        <a:lstStyle/>
        <a:p>
          <a:endParaRPr lang="es-CO" sz="2000" b="1">
            <a:latin typeface="Futura std book"/>
          </a:endParaRPr>
        </a:p>
      </dgm:t>
    </dgm:pt>
    <dgm:pt modelId="{DB1F092E-E7A9-4DE0-B50D-C731BC151880}">
      <dgm:prSet phldrT="[Texto]" custT="1"/>
      <dgm:spPr>
        <a:ln cmpd="dbl">
          <a:solidFill>
            <a:schemeClr val="accent3">
              <a:lumMod val="50000"/>
            </a:schemeClr>
          </a:solidFill>
        </a:ln>
      </dgm:spPr>
      <dgm:t>
        <a:bodyPr/>
        <a:lstStyle/>
        <a:p>
          <a:r>
            <a:rPr lang="es-CO" sz="2000" b="1" cap="small" baseline="0" dirty="0" smtClean="0">
              <a:latin typeface="Futura std book"/>
            </a:rPr>
            <a:t>Propuesta de Meta Global</a:t>
          </a:r>
          <a:endParaRPr lang="es-CO" sz="2000" b="1" cap="small" baseline="0" dirty="0">
            <a:latin typeface="Futura std book"/>
          </a:endParaRPr>
        </a:p>
      </dgm:t>
    </dgm:pt>
    <dgm:pt modelId="{F697C3A9-0040-47BA-8FA8-5A1337141F36}" type="parTrans" cxnId="{5269999A-D3FA-44D7-9C1B-05C3F9DB51A1}">
      <dgm:prSet/>
      <dgm:spPr/>
      <dgm:t>
        <a:bodyPr/>
        <a:lstStyle/>
        <a:p>
          <a:endParaRPr lang="es-CO" sz="2000" b="1">
            <a:latin typeface="Futura std book"/>
          </a:endParaRPr>
        </a:p>
      </dgm:t>
    </dgm:pt>
    <dgm:pt modelId="{4BF198B4-0364-4291-8D41-521325A6B517}" type="sibTrans" cxnId="{5269999A-D3FA-44D7-9C1B-05C3F9DB51A1}">
      <dgm:prSet/>
      <dgm:spPr/>
      <dgm:t>
        <a:bodyPr/>
        <a:lstStyle/>
        <a:p>
          <a:endParaRPr lang="es-CO" sz="2000" b="1">
            <a:latin typeface="Futura std book"/>
          </a:endParaRPr>
        </a:p>
      </dgm:t>
    </dgm:pt>
    <dgm:pt modelId="{0B411885-43AE-49FC-AB70-151B26BD3025}">
      <dgm:prSet phldrT="[Texto]" custT="1"/>
      <dgm:spPr>
        <a:gradFill rotWithShape="0">
          <a:gsLst>
            <a:gs pos="0">
              <a:srgbClr val="DDEBCF"/>
            </a:gs>
            <a:gs pos="50000">
              <a:srgbClr val="9CB86E"/>
            </a:gs>
            <a:gs pos="100000">
              <a:srgbClr val="156B13"/>
            </a:gs>
          </a:gsLst>
          <a:lin ang="16200000" scaled="0"/>
        </a:gradFill>
        <a:ln>
          <a:solidFill>
            <a:schemeClr val="accent3">
              <a:lumMod val="50000"/>
            </a:schemeClr>
          </a:solidFill>
        </a:ln>
      </dgm:spPr>
      <dgm:t>
        <a:bodyPr/>
        <a:lstStyle/>
        <a:p>
          <a:r>
            <a:rPr lang="es-CO" sz="2400" b="1" dirty="0" smtClean="0">
              <a:latin typeface="Futura std book"/>
            </a:rPr>
            <a:t>3</a:t>
          </a:r>
          <a:endParaRPr lang="es-CO" sz="2400" b="1" dirty="0">
            <a:latin typeface="Futura std book"/>
          </a:endParaRPr>
        </a:p>
      </dgm:t>
    </dgm:pt>
    <dgm:pt modelId="{F9FBEED4-4263-4F1F-826D-6ABC8AA175B7}" type="parTrans" cxnId="{DAAB396F-AFC6-44CF-B28A-B5540D56CE68}">
      <dgm:prSet/>
      <dgm:spPr/>
      <dgm:t>
        <a:bodyPr/>
        <a:lstStyle/>
        <a:p>
          <a:endParaRPr lang="es-CO" sz="2000" b="1">
            <a:latin typeface="Futura std book"/>
          </a:endParaRPr>
        </a:p>
      </dgm:t>
    </dgm:pt>
    <dgm:pt modelId="{94413274-180A-47FD-B041-0A96193B768D}" type="sibTrans" cxnId="{DAAB396F-AFC6-44CF-B28A-B5540D56CE68}">
      <dgm:prSet/>
      <dgm:spPr/>
      <dgm:t>
        <a:bodyPr/>
        <a:lstStyle/>
        <a:p>
          <a:endParaRPr lang="es-CO" sz="2000" b="1">
            <a:latin typeface="Futura std book"/>
          </a:endParaRPr>
        </a:p>
      </dgm:t>
    </dgm:pt>
    <dgm:pt modelId="{6F2969BC-7D21-4196-B2A2-D465C777BC9C}">
      <dgm:prSet phldrT="[Texto]" custT="1"/>
      <dgm:spPr>
        <a:ln cmpd="dbl">
          <a:solidFill>
            <a:schemeClr val="accent3">
              <a:lumMod val="50000"/>
            </a:schemeClr>
          </a:solidFill>
        </a:ln>
      </dgm:spPr>
      <dgm:t>
        <a:bodyPr/>
        <a:lstStyle/>
        <a:p>
          <a:r>
            <a:rPr lang="es-CO" sz="2000" b="1" cap="small" baseline="0" dirty="0" smtClean="0">
              <a:latin typeface="Futura std book"/>
            </a:rPr>
            <a:t>Definición de Metas de Carga Contaminante</a:t>
          </a:r>
          <a:endParaRPr lang="es-CO" sz="2000" b="1" cap="small" baseline="0" dirty="0">
            <a:latin typeface="Futura std book"/>
          </a:endParaRPr>
        </a:p>
      </dgm:t>
    </dgm:pt>
    <dgm:pt modelId="{24966AD4-6CEE-44A5-8F4B-6A8293C2FBFB}" type="parTrans" cxnId="{473A98AF-1E92-4CD4-BAD2-2C232ACC395B}">
      <dgm:prSet/>
      <dgm:spPr/>
      <dgm:t>
        <a:bodyPr/>
        <a:lstStyle/>
        <a:p>
          <a:endParaRPr lang="es-CO" sz="2000" b="1">
            <a:latin typeface="Futura std book"/>
          </a:endParaRPr>
        </a:p>
      </dgm:t>
    </dgm:pt>
    <dgm:pt modelId="{441F05D7-02FD-45EC-9918-948FBC92FFDF}" type="sibTrans" cxnId="{473A98AF-1E92-4CD4-BAD2-2C232ACC395B}">
      <dgm:prSet/>
      <dgm:spPr/>
      <dgm:t>
        <a:bodyPr/>
        <a:lstStyle/>
        <a:p>
          <a:endParaRPr lang="es-CO" sz="2000" b="1">
            <a:latin typeface="Futura std book"/>
          </a:endParaRPr>
        </a:p>
      </dgm:t>
    </dgm:pt>
    <dgm:pt modelId="{A9744721-AD6C-4EB7-95E9-4A44D2E7EC82}">
      <dgm:prSet phldrT="[Texto]" custT="1"/>
      <dgm:spPr>
        <a:gradFill rotWithShape="0">
          <a:gsLst>
            <a:gs pos="0">
              <a:srgbClr val="DDEBCF"/>
            </a:gs>
            <a:gs pos="50000">
              <a:srgbClr val="9CB86E"/>
            </a:gs>
            <a:gs pos="100000">
              <a:srgbClr val="156B13"/>
            </a:gs>
          </a:gsLst>
          <a:lin ang="16200000" scaled="0"/>
        </a:gradFill>
        <a:ln>
          <a:solidFill>
            <a:schemeClr val="accent3">
              <a:lumMod val="50000"/>
            </a:schemeClr>
          </a:solidFill>
        </a:ln>
      </dgm:spPr>
      <dgm:t>
        <a:bodyPr/>
        <a:lstStyle/>
        <a:p>
          <a:r>
            <a:rPr lang="es-CO" sz="2400" b="1" dirty="0" smtClean="0">
              <a:latin typeface="Futura std book"/>
            </a:rPr>
            <a:t>4</a:t>
          </a:r>
          <a:endParaRPr lang="es-CO" sz="2400" b="1" dirty="0">
            <a:latin typeface="Futura std book"/>
          </a:endParaRPr>
        </a:p>
      </dgm:t>
    </dgm:pt>
    <dgm:pt modelId="{FC1681C7-4005-4054-9C72-21C7A3C242DB}" type="parTrans" cxnId="{3C8645A9-3887-45E0-972C-91CB08C97720}">
      <dgm:prSet/>
      <dgm:spPr/>
      <dgm:t>
        <a:bodyPr/>
        <a:lstStyle/>
        <a:p>
          <a:endParaRPr lang="es-CO" sz="2000" b="1"/>
        </a:p>
      </dgm:t>
    </dgm:pt>
    <dgm:pt modelId="{6417D46B-F007-4D8D-85DE-44B3D2D4EF80}" type="sibTrans" cxnId="{3C8645A9-3887-45E0-972C-91CB08C97720}">
      <dgm:prSet/>
      <dgm:spPr/>
      <dgm:t>
        <a:bodyPr/>
        <a:lstStyle/>
        <a:p>
          <a:endParaRPr lang="es-CO" sz="2000" b="1"/>
        </a:p>
      </dgm:t>
    </dgm:pt>
    <dgm:pt modelId="{728D629B-9350-4603-A7B7-F44827AC5D97}">
      <dgm:prSet custT="1"/>
      <dgm:spPr>
        <a:ln cmpd="dbl">
          <a:solidFill>
            <a:schemeClr val="accent3">
              <a:lumMod val="50000"/>
            </a:schemeClr>
          </a:solidFill>
        </a:ln>
      </dgm:spPr>
      <dgm:t>
        <a:bodyPr/>
        <a:lstStyle/>
        <a:p>
          <a:pPr marL="228600" indent="0" defTabSz="977900">
            <a:lnSpc>
              <a:spcPct val="90000"/>
            </a:lnSpc>
            <a:spcBef>
              <a:spcPct val="0"/>
            </a:spcBef>
            <a:spcAft>
              <a:spcPct val="15000"/>
            </a:spcAft>
            <a:buNone/>
          </a:pPr>
          <a:r>
            <a:rPr lang="es-CO" sz="2000" b="1" cap="small" baseline="0" dirty="0" smtClean="0">
              <a:latin typeface="Futura std book"/>
            </a:rPr>
            <a:t>Propuesta de Meta Definitiva</a:t>
          </a:r>
          <a:endParaRPr lang="es-CO" sz="2000" b="1" dirty="0"/>
        </a:p>
      </dgm:t>
    </dgm:pt>
    <dgm:pt modelId="{E90FE228-24BE-413D-B3CF-DB973328F970}" type="parTrans" cxnId="{A030CC26-CD13-4405-922F-D198D2DE3CFF}">
      <dgm:prSet/>
      <dgm:spPr/>
      <dgm:t>
        <a:bodyPr/>
        <a:lstStyle/>
        <a:p>
          <a:endParaRPr lang="es-CO" sz="2000" b="1"/>
        </a:p>
      </dgm:t>
    </dgm:pt>
    <dgm:pt modelId="{5B90D350-A508-4AD0-AAA8-0EA1889B68CF}" type="sibTrans" cxnId="{A030CC26-CD13-4405-922F-D198D2DE3CFF}">
      <dgm:prSet/>
      <dgm:spPr/>
      <dgm:t>
        <a:bodyPr/>
        <a:lstStyle/>
        <a:p>
          <a:endParaRPr lang="es-CO" sz="2000" b="1"/>
        </a:p>
      </dgm:t>
    </dgm:pt>
    <dgm:pt modelId="{1FDCD416-FA5E-461E-8A5C-B9BB2CF17BE6}" type="pres">
      <dgm:prSet presAssocID="{9E99C0EE-79FF-4C48-B9A3-E22C62E3C907}" presName="linearFlow" presStyleCnt="0">
        <dgm:presLayoutVars>
          <dgm:dir/>
          <dgm:animLvl val="lvl"/>
          <dgm:resizeHandles val="exact"/>
        </dgm:presLayoutVars>
      </dgm:prSet>
      <dgm:spPr/>
      <dgm:t>
        <a:bodyPr/>
        <a:lstStyle/>
        <a:p>
          <a:endParaRPr lang="es-ES"/>
        </a:p>
      </dgm:t>
    </dgm:pt>
    <dgm:pt modelId="{6C3290DF-1EF6-40F8-A73A-7A38D224D7C5}" type="pres">
      <dgm:prSet presAssocID="{D7FCCE90-B377-457C-B310-D7221A439F17}" presName="composite" presStyleCnt="0"/>
      <dgm:spPr/>
    </dgm:pt>
    <dgm:pt modelId="{E72056AA-ACA9-4348-B6D9-1CA3198A5FE0}" type="pres">
      <dgm:prSet presAssocID="{D7FCCE90-B377-457C-B310-D7221A439F17}" presName="parentText" presStyleLbl="alignNode1" presStyleIdx="0" presStyleCnt="4">
        <dgm:presLayoutVars>
          <dgm:chMax val="1"/>
          <dgm:bulletEnabled val="1"/>
        </dgm:presLayoutVars>
      </dgm:prSet>
      <dgm:spPr/>
      <dgm:t>
        <a:bodyPr/>
        <a:lstStyle/>
        <a:p>
          <a:endParaRPr lang="es-ES"/>
        </a:p>
      </dgm:t>
    </dgm:pt>
    <dgm:pt modelId="{4CAD51C2-1A80-4464-A769-0744DFB85979}" type="pres">
      <dgm:prSet presAssocID="{D7FCCE90-B377-457C-B310-D7221A439F17}" presName="descendantText" presStyleLbl="alignAcc1" presStyleIdx="0" presStyleCnt="4">
        <dgm:presLayoutVars>
          <dgm:bulletEnabled val="1"/>
        </dgm:presLayoutVars>
      </dgm:prSet>
      <dgm:spPr/>
      <dgm:t>
        <a:bodyPr/>
        <a:lstStyle/>
        <a:p>
          <a:endParaRPr lang="es-CO"/>
        </a:p>
      </dgm:t>
    </dgm:pt>
    <dgm:pt modelId="{891E19C9-186D-4E2C-8472-9B84585BA061}" type="pres">
      <dgm:prSet presAssocID="{D5D8D821-8CD8-4D2F-A827-F275811FFECF}" presName="sp" presStyleCnt="0"/>
      <dgm:spPr/>
    </dgm:pt>
    <dgm:pt modelId="{1809F067-4F1C-4D5A-82C6-4DF8E3CF64D6}" type="pres">
      <dgm:prSet presAssocID="{D21D4278-6A50-4B90-B70A-916D618FEFEE}" presName="composite" presStyleCnt="0"/>
      <dgm:spPr/>
    </dgm:pt>
    <dgm:pt modelId="{386DCA6E-A901-4ACD-891D-90D56D0609CD}" type="pres">
      <dgm:prSet presAssocID="{D21D4278-6A50-4B90-B70A-916D618FEFEE}" presName="parentText" presStyleLbl="alignNode1" presStyleIdx="1" presStyleCnt="4">
        <dgm:presLayoutVars>
          <dgm:chMax val="1"/>
          <dgm:bulletEnabled val="1"/>
        </dgm:presLayoutVars>
      </dgm:prSet>
      <dgm:spPr/>
      <dgm:t>
        <a:bodyPr/>
        <a:lstStyle/>
        <a:p>
          <a:endParaRPr lang="es-ES"/>
        </a:p>
      </dgm:t>
    </dgm:pt>
    <dgm:pt modelId="{694EA5E6-0421-4BA4-A794-1FD8A2F87B96}" type="pres">
      <dgm:prSet presAssocID="{D21D4278-6A50-4B90-B70A-916D618FEFEE}" presName="descendantText" presStyleLbl="alignAcc1" presStyleIdx="1" presStyleCnt="4">
        <dgm:presLayoutVars>
          <dgm:bulletEnabled val="1"/>
        </dgm:presLayoutVars>
      </dgm:prSet>
      <dgm:spPr/>
      <dgm:t>
        <a:bodyPr/>
        <a:lstStyle/>
        <a:p>
          <a:endParaRPr lang="es-CO"/>
        </a:p>
      </dgm:t>
    </dgm:pt>
    <dgm:pt modelId="{FC062B27-8E2B-40F6-9778-D303FE565291}" type="pres">
      <dgm:prSet presAssocID="{6BBC5CF0-0F59-49A1-B983-4613D929C6C3}" presName="sp" presStyleCnt="0"/>
      <dgm:spPr/>
    </dgm:pt>
    <dgm:pt modelId="{BAC370A8-0111-4AC2-B615-0D10E18E936E}" type="pres">
      <dgm:prSet presAssocID="{0B411885-43AE-49FC-AB70-151B26BD3025}" presName="composite" presStyleCnt="0"/>
      <dgm:spPr/>
    </dgm:pt>
    <dgm:pt modelId="{F060A380-22CF-4015-BD6B-FEE577007AF1}" type="pres">
      <dgm:prSet presAssocID="{0B411885-43AE-49FC-AB70-151B26BD3025}" presName="parentText" presStyleLbl="alignNode1" presStyleIdx="2" presStyleCnt="4">
        <dgm:presLayoutVars>
          <dgm:chMax val="1"/>
          <dgm:bulletEnabled val="1"/>
        </dgm:presLayoutVars>
      </dgm:prSet>
      <dgm:spPr/>
      <dgm:t>
        <a:bodyPr/>
        <a:lstStyle/>
        <a:p>
          <a:endParaRPr lang="es-ES"/>
        </a:p>
      </dgm:t>
    </dgm:pt>
    <dgm:pt modelId="{B0E4E946-1E9B-47CB-B3FA-DF56496F1AA7}" type="pres">
      <dgm:prSet presAssocID="{0B411885-43AE-49FC-AB70-151B26BD3025}" presName="descendantText" presStyleLbl="alignAcc1" presStyleIdx="2" presStyleCnt="4">
        <dgm:presLayoutVars>
          <dgm:bulletEnabled val="1"/>
        </dgm:presLayoutVars>
      </dgm:prSet>
      <dgm:spPr/>
      <dgm:t>
        <a:bodyPr/>
        <a:lstStyle/>
        <a:p>
          <a:endParaRPr lang="es-CO"/>
        </a:p>
      </dgm:t>
    </dgm:pt>
    <dgm:pt modelId="{1183D9D1-E636-433D-AFE8-3EACD2A925D4}" type="pres">
      <dgm:prSet presAssocID="{94413274-180A-47FD-B041-0A96193B768D}" presName="sp" presStyleCnt="0"/>
      <dgm:spPr/>
    </dgm:pt>
    <dgm:pt modelId="{C27A8655-0EE3-4229-B4A0-8B7A6D756DC8}" type="pres">
      <dgm:prSet presAssocID="{A9744721-AD6C-4EB7-95E9-4A44D2E7EC82}" presName="composite" presStyleCnt="0"/>
      <dgm:spPr/>
    </dgm:pt>
    <dgm:pt modelId="{29C3A788-AF09-4849-B388-C0E67DA52CC2}" type="pres">
      <dgm:prSet presAssocID="{A9744721-AD6C-4EB7-95E9-4A44D2E7EC82}" presName="parentText" presStyleLbl="alignNode1" presStyleIdx="3" presStyleCnt="4">
        <dgm:presLayoutVars>
          <dgm:chMax val="1"/>
          <dgm:bulletEnabled val="1"/>
        </dgm:presLayoutVars>
      </dgm:prSet>
      <dgm:spPr/>
      <dgm:t>
        <a:bodyPr/>
        <a:lstStyle/>
        <a:p>
          <a:endParaRPr lang="es-ES"/>
        </a:p>
      </dgm:t>
    </dgm:pt>
    <dgm:pt modelId="{8F5EA874-1260-46BD-AC76-EA4DE6D6DCD0}" type="pres">
      <dgm:prSet presAssocID="{A9744721-AD6C-4EB7-95E9-4A44D2E7EC82}" presName="descendantText" presStyleLbl="alignAcc1" presStyleIdx="3" presStyleCnt="4" custLinFactNeighborX="465" custLinFactNeighborY="2191">
        <dgm:presLayoutVars>
          <dgm:bulletEnabled val="1"/>
        </dgm:presLayoutVars>
      </dgm:prSet>
      <dgm:spPr/>
      <dgm:t>
        <a:bodyPr/>
        <a:lstStyle/>
        <a:p>
          <a:endParaRPr lang="es-CO"/>
        </a:p>
      </dgm:t>
    </dgm:pt>
  </dgm:ptLst>
  <dgm:cxnLst>
    <dgm:cxn modelId="{3C8645A9-3887-45E0-972C-91CB08C97720}" srcId="{9E99C0EE-79FF-4C48-B9A3-E22C62E3C907}" destId="{A9744721-AD6C-4EB7-95E9-4A44D2E7EC82}" srcOrd="3" destOrd="0" parTransId="{FC1681C7-4005-4054-9C72-21C7A3C242DB}" sibTransId="{6417D46B-F007-4D8D-85DE-44B3D2D4EF80}"/>
    <dgm:cxn modelId="{D7424760-9490-4876-8939-D80BB458954F}" type="presOf" srcId="{6F2969BC-7D21-4196-B2A2-D465C777BC9C}" destId="{8F5EA874-1260-46BD-AC76-EA4DE6D6DCD0}" srcOrd="0" destOrd="0" presId="urn:microsoft.com/office/officeart/2005/8/layout/chevron2"/>
    <dgm:cxn modelId="{A030CC26-CD13-4405-922F-D198D2DE3CFF}" srcId="{0B411885-43AE-49FC-AB70-151B26BD3025}" destId="{728D629B-9350-4603-A7B7-F44827AC5D97}" srcOrd="0" destOrd="0" parTransId="{E90FE228-24BE-413D-B3CF-DB973328F970}" sibTransId="{5B90D350-A508-4AD0-AAA8-0EA1889B68CF}"/>
    <dgm:cxn modelId="{68A57BCF-D628-438A-9FA3-2181E73ED43F}" type="presOf" srcId="{DB1F092E-E7A9-4DE0-B50D-C731BC151880}" destId="{694EA5E6-0421-4BA4-A794-1FD8A2F87B96}" srcOrd="0" destOrd="0" presId="urn:microsoft.com/office/officeart/2005/8/layout/chevron2"/>
    <dgm:cxn modelId="{E7C11EEF-DC91-492D-8FA5-00A8379671BD}" srcId="{9E99C0EE-79FF-4C48-B9A3-E22C62E3C907}" destId="{D21D4278-6A50-4B90-B70A-916D618FEFEE}" srcOrd="1" destOrd="0" parTransId="{A5156F27-D002-4F27-A0A2-96381C348AA1}" sibTransId="{6BBC5CF0-0F59-49A1-B983-4613D929C6C3}"/>
    <dgm:cxn modelId="{473A98AF-1E92-4CD4-BAD2-2C232ACC395B}" srcId="{A9744721-AD6C-4EB7-95E9-4A44D2E7EC82}" destId="{6F2969BC-7D21-4196-B2A2-D465C777BC9C}" srcOrd="0" destOrd="0" parTransId="{24966AD4-6CEE-44A5-8F4B-6A8293C2FBFB}" sibTransId="{441F05D7-02FD-45EC-9918-948FBC92FFDF}"/>
    <dgm:cxn modelId="{DAAB396F-AFC6-44CF-B28A-B5540D56CE68}" srcId="{9E99C0EE-79FF-4C48-B9A3-E22C62E3C907}" destId="{0B411885-43AE-49FC-AB70-151B26BD3025}" srcOrd="2" destOrd="0" parTransId="{F9FBEED4-4263-4F1F-826D-6ABC8AA175B7}" sibTransId="{94413274-180A-47FD-B041-0A96193B768D}"/>
    <dgm:cxn modelId="{62A1419D-1540-4606-B7C0-E259B74B1021}" type="presOf" srcId="{D7FCCE90-B377-457C-B310-D7221A439F17}" destId="{E72056AA-ACA9-4348-B6D9-1CA3198A5FE0}" srcOrd="0" destOrd="0" presId="urn:microsoft.com/office/officeart/2005/8/layout/chevron2"/>
    <dgm:cxn modelId="{AAFE446E-810F-4503-90C5-6D1AC30DC8F5}" srcId="{D7FCCE90-B377-457C-B310-D7221A439F17}" destId="{2347C9A7-ED36-4BAC-86EE-0B082862EE3E}" srcOrd="0" destOrd="0" parTransId="{9152A810-0796-40A7-9C34-6C4F8B710FE0}" sibTransId="{8D0B86C9-87F4-4D1E-BD1E-C35807FBDF19}"/>
    <dgm:cxn modelId="{6D74E747-EB86-4525-A97E-D0137F71CFFB}" type="presOf" srcId="{D21D4278-6A50-4B90-B70A-916D618FEFEE}" destId="{386DCA6E-A901-4ACD-891D-90D56D0609CD}" srcOrd="0" destOrd="0" presId="urn:microsoft.com/office/officeart/2005/8/layout/chevron2"/>
    <dgm:cxn modelId="{E8164579-7C67-4A48-92C0-3CDFDB58406A}" type="presOf" srcId="{0B411885-43AE-49FC-AB70-151B26BD3025}" destId="{F060A380-22CF-4015-BD6B-FEE577007AF1}" srcOrd="0" destOrd="0" presId="urn:microsoft.com/office/officeart/2005/8/layout/chevron2"/>
    <dgm:cxn modelId="{F402885C-CFAC-4E7F-9595-8ACCB5C179C1}" type="presOf" srcId="{728D629B-9350-4603-A7B7-F44827AC5D97}" destId="{B0E4E946-1E9B-47CB-B3FA-DF56496F1AA7}" srcOrd="0" destOrd="0" presId="urn:microsoft.com/office/officeart/2005/8/layout/chevron2"/>
    <dgm:cxn modelId="{E8E11325-B1D3-413E-8CDF-EBA3068E7033}" type="presOf" srcId="{9E99C0EE-79FF-4C48-B9A3-E22C62E3C907}" destId="{1FDCD416-FA5E-461E-8A5C-B9BB2CF17BE6}" srcOrd="0" destOrd="0" presId="urn:microsoft.com/office/officeart/2005/8/layout/chevron2"/>
    <dgm:cxn modelId="{4B9385B7-310F-41E3-BA89-84F48700CDA5}" type="presOf" srcId="{A9744721-AD6C-4EB7-95E9-4A44D2E7EC82}" destId="{29C3A788-AF09-4849-B388-C0E67DA52CC2}" srcOrd="0" destOrd="0" presId="urn:microsoft.com/office/officeart/2005/8/layout/chevron2"/>
    <dgm:cxn modelId="{3E63053D-9920-400B-BDE2-514C80C2C082}" type="presOf" srcId="{2347C9A7-ED36-4BAC-86EE-0B082862EE3E}" destId="{4CAD51C2-1A80-4464-A769-0744DFB85979}" srcOrd="0" destOrd="0" presId="urn:microsoft.com/office/officeart/2005/8/layout/chevron2"/>
    <dgm:cxn modelId="{4659A841-8FBD-4E1A-895A-B8236F0C93E3}" srcId="{9E99C0EE-79FF-4C48-B9A3-E22C62E3C907}" destId="{D7FCCE90-B377-457C-B310-D7221A439F17}" srcOrd="0" destOrd="0" parTransId="{D29E4DD9-9145-4B69-855B-4B3A6E15922C}" sibTransId="{D5D8D821-8CD8-4D2F-A827-F275811FFECF}"/>
    <dgm:cxn modelId="{5269999A-D3FA-44D7-9C1B-05C3F9DB51A1}" srcId="{D21D4278-6A50-4B90-B70A-916D618FEFEE}" destId="{DB1F092E-E7A9-4DE0-B50D-C731BC151880}" srcOrd="0" destOrd="0" parTransId="{F697C3A9-0040-47BA-8FA8-5A1337141F36}" sibTransId="{4BF198B4-0364-4291-8D41-521325A6B517}"/>
    <dgm:cxn modelId="{E2297982-527E-440C-B257-304AEE984D89}" type="presParOf" srcId="{1FDCD416-FA5E-461E-8A5C-B9BB2CF17BE6}" destId="{6C3290DF-1EF6-40F8-A73A-7A38D224D7C5}" srcOrd="0" destOrd="0" presId="urn:microsoft.com/office/officeart/2005/8/layout/chevron2"/>
    <dgm:cxn modelId="{29EB9191-B997-4411-9042-9CDD28E72E7C}" type="presParOf" srcId="{6C3290DF-1EF6-40F8-A73A-7A38D224D7C5}" destId="{E72056AA-ACA9-4348-B6D9-1CA3198A5FE0}" srcOrd="0" destOrd="0" presId="urn:microsoft.com/office/officeart/2005/8/layout/chevron2"/>
    <dgm:cxn modelId="{236013B9-FADF-4C4B-AB6F-5DC7A75285B4}" type="presParOf" srcId="{6C3290DF-1EF6-40F8-A73A-7A38D224D7C5}" destId="{4CAD51C2-1A80-4464-A769-0744DFB85979}" srcOrd="1" destOrd="0" presId="urn:microsoft.com/office/officeart/2005/8/layout/chevron2"/>
    <dgm:cxn modelId="{90737132-BE7A-4484-B4D7-09EFF81F9D40}" type="presParOf" srcId="{1FDCD416-FA5E-461E-8A5C-B9BB2CF17BE6}" destId="{891E19C9-186D-4E2C-8472-9B84585BA061}" srcOrd="1" destOrd="0" presId="urn:microsoft.com/office/officeart/2005/8/layout/chevron2"/>
    <dgm:cxn modelId="{01D5A495-34ED-49D7-BBCB-3ACDCAD8019F}" type="presParOf" srcId="{1FDCD416-FA5E-461E-8A5C-B9BB2CF17BE6}" destId="{1809F067-4F1C-4D5A-82C6-4DF8E3CF64D6}" srcOrd="2" destOrd="0" presId="urn:microsoft.com/office/officeart/2005/8/layout/chevron2"/>
    <dgm:cxn modelId="{1CA16BFD-291B-4F87-B7BF-BFB097A9F7E6}" type="presParOf" srcId="{1809F067-4F1C-4D5A-82C6-4DF8E3CF64D6}" destId="{386DCA6E-A901-4ACD-891D-90D56D0609CD}" srcOrd="0" destOrd="0" presId="urn:microsoft.com/office/officeart/2005/8/layout/chevron2"/>
    <dgm:cxn modelId="{296D7A20-EFF6-4B5E-89B5-A9A2ABCA7A17}" type="presParOf" srcId="{1809F067-4F1C-4D5A-82C6-4DF8E3CF64D6}" destId="{694EA5E6-0421-4BA4-A794-1FD8A2F87B96}" srcOrd="1" destOrd="0" presId="urn:microsoft.com/office/officeart/2005/8/layout/chevron2"/>
    <dgm:cxn modelId="{066015BE-D718-40E2-9B84-F09B91DBED14}" type="presParOf" srcId="{1FDCD416-FA5E-461E-8A5C-B9BB2CF17BE6}" destId="{FC062B27-8E2B-40F6-9778-D303FE565291}" srcOrd="3" destOrd="0" presId="urn:microsoft.com/office/officeart/2005/8/layout/chevron2"/>
    <dgm:cxn modelId="{7281FDD5-4B94-4778-A185-0B68870572B9}" type="presParOf" srcId="{1FDCD416-FA5E-461E-8A5C-B9BB2CF17BE6}" destId="{BAC370A8-0111-4AC2-B615-0D10E18E936E}" srcOrd="4" destOrd="0" presId="urn:microsoft.com/office/officeart/2005/8/layout/chevron2"/>
    <dgm:cxn modelId="{0B929213-16BD-4337-9E5C-5C15999EB668}" type="presParOf" srcId="{BAC370A8-0111-4AC2-B615-0D10E18E936E}" destId="{F060A380-22CF-4015-BD6B-FEE577007AF1}" srcOrd="0" destOrd="0" presId="urn:microsoft.com/office/officeart/2005/8/layout/chevron2"/>
    <dgm:cxn modelId="{9E6B5198-BD54-47A6-BF24-9DA30DAA2D0F}" type="presParOf" srcId="{BAC370A8-0111-4AC2-B615-0D10E18E936E}" destId="{B0E4E946-1E9B-47CB-B3FA-DF56496F1AA7}" srcOrd="1" destOrd="0" presId="urn:microsoft.com/office/officeart/2005/8/layout/chevron2"/>
    <dgm:cxn modelId="{0E50234B-F88E-4FEA-A9D3-E28B76C1AE9C}" type="presParOf" srcId="{1FDCD416-FA5E-461E-8A5C-B9BB2CF17BE6}" destId="{1183D9D1-E636-433D-AFE8-3EACD2A925D4}" srcOrd="5" destOrd="0" presId="urn:microsoft.com/office/officeart/2005/8/layout/chevron2"/>
    <dgm:cxn modelId="{F32AA989-CC6C-4FC7-8695-5649112EB5A2}" type="presParOf" srcId="{1FDCD416-FA5E-461E-8A5C-B9BB2CF17BE6}" destId="{C27A8655-0EE3-4229-B4A0-8B7A6D756DC8}" srcOrd="6" destOrd="0" presId="urn:microsoft.com/office/officeart/2005/8/layout/chevron2"/>
    <dgm:cxn modelId="{D5D59166-A219-4FF4-B0AC-CFD8F7488347}" type="presParOf" srcId="{C27A8655-0EE3-4229-B4A0-8B7A6D756DC8}" destId="{29C3A788-AF09-4849-B388-C0E67DA52CC2}" srcOrd="0" destOrd="0" presId="urn:microsoft.com/office/officeart/2005/8/layout/chevron2"/>
    <dgm:cxn modelId="{D74190F4-FAA6-4449-BE24-6B8256771F19}" type="presParOf" srcId="{C27A8655-0EE3-4229-B4A0-8B7A6D756DC8}" destId="{8F5EA874-1260-46BD-AC76-EA4DE6D6DCD0}"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E99C0EE-79FF-4C48-B9A3-E22C62E3C90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CO"/>
        </a:p>
      </dgm:t>
    </dgm:pt>
    <dgm:pt modelId="{D7FCCE90-B377-457C-B310-D7221A439F17}">
      <dgm:prSet phldrT="[Texto]" custT="1"/>
      <dgm:spPr>
        <a:gradFill rotWithShape="0">
          <a:gsLst>
            <a:gs pos="0">
              <a:srgbClr val="DDEBCF"/>
            </a:gs>
            <a:gs pos="50000">
              <a:srgbClr val="9CB86E"/>
            </a:gs>
            <a:gs pos="100000">
              <a:srgbClr val="156B13"/>
            </a:gs>
          </a:gsLst>
          <a:lin ang="16200000" scaled="0"/>
        </a:gradFill>
        <a:ln>
          <a:solidFill>
            <a:schemeClr val="accent3">
              <a:lumMod val="50000"/>
            </a:schemeClr>
          </a:solidFill>
        </a:ln>
      </dgm:spPr>
      <dgm:t>
        <a:bodyPr/>
        <a:lstStyle/>
        <a:p>
          <a:r>
            <a:rPr lang="es-CO" sz="2400" b="1" dirty="0" smtClean="0">
              <a:latin typeface="Futura std book"/>
            </a:rPr>
            <a:t>1</a:t>
          </a:r>
          <a:endParaRPr lang="es-CO" sz="2400" b="1" dirty="0">
            <a:latin typeface="Futura std book"/>
          </a:endParaRPr>
        </a:p>
      </dgm:t>
    </dgm:pt>
    <dgm:pt modelId="{D29E4DD9-9145-4B69-855B-4B3A6E15922C}" type="parTrans" cxnId="{4659A841-8FBD-4E1A-895A-B8236F0C93E3}">
      <dgm:prSet/>
      <dgm:spPr/>
      <dgm:t>
        <a:bodyPr/>
        <a:lstStyle/>
        <a:p>
          <a:endParaRPr lang="es-CO" sz="2000" b="1">
            <a:latin typeface="Futura std book"/>
          </a:endParaRPr>
        </a:p>
      </dgm:t>
    </dgm:pt>
    <dgm:pt modelId="{D5D8D821-8CD8-4D2F-A827-F275811FFECF}" type="sibTrans" cxnId="{4659A841-8FBD-4E1A-895A-B8236F0C93E3}">
      <dgm:prSet/>
      <dgm:spPr/>
      <dgm:t>
        <a:bodyPr/>
        <a:lstStyle/>
        <a:p>
          <a:endParaRPr lang="es-CO" sz="2000" b="1">
            <a:latin typeface="Futura std book"/>
          </a:endParaRPr>
        </a:p>
      </dgm:t>
    </dgm:pt>
    <dgm:pt modelId="{2347C9A7-ED36-4BAC-86EE-0B082862EE3E}">
      <dgm:prSet phldrT="[Texto]" custT="1"/>
      <dgm:spPr>
        <a:ln cmpd="dbl">
          <a:solidFill>
            <a:schemeClr val="accent3">
              <a:lumMod val="50000"/>
            </a:schemeClr>
          </a:solidFill>
        </a:ln>
      </dgm:spPr>
      <dgm:t>
        <a:bodyPr/>
        <a:lstStyle/>
        <a:p>
          <a:r>
            <a:rPr lang="es-CO" sz="2000" b="1" cap="small" baseline="0" dirty="0" smtClean="0">
              <a:latin typeface="Futura std book"/>
            </a:rPr>
            <a:t>Proceso de Consulta</a:t>
          </a:r>
          <a:endParaRPr lang="es-CO" sz="2000" b="1" cap="small" baseline="0" dirty="0">
            <a:latin typeface="Futura std book"/>
          </a:endParaRPr>
        </a:p>
      </dgm:t>
    </dgm:pt>
    <dgm:pt modelId="{9152A810-0796-40A7-9C34-6C4F8B710FE0}" type="parTrans" cxnId="{AAFE446E-810F-4503-90C5-6D1AC30DC8F5}">
      <dgm:prSet/>
      <dgm:spPr/>
      <dgm:t>
        <a:bodyPr/>
        <a:lstStyle/>
        <a:p>
          <a:endParaRPr lang="es-CO" sz="2000" b="1">
            <a:latin typeface="Futura std book"/>
          </a:endParaRPr>
        </a:p>
      </dgm:t>
    </dgm:pt>
    <dgm:pt modelId="{8D0B86C9-87F4-4D1E-BD1E-C35807FBDF19}" type="sibTrans" cxnId="{AAFE446E-810F-4503-90C5-6D1AC30DC8F5}">
      <dgm:prSet/>
      <dgm:spPr/>
      <dgm:t>
        <a:bodyPr/>
        <a:lstStyle/>
        <a:p>
          <a:endParaRPr lang="es-CO" sz="2000" b="1">
            <a:latin typeface="Futura std book"/>
          </a:endParaRPr>
        </a:p>
      </dgm:t>
    </dgm:pt>
    <dgm:pt modelId="{D21D4278-6A50-4B90-B70A-916D618FEFEE}">
      <dgm:prSet phldrT="[Texto]" custT="1"/>
      <dgm:spPr>
        <a:gradFill rotWithShape="0">
          <a:gsLst>
            <a:gs pos="0">
              <a:srgbClr val="DDEBCF"/>
            </a:gs>
            <a:gs pos="50000">
              <a:srgbClr val="9CB86E"/>
            </a:gs>
            <a:gs pos="100000">
              <a:srgbClr val="156B13"/>
            </a:gs>
          </a:gsLst>
          <a:lin ang="16200000" scaled="0"/>
        </a:gradFill>
        <a:ln>
          <a:solidFill>
            <a:schemeClr val="accent3">
              <a:lumMod val="50000"/>
            </a:schemeClr>
          </a:solidFill>
        </a:ln>
      </dgm:spPr>
      <dgm:t>
        <a:bodyPr/>
        <a:lstStyle/>
        <a:p>
          <a:r>
            <a:rPr lang="es-CO" sz="2400" b="1" dirty="0" smtClean="0">
              <a:latin typeface="Futura std book"/>
            </a:rPr>
            <a:t>2</a:t>
          </a:r>
          <a:endParaRPr lang="es-CO" sz="2400" b="1" dirty="0">
            <a:latin typeface="Futura std book"/>
          </a:endParaRPr>
        </a:p>
      </dgm:t>
    </dgm:pt>
    <dgm:pt modelId="{A5156F27-D002-4F27-A0A2-96381C348AA1}" type="parTrans" cxnId="{E7C11EEF-DC91-492D-8FA5-00A8379671BD}">
      <dgm:prSet/>
      <dgm:spPr/>
      <dgm:t>
        <a:bodyPr/>
        <a:lstStyle/>
        <a:p>
          <a:endParaRPr lang="es-CO" sz="2000" b="1">
            <a:latin typeface="Futura std book"/>
          </a:endParaRPr>
        </a:p>
      </dgm:t>
    </dgm:pt>
    <dgm:pt modelId="{6BBC5CF0-0F59-49A1-B983-4613D929C6C3}" type="sibTrans" cxnId="{E7C11EEF-DC91-492D-8FA5-00A8379671BD}">
      <dgm:prSet/>
      <dgm:spPr/>
      <dgm:t>
        <a:bodyPr/>
        <a:lstStyle/>
        <a:p>
          <a:endParaRPr lang="es-CO" sz="2000" b="1">
            <a:latin typeface="Futura std book"/>
          </a:endParaRPr>
        </a:p>
      </dgm:t>
    </dgm:pt>
    <dgm:pt modelId="{DB1F092E-E7A9-4DE0-B50D-C731BC151880}">
      <dgm:prSet phldrT="[Texto]" custT="1"/>
      <dgm:spPr>
        <a:ln cmpd="dbl">
          <a:solidFill>
            <a:schemeClr val="accent3">
              <a:lumMod val="50000"/>
            </a:schemeClr>
          </a:solidFill>
        </a:ln>
      </dgm:spPr>
      <dgm:t>
        <a:bodyPr/>
        <a:lstStyle/>
        <a:p>
          <a:r>
            <a:rPr lang="es-CO" sz="2000" b="1" cap="small" baseline="0" dirty="0" smtClean="0">
              <a:latin typeface="Futura std book"/>
            </a:rPr>
            <a:t>Propuesta de Meta Global</a:t>
          </a:r>
          <a:endParaRPr lang="es-CO" sz="2000" b="1" cap="small" baseline="0" dirty="0">
            <a:latin typeface="Futura std book"/>
          </a:endParaRPr>
        </a:p>
      </dgm:t>
    </dgm:pt>
    <dgm:pt modelId="{F697C3A9-0040-47BA-8FA8-5A1337141F36}" type="parTrans" cxnId="{5269999A-D3FA-44D7-9C1B-05C3F9DB51A1}">
      <dgm:prSet/>
      <dgm:spPr/>
      <dgm:t>
        <a:bodyPr/>
        <a:lstStyle/>
        <a:p>
          <a:endParaRPr lang="es-CO" sz="2000" b="1">
            <a:latin typeface="Futura std book"/>
          </a:endParaRPr>
        </a:p>
      </dgm:t>
    </dgm:pt>
    <dgm:pt modelId="{4BF198B4-0364-4291-8D41-521325A6B517}" type="sibTrans" cxnId="{5269999A-D3FA-44D7-9C1B-05C3F9DB51A1}">
      <dgm:prSet/>
      <dgm:spPr/>
      <dgm:t>
        <a:bodyPr/>
        <a:lstStyle/>
        <a:p>
          <a:endParaRPr lang="es-CO" sz="2000" b="1">
            <a:latin typeface="Futura std book"/>
          </a:endParaRPr>
        </a:p>
      </dgm:t>
    </dgm:pt>
    <dgm:pt modelId="{0B411885-43AE-49FC-AB70-151B26BD3025}">
      <dgm:prSet phldrT="[Texto]" custT="1"/>
      <dgm:spPr>
        <a:gradFill rotWithShape="0">
          <a:gsLst>
            <a:gs pos="0">
              <a:srgbClr val="DDEBCF"/>
            </a:gs>
            <a:gs pos="50000">
              <a:srgbClr val="9CB86E"/>
            </a:gs>
            <a:gs pos="100000">
              <a:srgbClr val="156B13"/>
            </a:gs>
          </a:gsLst>
          <a:lin ang="16200000" scaled="0"/>
        </a:gradFill>
        <a:ln>
          <a:solidFill>
            <a:schemeClr val="accent3">
              <a:lumMod val="50000"/>
            </a:schemeClr>
          </a:solidFill>
        </a:ln>
      </dgm:spPr>
      <dgm:t>
        <a:bodyPr/>
        <a:lstStyle/>
        <a:p>
          <a:r>
            <a:rPr lang="es-CO" sz="2400" b="1" dirty="0" smtClean="0">
              <a:latin typeface="Futura std book"/>
            </a:rPr>
            <a:t>3</a:t>
          </a:r>
          <a:endParaRPr lang="es-CO" sz="2400" b="1" dirty="0">
            <a:latin typeface="Futura std book"/>
          </a:endParaRPr>
        </a:p>
      </dgm:t>
    </dgm:pt>
    <dgm:pt modelId="{F9FBEED4-4263-4F1F-826D-6ABC8AA175B7}" type="parTrans" cxnId="{DAAB396F-AFC6-44CF-B28A-B5540D56CE68}">
      <dgm:prSet/>
      <dgm:spPr/>
      <dgm:t>
        <a:bodyPr/>
        <a:lstStyle/>
        <a:p>
          <a:endParaRPr lang="es-CO" sz="2000" b="1">
            <a:latin typeface="Futura std book"/>
          </a:endParaRPr>
        </a:p>
      </dgm:t>
    </dgm:pt>
    <dgm:pt modelId="{94413274-180A-47FD-B041-0A96193B768D}" type="sibTrans" cxnId="{DAAB396F-AFC6-44CF-B28A-B5540D56CE68}">
      <dgm:prSet/>
      <dgm:spPr/>
      <dgm:t>
        <a:bodyPr/>
        <a:lstStyle/>
        <a:p>
          <a:endParaRPr lang="es-CO" sz="2000" b="1">
            <a:latin typeface="Futura std book"/>
          </a:endParaRPr>
        </a:p>
      </dgm:t>
    </dgm:pt>
    <dgm:pt modelId="{6F2969BC-7D21-4196-B2A2-D465C777BC9C}">
      <dgm:prSet phldrT="[Texto]" custT="1"/>
      <dgm:spPr>
        <a:ln cmpd="dbl">
          <a:solidFill>
            <a:schemeClr val="accent3">
              <a:lumMod val="50000"/>
            </a:schemeClr>
          </a:solidFill>
        </a:ln>
      </dgm:spPr>
      <dgm:t>
        <a:bodyPr/>
        <a:lstStyle/>
        <a:p>
          <a:r>
            <a:rPr lang="es-CO" sz="2000" b="1" cap="small" baseline="0" dirty="0" smtClean="0">
              <a:latin typeface="Futura std book"/>
            </a:rPr>
            <a:t>Definición de Metas de Carga Contaminante (Consejo Directivo CAS)</a:t>
          </a:r>
          <a:endParaRPr lang="es-CO" sz="2000" b="1" cap="small" baseline="0" dirty="0">
            <a:latin typeface="Futura std book"/>
          </a:endParaRPr>
        </a:p>
      </dgm:t>
    </dgm:pt>
    <dgm:pt modelId="{24966AD4-6CEE-44A5-8F4B-6A8293C2FBFB}" type="parTrans" cxnId="{473A98AF-1E92-4CD4-BAD2-2C232ACC395B}">
      <dgm:prSet/>
      <dgm:spPr/>
      <dgm:t>
        <a:bodyPr/>
        <a:lstStyle/>
        <a:p>
          <a:endParaRPr lang="es-CO" sz="2000" b="1">
            <a:latin typeface="Futura std book"/>
          </a:endParaRPr>
        </a:p>
      </dgm:t>
    </dgm:pt>
    <dgm:pt modelId="{441F05D7-02FD-45EC-9918-948FBC92FFDF}" type="sibTrans" cxnId="{473A98AF-1E92-4CD4-BAD2-2C232ACC395B}">
      <dgm:prSet/>
      <dgm:spPr/>
      <dgm:t>
        <a:bodyPr/>
        <a:lstStyle/>
        <a:p>
          <a:endParaRPr lang="es-CO" sz="2000" b="1">
            <a:latin typeface="Futura std book"/>
          </a:endParaRPr>
        </a:p>
      </dgm:t>
    </dgm:pt>
    <dgm:pt modelId="{A9744721-AD6C-4EB7-95E9-4A44D2E7EC82}">
      <dgm:prSet phldrT="[Texto]" custT="1"/>
      <dgm:spPr>
        <a:gradFill rotWithShape="0">
          <a:gsLst>
            <a:gs pos="0">
              <a:srgbClr val="DDEBCF"/>
            </a:gs>
            <a:gs pos="50000">
              <a:srgbClr val="9CB86E"/>
            </a:gs>
            <a:gs pos="100000">
              <a:srgbClr val="156B13"/>
            </a:gs>
          </a:gsLst>
          <a:lin ang="16200000" scaled="0"/>
        </a:gradFill>
        <a:ln>
          <a:solidFill>
            <a:schemeClr val="accent3">
              <a:lumMod val="50000"/>
            </a:schemeClr>
          </a:solidFill>
        </a:ln>
      </dgm:spPr>
      <dgm:t>
        <a:bodyPr/>
        <a:lstStyle/>
        <a:p>
          <a:r>
            <a:rPr lang="es-CO" sz="2400" b="1" dirty="0" smtClean="0">
              <a:latin typeface="Futura std book"/>
            </a:rPr>
            <a:t>4</a:t>
          </a:r>
          <a:endParaRPr lang="es-CO" sz="2400" b="1" dirty="0">
            <a:latin typeface="Futura std book"/>
          </a:endParaRPr>
        </a:p>
      </dgm:t>
    </dgm:pt>
    <dgm:pt modelId="{FC1681C7-4005-4054-9C72-21C7A3C242DB}" type="parTrans" cxnId="{3C8645A9-3887-45E0-972C-91CB08C97720}">
      <dgm:prSet/>
      <dgm:spPr/>
      <dgm:t>
        <a:bodyPr/>
        <a:lstStyle/>
        <a:p>
          <a:endParaRPr lang="es-CO" sz="2000" b="1"/>
        </a:p>
      </dgm:t>
    </dgm:pt>
    <dgm:pt modelId="{6417D46B-F007-4D8D-85DE-44B3D2D4EF80}" type="sibTrans" cxnId="{3C8645A9-3887-45E0-972C-91CB08C97720}">
      <dgm:prSet/>
      <dgm:spPr/>
      <dgm:t>
        <a:bodyPr/>
        <a:lstStyle/>
        <a:p>
          <a:endParaRPr lang="es-CO" sz="2000" b="1"/>
        </a:p>
      </dgm:t>
    </dgm:pt>
    <dgm:pt modelId="{728D629B-9350-4603-A7B7-F44827AC5D97}">
      <dgm:prSet custT="1"/>
      <dgm:spPr>
        <a:ln cmpd="dbl">
          <a:solidFill>
            <a:schemeClr val="accent3">
              <a:lumMod val="50000"/>
            </a:schemeClr>
          </a:solidFill>
        </a:ln>
      </dgm:spPr>
      <dgm:t>
        <a:bodyPr/>
        <a:lstStyle/>
        <a:p>
          <a:pPr marL="228600" indent="0" defTabSz="977900">
            <a:lnSpc>
              <a:spcPct val="90000"/>
            </a:lnSpc>
            <a:spcBef>
              <a:spcPct val="0"/>
            </a:spcBef>
            <a:spcAft>
              <a:spcPct val="15000"/>
            </a:spcAft>
            <a:buNone/>
          </a:pPr>
          <a:r>
            <a:rPr lang="es-CO" sz="2000" b="1" cap="small" baseline="0" dirty="0" smtClean="0">
              <a:latin typeface="Futura std book"/>
            </a:rPr>
            <a:t>Propuesta de Meta Definitiva</a:t>
          </a:r>
          <a:endParaRPr lang="es-CO" sz="2000" b="1" dirty="0"/>
        </a:p>
      </dgm:t>
    </dgm:pt>
    <dgm:pt modelId="{E90FE228-24BE-413D-B3CF-DB973328F970}" type="parTrans" cxnId="{A030CC26-CD13-4405-922F-D198D2DE3CFF}">
      <dgm:prSet/>
      <dgm:spPr/>
      <dgm:t>
        <a:bodyPr/>
        <a:lstStyle/>
        <a:p>
          <a:endParaRPr lang="es-CO" sz="2000" b="1"/>
        </a:p>
      </dgm:t>
    </dgm:pt>
    <dgm:pt modelId="{5B90D350-A508-4AD0-AAA8-0EA1889B68CF}" type="sibTrans" cxnId="{A030CC26-CD13-4405-922F-D198D2DE3CFF}">
      <dgm:prSet/>
      <dgm:spPr/>
      <dgm:t>
        <a:bodyPr/>
        <a:lstStyle/>
        <a:p>
          <a:endParaRPr lang="es-CO" sz="2000" b="1"/>
        </a:p>
      </dgm:t>
    </dgm:pt>
    <dgm:pt modelId="{1FDCD416-FA5E-461E-8A5C-B9BB2CF17BE6}" type="pres">
      <dgm:prSet presAssocID="{9E99C0EE-79FF-4C48-B9A3-E22C62E3C907}" presName="linearFlow" presStyleCnt="0">
        <dgm:presLayoutVars>
          <dgm:dir/>
          <dgm:animLvl val="lvl"/>
          <dgm:resizeHandles val="exact"/>
        </dgm:presLayoutVars>
      </dgm:prSet>
      <dgm:spPr/>
      <dgm:t>
        <a:bodyPr/>
        <a:lstStyle/>
        <a:p>
          <a:endParaRPr lang="es-ES"/>
        </a:p>
      </dgm:t>
    </dgm:pt>
    <dgm:pt modelId="{6C3290DF-1EF6-40F8-A73A-7A38D224D7C5}" type="pres">
      <dgm:prSet presAssocID="{D7FCCE90-B377-457C-B310-D7221A439F17}" presName="composite" presStyleCnt="0"/>
      <dgm:spPr/>
    </dgm:pt>
    <dgm:pt modelId="{E72056AA-ACA9-4348-B6D9-1CA3198A5FE0}" type="pres">
      <dgm:prSet presAssocID="{D7FCCE90-B377-457C-B310-D7221A439F17}" presName="parentText" presStyleLbl="alignNode1" presStyleIdx="0" presStyleCnt="4">
        <dgm:presLayoutVars>
          <dgm:chMax val="1"/>
          <dgm:bulletEnabled val="1"/>
        </dgm:presLayoutVars>
      </dgm:prSet>
      <dgm:spPr/>
      <dgm:t>
        <a:bodyPr/>
        <a:lstStyle/>
        <a:p>
          <a:endParaRPr lang="es-ES"/>
        </a:p>
      </dgm:t>
    </dgm:pt>
    <dgm:pt modelId="{4CAD51C2-1A80-4464-A769-0744DFB85979}" type="pres">
      <dgm:prSet presAssocID="{D7FCCE90-B377-457C-B310-D7221A439F17}" presName="descendantText" presStyleLbl="alignAcc1" presStyleIdx="0" presStyleCnt="4">
        <dgm:presLayoutVars>
          <dgm:bulletEnabled val="1"/>
        </dgm:presLayoutVars>
      </dgm:prSet>
      <dgm:spPr/>
      <dgm:t>
        <a:bodyPr/>
        <a:lstStyle/>
        <a:p>
          <a:endParaRPr lang="es-CO"/>
        </a:p>
      </dgm:t>
    </dgm:pt>
    <dgm:pt modelId="{891E19C9-186D-4E2C-8472-9B84585BA061}" type="pres">
      <dgm:prSet presAssocID="{D5D8D821-8CD8-4D2F-A827-F275811FFECF}" presName="sp" presStyleCnt="0"/>
      <dgm:spPr/>
    </dgm:pt>
    <dgm:pt modelId="{1809F067-4F1C-4D5A-82C6-4DF8E3CF64D6}" type="pres">
      <dgm:prSet presAssocID="{D21D4278-6A50-4B90-B70A-916D618FEFEE}" presName="composite" presStyleCnt="0"/>
      <dgm:spPr/>
    </dgm:pt>
    <dgm:pt modelId="{386DCA6E-A901-4ACD-891D-90D56D0609CD}" type="pres">
      <dgm:prSet presAssocID="{D21D4278-6A50-4B90-B70A-916D618FEFEE}" presName="parentText" presStyleLbl="alignNode1" presStyleIdx="1" presStyleCnt="4">
        <dgm:presLayoutVars>
          <dgm:chMax val="1"/>
          <dgm:bulletEnabled val="1"/>
        </dgm:presLayoutVars>
      </dgm:prSet>
      <dgm:spPr/>
      <dgm:t>
        <a:bodyPr/>
        <a:lstStyle/>
        <a:p>
          <a:endParaRPr lang="es-ES"/>
        </a:p>
      </dgm:t>
    </dgm:pt>
    <dgm:pt modelId="{694EA5E6-0421-4BA4-A794-1FD8A2F87B96}" type="pres">
      <dgm:prSet presAssocID="{D21D4278-6A50-4B90-B70A-916D618FEFEE}" presName="descendantText" presStyleLbl="alignAcc1" presStyleIdx="1" presStyleCnt="4">
        <dgm:presLayoutVars>
          <dgm:bulletEnabled val="1"/>
        </dgm:presLayoutVars>
      </dgm:prSet>
      <dgm:spPr/>
      <dgm:t>
        <a:bodyPr/>
        <a:lstStyle/>
        <a:p>
          <a:endParaRPr lang="es-CO"/>
        </a:p>
      </dgm:t>
    </dgm:pt>
    <dgm:pt modelId="{FC062B27-8E2B-40F6-9778-D303FE565291}" type="pres">
      <dgm:prSet presAssocID="{6BBC5CF0-0F59-49A1-B983-4613D929C6C3}" presName="sp" presStyleCnt="0"/>
      <dgm:spPr/>
    </dgm:pt>
    <dgm:pt modelId="{BAC370A8-0111-4AC2-B615-0D10E18E936E}" type="pres">
      <dgm:prSet presAssocID="{0B411885-43AE-49FC-AB70-151B26BD3025}" presName="composite" presStyleCnt="0"/>
      <dgm:spPr/>
    </dgm:pt>
    <dgm:pt modelId="{F060A380-22CF-4015-BD6B-FEE577007AF1}" type="pres">
      <dgm:prSet presAssocID="{0B411885-43AE-49FC-AB70-151B26BD3025}" presName="parentText" presStyleLbl="alignNode1" presStyleIdx="2" presStyleCnt="4">
        <dgm:presLayoutVars>
          <dgm:chMax val="1"/>
          <dgm:bulletEnabled val="1"/>
        </dgm:presLayoutVars>
      </dgm:prSet>
      <dgm:spPr/>
      <dgm:t>
        <a:bodyPr/>
        <a:lstStyle/>
        <a:p>
          <a:endParaRPr lang="es-ES"/>
        </a:p>
      </dgm:t>
    </dgm:pt>
    <dgm:pt modelId="{B0E4E946-1E9B-47CB-B3FA-DF56496F1AA7}" type="pres">
      <dgm:prSet presAssocID="{0B411885-43AE-49FC-AB70-151B26BD3025}" presName="descendantText" presStyleLbl="alignAcc1" presStyleIdx="2" presStyleCnt="4">
        <dgm:presLayoutVars>
          <dgm:bulletEnabled val="1"/>
        </dgm:presLayoutVars>
      </dgm:prSet>
      <dgm:spPr/>
      <dgm:t>
        <a:bodyPr/>
        <a:lstStyle/>
        <a:p>
          <a:endParaRPr lang="es-CO"/>
        </a:p>
      </dgm:t>
    </dgm:pt>
    <dgm:pt modelId="{1183D9D1-E636-433D-AFE8-3EACD2A925D4}" type="pres">
      <dgm:prSet presAssocID="{94413274-180A-47FD-B041-0A96193B768D}" presName="sp" presStyleCnt="0"/>
      <dgm:spPr/>
    </dgm:pt>
    <dgm:pt modelId="{C27A8655-0EE3-4229-B4A0-8B7A6D756DC8}" type="pres">
      <dgm:prSet presAssocID="{A9744721-AD6C-4EB7-95E9-4A44D2E7EC82}" presName="composite" presStyleCnt="0"/>
      <dgm:spPr/>
    </dgm:pt>
    <dgm:pt modelId="{29C3A788-AF09-4849-B388-C0E67DA52CC2}" type="pres">
      <dgm:prSet presAssocID="{A9744721-AD6C-4EB7-95E9-4A44D2E7EC82}" presName="parentText" presStyleLbl="alignNode1" presStyleIdx="3" presStyleCnt="4">
        <dgm:presLayoutVars>
          <dgm:chMax val="1"/>
          <dgm:bulletEnabled val="1"/>
        </dgm:presLayoutVars>
      </dgm:prSet>
      <dgm:spPr/>
      <dgm:t>
        <a:bodyPr/>
        <a:lstStyle/>
        <a:p>
          <a:endParaRPr lang="es-ES"/>
        </a:p>
      </dgm:t>
    </dgm:pt>
    <dgm:pt modelId="{8F5EA874-1260-46BD-AC76-EA4DE6D6DCD0}" type="pres">
      <dgm:prSet presAssocID="{A9744721-AD6C-4EB7-95E9-4A44D2E7EC82}" presName="descendantText" presStyleLbl="alignAcc1" presStyleIdx="3" presStyleCnt="4" custScaleY="158777" custLinFactNeighborX="465" custLinFactNeighborY="2191">
        <dgm:presLayoutVars>
          <dgm:bulletEnabled val="1"/>
        </dgm:presLayoutVars>
      </dgm:prSet>
      <dgm:spPr/>
      <dgm:t>
        <a:bodyPr/>
        <a:lstStyle/>
        <a:p>
          <a:endParaRPr lang="es-CO"/>
        </a:p>
      </dgm:t>
    </dgm:pt>
  </dgm:ptLst>
  <dgm:cxnLst>
    <dgm:cxn modelId="{3C8645A9-3887-45E0-972C-91CB08C97720}" srcId="{9E99C0EE-79FF-4C48-B9A3-E22C62E3C907}" destId="{A9744721-AD6C-4EB7-95E9-4A44D2E7EC82}" srcOrd="3" destOrd="0" parTransId="{FC1681C7-4005-4054-9C72-21C7A3C242DB}" sibTransId="{6417D46B-F007-4D8D-85DE-44B3D2D4EF80}"/>
    <dgm:cxn modelId="{D7424760-9490-4876-8939-D80BB458954F}" type="presOf" srcId="{6F2969BC-7D21-4196-B2A2-D465C777BC9C}" destId="{8F5EA874-1260-46BD-AC76-EA4DE6D6DCD0}" srcOrd="0" destOrd="0" presId="urn:microsoft.com/office/officeart/2005/8/layout/chevron2"/>
    <dgm:cxn modelId="{A030CC26-CD13-4405-922F-D198D2DE3CFF}" srcId="{0B411885-43AE-49FC-AB70-151B26BD3025}" destId="{728D629B-9350-4603-A7B7-F44827AC5D97}" srcOrd="0" destOrd="0" parTransId="{E90FE228-24BE-413D-B3CF-DB973328F970}" sibTransId="{5B90D350-A508-4AD0-AAA8-0EA1889B68CF}"/>
    <dgm:cxn modelId="{68A57BCF-D628-438A-9FA3-2181E73ED43F}" type="presOf" srcId="{DB1F092E-E7A9-4DE0-B50D-C731BC151880}" destId="{694EA5E6-0421-4BA4-A794-1FD8A2F87B96}" srcOrd="0" destOrd="0" presId="urn:microsoft.com/office/officeart/2005/8/layout/chevron2"/>
    <dgm:cxn modelId="{E7C11EEF-DC91-492D-8FA5-00A8379671BD}" srcId="{9E99C0EE-79FF-4C48-B9A3-E22C62E3C907}" destId="{D21D4278-6A50-4B90-B70A-916D618FEFEE}" srcOrd="1" destOrd="0" parTransId="{A5156F27-D002-4F27-A0A2-96381C348AA1}" sibTransId="{6BBC5CF0-0F59-49A1-B983-4613D929C6C3}"/>
    <dgm:cxn modelId="{473A98AF-1E92-4CD4-BAD2-2C232ACC395B}" srcId="{A9744721-AD6C-4EB7-95E9-4A44D2E7EC82}" destId="{6F2969BC-7D21-4196-B2A2-D465C777BC9C}" srcOrd="0" destOrd="0" parTransId="{24966AD4-6CEE-44A5-8F4B-6A8293C2FBFB}" sibTransId="{441F05D7-02FD-45EC-9918-948FBC92FFDF}"/>
    <dgm:cxn modelId="{DAAB396F-AFC6-44CF-B28A-B5540D56CE68}" srcId="{9E99C0EE-79FF-4C48-B9A3-E22C62E3C907}" destId="{0B411885-43AE-49FC-AB70-151B26BD3025}" srcOrd="2" destOrd="0" parTransId="{F9FBEED4-4263-4F1F-826D-6ABC8AA175B7}" sibTransId="{94413274-180A-47FD-B041-0A96193B768D}"/>
    <dgm:cxn modelId="{62A1419D-1540-4606-B7C0-E259B74B1021}" type="presOf" srcId="{D7FCCE90-B377-457C-B310-D7221A439F17}" destId="{E72056AA-ACA9-4348-B6D9-1CA3198A5FE0}" srcOrd="0" destOrd="0" presId="urn:microsoft.com/office/officeart/2005/8/layout/chevron2"/>
    <dgm:cxn modelId="{AAFE446E-810F-4503-90C5-6D1AC30DC8F5}" srcId="{D7FCCE90-B377-457C-B310-D7221A439F17}" destId="{2347C9A7-ED36-4BAC-86EE-0B082862EE3E}" srcOrd="0" destOrd="0" parTransId="{9152A810-0796-40A7-9C34-6C4F8B710FE0}" sibTransId="{8D0B86C9-87F4-4D1E-BD1E-C35807FBDF19}"/>
    <dgm:cxn modelId="{6D74E747-EB86-4525-A97E-D0137F71CFFB}" type="presOf" srcId="{D21D4278-6A50-4B90-B70A-916D618FEFEE}" destId="{386DCA6E-A901-4ACD-891D-90D56D0609CD}" srcOrd="0" destOrd="0" presId="urn:microsoft.com/office/officeart/2005/8/layout/chevron2"/>
    <dgm:cxn modelId="{E8164579-7C67-4A48-92C0-3CDFDB58406A}" type="presOf" srcId="{0B411885-43AE-49FC-AB70-151B26BD3025}" destId="{F060A380-22CF-4015-BD6B-FEE577007AF1}" srcOrd="0" destOrd="0" presId="urn:microsoft.com/office/officeart/2005/8/layout/chevron2"/>
    <dgm:cxn modelId="{F402885C-CFAC-4E7F-9595-8ACCB5C179C1}" type="presOf" srcId="{728D629B-9350-4603-A7B7-F44827AC5D97}" destId="{B0E4E946-1E9B-47CB-B3FA-DF56496F1AA7}" srcOrd="0" destOrd="0" presId="urn:microsoft.com/office/officeart/2005/8/layout/chevron2"/>
    <dgm:cxn modelId="{E8E11325-B1D3-413E-8CDF-EBA3068E7033}" type="presOf" srcId="{9E99C0EE-79FF-4C48-B9A3-E22C62E3C907}" destId="{1FDCD416-FA5E-461E-8A5C-B9BB2CF17BE6}" srcOrd="0" destOrd="0" presId="urn:microsoft.com/office/officeart/2005/8/layout/chevron2"/>
    <dgm:cxn modelId="{4B9385B7-310F-41E3-BA89-84F48700CDA5}" type="presOf" srcId="{A9744721-AD6C-4EB7-95E9-4A44D2E7EC82}" destId="{29C3A788-AF09-4849-B388-C0E67DA52CC2}" srcOrd="0" destOrd="0" presId="urn:microsoft.com/office/officeart/2005/8/layout/chevron2"/>
    <dgm:cxn modelId="{3E63053D-9920-400B-BDE2-514C80C2C082}" type="presOf" srcId="{2347C9A7-ED36-4BAC-86EE-0B082862EE3E}" destId="{4CAD51C2-1A80-4464-A769-0744DFB85979}" srcOrd="0" destOrd="0" presId="urn:microsoft.com/office/officeart/2005/8/layout/chevron2"/>
    <dgm:cxn modelId="{4659A841-8FBD-4E1A-895A-B8236F0C93E3}" srcId="{9E99C0EE-79FF-4C48-B9A3-E22C62E3C907}" destId="{D7FCCE90-B377-457C-B310-D7221A439F17}" srcOrd="0" destOrd="0" parTransId="{D29E4DD9-9145-4B69-855B-4B3A6E15922C}" sibTransId="{D5D8D821-8CD8-4D2F-A827-F275811FFECF}"/>
    <dgm:cxn modelId="{5269999A-D3FA-44D7-9C1B-05C3F9DB51A1}" srcId="{D21D4278-6A50-4B90-B70A-916D618FEFEE}" destId="{DB1F092E-E7A9-4DE0-B50D-C731BC151880}" srcOrd="0" destOrd="0" parTransId="{F697C3A9-0040-47BA-8FA8-5A1337141F36}" sibTransId="{4BF198B4-0364-4291-8D41-521325A6B517}"/>
    <dgm:cxn modelId="{E2297982-527E-440C-B257-304AEE984D89}" type="presParOf" srcId="{1FDCD416-FA5E-461E-8A5C-B9BB2CF17BE6}" destId="{6C3290DF-1EF6-40F8-A73A-7A38D224D7C5}" srcOrd="0" destOrd="0" presId="urn:microsoft.com/office/officeart/2005/8/layout/chevron2"/>
    <dgm:cxn modelId="{29EB9191-B997-4411-9042-9CDD28E72E7C}" type="presParOf" srcId="{6C3290DF-1EF6-40F8-A73A-7A38D224D7C5}" destId="{E72056AA-ACA9-4348-B6D9-1CA3198A5FE0}" srcOrd="0" destOrd="0" presId="urn:microsoft.com/office/officeart/2005/8/layout/chevron2"/>
    <dgm:cxn modelId="{236013B9-FADF-4C4B-AB6F-5DC7A75285B4}" type="presParOf" srcId="{6C3290DF-1EF6-40F8-A73A-7A38D224D7C5}" destId="{4CAD51C2-1A80-4464-A769-0744DFB85979}" srcOrd="1" destOrd="0" presId="urn:microsoft.com/office/officeart/2005/8/layout/chevron2"/>
    <dgm:cxn modelId="{90737132-BE7A-4484-B4D7-09EFF81F9D40}" type="presParOf" srcId="{1FDCD416-FA5E-461E-8A5C-B9BB2CF17BE6}" destId="{891E19C9-186D-4E2C-8472-9B84585BA061}" srcOrd="1" destOrd="0" presId="urn:microsoft.com/office/officeart/2005/8/layout/chevron2"/>
    <dgm:cxn modelId="{01D5A495-34ED-49D7-BBCB-3ACDCAD8019F}" type="presParOf" srcId="{1FDCD416-FA5E-461E-8A5C-B9BB2CF17BE6}" destId="{1809F067-4F1C-4D5A-82C6-4DF8E3CF64D6}" srcOrd="2" destOrd="0" presId="urn:microsoft.com/office/officeart/2005/8/layout/chevron2"/>
    <dgm:cxn modelId="{1CA16BFD-291B-4F87-B7BF-BFB097A9F7E6}" type="presParOf" srcId="{1809F067-4F1C-4D5A-82C6-4DF8E3CF64D6}" destId="{386DCA6E-A901-4ACD-891D-90D56D0609CD}" srcOrd="0" destOrd="0" presId="urn:microsoft.com/office/officeart/2005/8/layout/chevron2"/>
    <dgm:cxn modelId="{296D7A20-EFF6-4B5E-89B5-A9A2ABCA7A17}" type="presParOf" srcId="{1809F067-4F1C-4D5A-82C6-4DF8E3CF64D6}" destId="{694EA5E6-0421-4BA4-A794-1FD8A2F87B96}" srcOrd="1" destOrd="0" presId="urn:microsoft.com/office/officeart/2005/8/layout/chevron2"/>
    <dgm:cxn modelId="{066015BE-D718-40E2-9B84-F09B91DBED14}" type="presParOf" srcId="{1FDCD416-FA5E-461E-8A5C-B9BB2CF17BE6}" destId="{FC062B27-8E2B-40F6-9778-D303FE565291}" srcOrd="3" destOrd="0" presId="urn:microsoft.com/office/officeart/2005/8/layout/chevron2"/>
    <dgm:cxn modelId="{7281FDD5-4B94-4778-A185-0B68870572B9}" type="presParOf" srcId="{1FDCD416-FA5E-461E-8A5C-B9BB2CF17BE6}" destId="{BAC370A8-0111-4AC2-B615-0D10E18E936E}" srcOrd="4" destOrd="0" presId="urn:microsoft.com/office/officeart/2005/8/layout/chevron2"/>
    <dgm:cxn modelId="{0B929213-16BD-4337-9E5C-5C15999EB668}" type="presParOf" srcId="{BAC370A8-0111-4AC2-B615-0D10E18E936E}" destId="{F060A380-22CF-4015-BD6B-FEE577007AF1}" srcOrd="0" destOrd="0" presId="urn:microsoft.com/office/officeart/2005/8/layout/chevron2"/>
    <dgm:cxn modelId="{9E6B5198-BD54-47A6-BF24-9DA30DAA2D0F}" type="presParOf" srcId="{BAC370A8-0111-4AC2-B615-0D10E18E936E}" destId="{B0E4E946-1E9B-47CB-B3FA-DF56496F1AA7}" srcOrd="1" destOrd="0" presId="urn:microsoft.com/office/officeart/2005/8/layout/chevron2"/>
    <dgm:cxn modelId="{0E50234B-F88E-4FEA-A9D3-E28B76C1AE9C}" type="presParOf" srcId="{1FDCD416-FA5E-461E-8A5C-B9BB2CF17BE6}" destId="{1183D9D1-E636-433D-AFE8-3EACD2A925D4}" srcOrd="5" destOrd="0" presId="urn:microsoft.com/office/officeart/2005/8/layout/chevron2"/>
    <dgm:cxn modelId="{F32AA989-CC6C-4FC7-8695-5649112EB5A2}" type="presParOf" srcId="{1FDCD416-FA5E-461E-8A5C-B9BB2CF17BE6}" destId="{C27A8655-0EE3-4229-B4A0-8B7A6D756DC8}" srcOrd="6" destOrd="0" presId="urn:microsoft.com/office/officeart/2005/8/layout/chevron2"/>
    <dgm:cxn modelId="{D5D59166-A219-4FF4-B0AC-CFD8F7488347}" type="presParOf" srcId="{C27A8655-0EE3-4229-B4A0-8B7A6D756DC8}" destId="{29C3A788-AF09-4849-B388-C0E67DA52CC2}" srcOrd="0" destOrd="0" presId="urn:microsoft.com/office/officeart/2005/8/layout/chevron2"/>
    <dgm:cxn modelId="{D74190F4-FAA6-4449-BE24-6B8256771F19}" type="presParOf" srcId="{C27A8655-0EE3-4229-B4A0-8B7A6D756DC8}" destId="{8F5EA874-1260-46BD-AC76-EA4DE6D6DCD0}" srcOrd="1" destOrd="0" presId="urn:microsoft.com/office/officeart/2005/8/layout/chevro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2056AA-ACA9-4348-B6D9-1CA3198A5FE0}">
      <dsp:nvSpPr>
        <dsp:cNvPr id="0" name=""/>
        <dsp:cNvSpPr/>
      </dsp:nvSpPr>
      <dsp:spPr>
        <a:xfrm rot="5400000">
          <a:off x="-168903" y="171488"/>
          <a:ext cx="1126024" cy="788217"/>
        </a:xfrm>
        <a:prstGeom prst="chevron">
          <a:avLst/>
        </a:prstGeom>
        <a:gradFill rotWithShape="0">
          <a:gsLst>
            <a:gs pos="0">
              <a:srgbClr val="DDEBCF"/>
            </a:gs>
            <a:gs pos="50000">
              <a:srgbClr val="9CB86E"/>
            </a:gs>
            <a:gs pos="100000">
              <a:srgbClr val="156B13"/>
            </a:gs>
          </a:gsLst>
          <a:lin ang="16200000" scaled="0"/>
        </a:gra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CO" sz="2400" b="1" kern="1200" dirty="0" smtClean="0">
              <a:latin typeface="Futura std book"/>
            </a:rPr>
            <a:t>1</a:t>
          </a:r>
          <a:endParaRPr lang="es-CO" sz="2400" b="1" kern="1200" dirty="0">
            <a:latin typeface="Futura std book"/>
          </a:endParaRPr>
        </a:p>
      </dsp:txBody>
      <dsp:txXfrm rot="-5400000">
        <a:off x="1" y="396694"/>
        <a:ext cx="788217" cy="337807"/>
      </dsp:txXfrm>
    </dsp:sp>
    <dsp:sp modelId="{4CAD51C2-1A80-4464-A769-0744DFB85979}">
      <dsp:nvSpPr>
        <dsp:cNvPr id="0" name=""/>
        <dsp:cNvSpPr/>
      </dsp:nvSpPr>
      <dsp:spPr>
        <a:xfrm rot="5400000">
          <a:off x="3075958" y="-2285156"/>
          <a:ext cx="732300" cy="5307782"/>
        </a:xfrm>
        <a:prstGeom prst="round2SameRect">
          <a:avLst/>
        </a:prstGeom>
        <a:solidFill>
          <a:schemeClr val="lt1">
            <a:alpha val="90000"/>
            <a:hueOff val="0"/>
            <a:satOff val="0"/>
            <a:lumOff val="0"/>
            <a:alphaOff val="0"/>
          </a:schemeClr>
        </a:solidFill>
        <a:ln w="25400" cap="flat" cmpd="dbl" algn="ctr">
          <a:solidFill>
            <a:schemeClr val="accent3">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CO" sz="2000" b="1" kern="1200" cap="small" baseline="0" dirty="0" smtClean="0">
              <a:latin typeface="Futura std book"/>
            </a:rPr>
            <a:t>Proceso de Consulta</a:t>
          </a:r>
          <a:endParaRPr lang="es-CO" sz="2000" b="1" kern="1200" cap="small" baseline="0" dirty="0">
            <a:latin typeface="Futura std book"/>
          </a:endParaRPr>
        </a:p>
      </dsp:txBody>
      <dsp:txXfrm rot="-5400000">
        <a:off x="788217" y="38333"/>
        <a:ext cx="5272034" cy="660804"/>
      </dsp:txXfrm>
    </dsp:sp>
    <dsp:sp modelId="{386DCA6E-A901-4ACD-891D-90D56D0609CD}">
      <dsp:nvSpPr>
        <dsp:cNvPr id="0" name=""/>
        <dsp:cNvSpPr/>
      </dsp:nvSpPr>
      <dsp:spPr>
        <a:xfrm rot="5400000">
          <a:off x="-168903" y="1149090"/>
          <a:ext cx="1126024" cy="788217"/>
        </a:xfrm>
        <a:prstGeom prst="chevron">
          <a:avLst/>
        </a:prstGeom>
        <a:gradFill rotWithShape="0">
          <a:gsLst>
            <a:gs pos="0">
              <a:srgbClr val="DDEBCF"/>
            </a:gs>
            <a:gs pos="50000">
              <a:srgbClr val="9CB86E"/>
            </a:gs>
            <a:gs pos="100000">
              <a:srgbClr val="156B13"/>
            </a:gs>
          </a:gsLst>
          <a:lin ang="16200000" scaled="0"/>
        </a:gra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CO" sz="2400" b="1" kern="1200" dirty="0" smtClean="0">
              <a:latin typeface="Futura std book"/>
            </a:rPr>
            <a:t>2</a:t>
          </a:r>
          <a:endParaRPr lang="es-CO" sz="2400" b="1" kern="1200" dirty="0">
            <a:latin typeface="Futura std book"/>
          </a:endParaRPr>
        </a:p>
      </dsp:txBody>
      <dsp:txXfrm rot="-5400000">
        <a:off x="1" y="1374296"/>
        <a:ext cx="788217" cy="337807"/>
      </dsp:txXfrm>
    </dsp:sp>
    <dsp:sp modelId="{694EA5E6-0421-4BA4-A794-1FD8A2F87B96}">
      <dsp:nvSpPr>
        <dsp:cNvPr id="0" name=""/>
        <dsp:cNvSpPr/>
      </dsp:nvSpPr>
      <dsp:spPr>
        <a:xfrm rot="5400000">
          <a:off x="3076150" y="-1307746"/>
          <a:ext cx="731915" cy="5307782"/>
        </a:xfrm>
        <a:prstGeom prst="round2SameRect">
          <a:avLst/>
        </a:prstGeom>
        <a:solidFill>
          <a:schemeClr val="lt1">
            <a:alpha val="90000"/>
            <a:hueOff val="0"/>
            <a:satOff val="0"/>
            <a:lumOff val="0"/>
            <a:alphaOff val="0"/>
          </a:schemeClr>
        </a:solidFill>
        <a:ln w="25400" cap="flat" cmpd="dbl" algn="ctr">
          <a:solidFill>
            <a:schemeClr val="accent3">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CO" sz="2000" b="1" kern="1200" cap="small" baseline="0" dirty="0" smtClean="0">
              <a:latin typeface="Futura std book"/>
            </a:rPr>
            <a:t>Propuesta de Meta Global</a:t>
          </a:r>
          <a:endParaRPr lang="es-CO" sz="2000" b="1" kern="1200" cap="small" baseline="0" dirty="0">
            <a:latin typeface="Futura std book"/>
          </a:endParaRPr>
        </a:p>
      </dsp:txBody>
      <dsp:txXfrm rot="-5400000">
        <a:off x="788217" y="1015916"/>
        <a:ext cx="5272053" cy="660457"/>
      </dsp:txXfrm>
    </dsp:sp>
    <dsp:sp modelId="{F060A380-22CF-4015-BD6B-FEE577007AF1}">
      <dsp:nvSpPr>
        <dsp:cNvPr id="0" name=""/>
        <dsp:cNvSpPr/>
      </dsp:nvSpPr>
      <dsp:spPr>
        <a:xfrm rot="5400000">
          <a:off x="-168903" y="2126692"/>
          <a:ext cx="1126024" cy="788217"/>
        </a:xfrm>
        <a:prstGeom prst="chevron">
          <a:avLst/>
        </a:prstGeom>
        <a:gradFill rotWithShape="0">
          <a:gsLst>
            <a:gs pos="0">
              <a:srgbClr val="DDEBCF"/>
            </a:gs>
            <a:gs pos="50000">
              <a:srgbClr val="9CB86E"/>
            </a:gs>
            <a:gs pos="100000">
              <a:srgbClr val="156B13"/>
            </a:gs>
          </a:gsLst>
          <a:lin ang="16200000" scaled="0"/>
        </a:gra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CO" sz="2400" b="1" kern="1200" dirty="0" smtClean="0">
              <a:latin typeface="Futura std book"/>
            </a:rPr>
            <a:t>3</a:t>
          </a:r>
          <a:endParaRPr lang="es-CO" sz="2400" b="1" kern="1200" dirty="0">
            <a:latin typeface="Futura std book"/>
          </a:endParaRPr>
        </a:p>
      </dsp:txBody>
      <dsp:txXfrm rot="-5400000">
        <a:off x="1" y="2351898"/>
        <a:ext cx="788217" cy="337807"/>
      </dsp:txXfrm>
    </dsp:sp>
    <dsp:sp modelId="{B0E4E946-1E9B-47CB-B3FA-DF56496F1AA7}">
      <dsp:nvSpPr>
        <dsp:cNvPr id="0" name=""/>
        <dsp:cNvSpPr/>
      </dsp:nvSpPr>
      <dsp:spPr>
        <a:xfrm rot="5400000">
          <a:off x="3076150" y="-330144"/>
          <a:ext cx="731915" cy="5307782"/>
        </a:xfrm>
        <a:prstGeom prst="round2SameRect">
          <a:avLst/>
        </a:prstGeom>
        <a:solidFill>
          <a:schemeClr val="lt1">
            <a:alpha val="90000"/>
            <a:hueOff val="0"/>
            <a:satOff val="0"/>
            <a:lumOff val="0"/>
            <a:alphaOff val="0"/>
          </a:schemeClr>
        </a:solidFill>
        <a:ln w="25400" cap="flat" cmpd="dbl" algn="ctr">
          <a:solidFill>
            <a:schemeClr val="accent3">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0" algn="l" defTabSz="977900">
            <a:lnSpc>
              <a:spcPct val="90000"/>
            </a:lnSpc>
            <a:spcBef>
              <a:spcPct val="0"/>
            </a:spcBef>
            <a:spcAft>
              <a:spcPct val="15000"/>
            </a:spcAft>
            <a:buChar char="••"/>
          </a:pPr>
          <a:r>
            <a:rPr lang="es-CO" sz="2000" b="1" kern="1200" cap="small" baseline="0" dirty="0" smtClean="0">
              <a:latin typeface="Futura std book"/>
            </a:rPr>
            <a:t>Propuesta de Meta Definitiva</a:t>
          </a:r>
          <a:endParaRPr lang="es-CO" sz="2000" b="1" kern="1200" dirty="0"/>
        </a:p>
      </dsp:txBody>
      <dsp:txXfrm rot="-5400000">
        <a:off x="788217" y="1993518"/>
        <a:ext cx="5272053" cy="660457"/>
      </dsp:txXfrm>
    </dsp:sp>
    <dsp:sp modelId="{29C3A788-AF09-4849-B388-C0E67DA52CC2}">
      <dsp:nvSpPr>
        <dsp:cNvPr id="0" name=""/>
        <dsp:cNvSpPr/>
      </dsp:nvSpPr>
      <dsp:spPr>
        <a:xfrm rot="5400000">
          <a:off x="-168903" y="3104294"/>
          <a:ext cx="1126024" cy="788217"/>
        </a:xfrm>
        <a:prstGeom prst="chevron">
          <a:avLst/>
        </a:prstGeom>
        <a:gradFill rotWithShape="0">
          <a:gsLst>
            <a:gs pos="0">
              <a:srgbClr val="DDEBCF"/>
            </a:gs>
            <a:gs pos="50000">
              <a:srgbClr val="9CB86E"/>
            </a:gs>
            <a:gs pos="100000">
              <a:srgbClr val="156B13"/>
            </a:gs>
          </a:gsLst>
          <a:lin ang="16200000" scaled="0"/>
        </a:gra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CO" sz="2400" b="1" kern="1200" dirty="0" smtClean="0">
              <a:latin typeface="Futura std book"/>
            </a:rPr>
            <a:t>4</a:t>
          </a:r>
          <a:endParaRPr lang="es-CO" sz="2400" b="1" kern="1200" dirty="0">
            <a:latin typeface="Futura std book"/>
          </a:endParaRPr>
        </a:p>
      </dsp:txBody>
      <dsp:txXfrm rot="-5400000">
        <a:off x="1" y="3329500"/>
        <a:ext cx="788217" cy="337807"/>
      </dsp:txXfrm>
    </dsp:sp>
    <dsp:sp modelId="{8F5EA874-1260-46BD-AC76-EA4DE6D6DCD0}">
      <dsp:nvSpPr>
        <dsp:cNvPr id="0" name=""/>
        <dsp:cNvSpPr/>
      </dsp:nvSpPr>
      <dsp:spPr>
        <a:xfrm rot="5400000">
          <a:off x="3076150" y="663493"/>
          <a:ext cx="731915" cy="5307782"/>
        </a:xfrm>
        <a:prstGeom prst="round2SameRect">
          <a:avLst/>
        </a:prstGeom>
        <a:solidFill>
          <a:schemeClr val="lt1">
            <a:alpha val="90000"/>
            <a:hueOff val="0"/>
            <a:satOff val="0"/>
            <a:lumOff val="0"/>
            <a:alphaOff val="0"/>
          </a:schemeClr>
        </a:solidFill>
        <a:ln w="25400" cap="flat" cmpd="dbl" algn="ctr">
          <a:solidFill>
            <a:schemeClr val="accent3">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CO" sz="2000" b="1" kern="1200" cap="small" baseline="0" dirty="0" smtClean="0">
              <a:latin typeface="Futura std book"/>
            </a:rPr>
            <a:t>Definición de Metas de Carga Contaminante</a:t>
          </a:r>
          <a:endParaRPr lang="es-CO" sz="2000" b="1" kern="1200" cap="small" baseline="0" dirty="0">
            <a:latin typeface="Futura std book"/>
          </a:endParaRPr>
        </a:p>
      </dsp:txBody>
      <dsp:txXfrm rot="-5400000">
        <a:off x="788217" y="2987156"/>
        <a:ext cx="5272053" cy="6604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2056AA-ACA9-4348-B6D9-1CA3198A5FE0}">
      <dsp:nvSpPr>
        <dsp:cNvPr id="0" name=""/>
        <dsp:cNvSpPr/>
      </dsp:nvSpPr>
      <dsp:spPr>
        <a:xfrm rot="5400000">
          <a:off x="-121189" y="124217"/>
          <a:ext cx="807928" cy="565550"/>
        </a:xfrm>
        <a:prstGeom prst="chevron">
          <a:avLst/>
        </a:prstGeom>
        <a:gradFill rotWithShape="0">
          <a:gsLst>
            <a:gs pos="0">
              <a:srgbClr val="DDEBCF"/>
            </a:gs>
            <a:gs pos="50000">
              <a:srgbClr val="9CB86E"/>
            </a:gs>
            <a:gs pos="100000">
              <a:srgbClr val="156B13"/>
            </a:gs>
          </a:gsLst>
          <a:lin ang="16200000" scaled="0"/>
        </a:gra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CO" sz="2400" b="1" kern="1200" dirty="0" smtClean="0">
              <a:latin typeface="Futura std book"/>
            </a:rPr>
            <a:t>1</a:t>
          </a:r>
          <a:endParaRPr lang="es-CO" sz="2400" b="1" kern="1200" dirty="0">
            <a:latin typeface="Futura std book"/>
          </a:endParaRPr>
        </a:p>
      </dsp:txBody>
      <dsp:txXfrm rot="-5400000">
        <a:off x="0" y="285803"/>
        <a:ext cx="565550" cy="242378"/>
      </dsp:txXfrm>
    </dsp:sp>
    <dsp:sp modelId="{4CAD51C2-1A80-4464-A769-0744DFB85979}">
      <dsp:nvSpPr>
        <dsp:cNvPr id="0" name=""/>
        <dsp:cNvSpPr/>
      </dsp:nvSpPr>
      <dsp:spPr>
        <a:xfrm rot="5400000">
          <a:off x="3483036" y="-2914457"/>
          <a:ext cx="525429" cy="6360402"/>
        </a:xfrm>
        <a:prstGeom prst="round2SameRect">
          <a:avLst/>
        </a:prstGeom>
        <a:solidFill>
          <a:schemeClr val="lt1">
            <a:alpha val="90000"/>
            <a:hueOff val="0"/>
            <a:satOff val="0"/>
            <a:lumOff val="0"/>
            <a:alphaOff val="0"/>
          </a:schemeClr>
        </a:solidFill>
        <a:ln w="25400" cap="flat" cmpd="dbl" algn="ctr">
          <a:solidFill>
            <a:schemeClr val="accent3">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CO" sz="2000" b="1" kern="1200" cap="small" baseline="0" dirty="0" smtClean="0">
              <a:latin typeface="Futura std book"/>
            </a:rPr>
            <a:t>Proceso de Consulta</a:t>
          </a:r>
          <a:endParaRPr lang="es-CO" sz="2000" b="1" kern="1200" cap="small" baseline="0" dirty="0">
            <a:latin typeface="Futura std book"/>
          </a:endParaRPr>
        </a:p>
      </dsp:txBody>
      <dsp:txXfrm rot="-5400000">
        <a:off x="565550" y="28678"/>
        <a:ext cx="6334753" cy="474131"/>
      </dsp:txXfrm>
    </dsp:sp>
    <dsp:sp modelId="{386DCA6E-A901-4ACD-891D-90D56D0609CD}">
      <dsp:nvSpPr>
        <dsp:cNvPr id="0" name=""/>
        <dsp:cNvSpPr/>
      </dsp:nvSpPr>
      <dsp:spPr>
        <a:xfrm rot="5400000">
          <a:off x="-121189" y="785553"/>
          <a:ext cx="807928" cy="565550"/>
        </a:xfrm>
        <a:prstGeom prst="chevron">
          <a:avLst/>
        </a:prstGeom>
        <a:gradFill rotWithShape="0">
          <a:gsLst>
            <a:gs pos="0">
              <a:srgbClr val="DDEBCF"/>
            </a:gs>
            <a:gs pos="50000">
              <a:srgbClr val="9CB86E"/>
            </a:gs>
            <a:gs pos="100000">
              <a:srgbClr val="156B13"/>
            </a:gs>
          </a:gsLst>
          <a:lin ang="16200000" scaled="0"/>
        </a:gra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CO" sz="2400" b="1" kern="1200" dirty="0" smtClean="0">
              <a:latin typeface="Futura std book"/>
            </a:rPr>
            <a:t>2</a:t>
          </a:r>
          <a:endParaRPr lang="es-CO" sz="2400" b="1" kern="1200" dirty="0">
            <a:latin typeface="Futura std book"/>
          </a:endParaRPr>
        </a:p>
      </dsp:txBody>
      <dsp:txXfrm rot="-5400000">
        <a:off x="0" y="947139"/>
        <a:ext cx="565550" cy="242378"/>
      </dsp:txXfrm>
    </dsp:sp>
    <dsp:sp modelId="{694EA5E6-0421-4BA4-A794-1FD8A2F87B96}">
      <dsp:nvSpPr>
        <dsp:cNvPr id="0" name=""/>
        <dsp:cNvSpPr/>
      </dsp:nvSpPr>
      <dsp:spPr>
        <a:xfrm rot="5400000">
          <a:off x="3483174" y="-2253260"/>
          <a:ext cx="525153" cy="6360402"/>
        </a:xfrm>
        <a:prstGeom prst="round2SameRect">
          <a:avLst/>
        </a:prstGeom>
        <a:solidFill>
          <a:schemeClr val="lt1">
            <a:alpha val="90000"/>
            <a:hueOff val="0"/>
            <a:satOff val="0"/>
            <a:lumOff val="0"/>
            <a:alphaOff val="0"/>
          </a:schemeClr>
        </a:solidFill>
        <a:ln w="25400" cap="flat" cmpd="dbl" algn="ctr">
          <a:solidFill>
            <a:schemeClr val="accent3">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CO" sz="2000" b="1" kern="1200" cap="small" baseline="0" dirty="0" smtClean="0">
              <a:latin typeface="Futura std book"/>
            </a:rPr>
            <a:t>Propuesta de Meta Global</a:t>
          </a:r>
          <a:endParaRPr lang="es-CO" sz="2000" b="1" kern="1200" cap="small" baseline="0" dirty="0">
            <a:latin typeface="Futura std book"/>
          </a:endParaRPr>
        </a:p>
      </dsp:txBody>
      <dsp:txXfrm rot="-5400000">
        <a:off x="565550" y="690000"/>
        <a:ext cx="6334766" cy="473881"/>
      </dsp:txXfrm>
    </dsp:sp>
    <dsp:sp modelId="{F060A380-22CF-4015-BD6B-FEE577007AF1}">
      <dsp:nvSpPr>
        <dsp:cNvPr id="0" name=""/>
        <dsp:cNvSpPr/>
      </dsp:nvSpPr>
      <dsp:spPr>
        <a:xfrm rot="5400000">
          <a:off x="-121189" y="1446889"/>
          <a:ext cx="807928" cy="565550"/>
        </a:xfrm>
        <a:prstGeom prst="chevron">
          <a:avLst/>
        </a:prstGeom>
        <a:gradFill rotWithShape="0">
          <a:gsLst>
            <a:gs pos="0">
              <a:srgbClr val="DDEBCF"/>
            </a:gs>
            <a:gs pos="50000">
              <a:srgbClr val="9CB86E"/>
            </a:gs>
            <a:gs pos="100000">
              <a:srgbClr val="156B13"/>
            </a:gs>
          </a:gsLst>
          <a:lin ang="16200000" scaled="0"/>
        </a:gra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CO" sz="2400" b="1" kern="1200" dirty="0" smtClean="0">
              <a:latin typeface="Futura std book"/>
            </a:rPr>
            <a:t>3</a:t>
          </a:r>
          <a:endParaRPr lang="es-CO" sz="2400" b="1" kern="1200" dirty="0">
            <a:latin typeface="Futura std book"/>
          </a:endParaRPr>
        </a:p>
      </dsp:txBody>
      <dsp:txXfrm rot="-5400000">
        <a:off x="0" y="1608475"/>
        <a:ext cx="565550" cy="242378"/>
      </dsp:txXfrm>
    </dsp:sp>
    <dsp:sp modelId="{B0E4E946-1E9B-47CB-B3FA-DF56496F1AA7}">
      <dsp:nvSpPr>
        <dsp:cNvPr id="0" name=""/>
        <dsp:cNvSpPr/>
      </dsp:nvSpPr>
      <dsp:spPr>
        <a:xfrm rot="5400000">
          <a:off x="3483174" y="-1591924"/>
          <a:ext cx="525153" cy="6360402"/>
        </a:xfrm>
        <a:prstGeom prst="round2SameRect">
          <a:avLst/>
        </a:prstGeom>
        <a:solidFill>
          <a:schemeClr val="lt1">
            <a:alpha val="90000"/>
            <a:hueOff val="0"/>
            <a:satOff val="0"/>
            <a:lumOff val="0"/>
            <a:alphaOff val="0"/>
          </a:schemeClr>
        </a:solidFill>
        <a:ln w="25400" cap="flat" cmpd="dbl" algn="ctr">
          <a:solidFill>
            <a:schemeClr val="accent3">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0" algn="l" defTabSz="977900">
            <a:lnSpc>
              <a:spcPct val="90000"/>
            </a:lnSpc>
            <a:spcBef>
              <a:spcPct val="0"/>
            </a:spcBef>
            <a:spcAft>
              <a:spcPct val="15000"/>
            </a:spcAft>
            <a:buChar char="••"/>
          </a:pPr>
          <a:r>
            <a:rPr lang="es-CO" sz="2000" b="1" kern="1200" cap="small" baseline="0" dirty="0" smtClean="0">
              <a:latin typeface="Futura std book"/>
            </a:rPr>
            <a:t>Propuesta de Meta Definitiva</a:t>
          </a:r>
          <a:endParaRPr lang="es-CO" sz="2000" b="1" kern="1200" dirty="0"/>
        </a:p>
      </dsp:txBody>
      <dsp:txXfrm rot="-5400000">
        <a:off x="565550" y="1351336"/>
        <a:ext cx="6334766" cy="473881"/>
      </dsp:txXfrm>
    </dsp:sp>
    <dsp:sp modelId="{29C3A788-AF09-4849-B388-C0E67DA52CC2}">
      <dsp:nvSpPr>
        <dsp:cNvPr id="0" name=""/>
        <dsp:cNvSpPr/>
      </dsp:nvSpPr>
      <dsp:spPr>
        <a:xfrm rot="5400000">
          <a:off x="-121189" y="2262559"/>
          <a:ext cx="807928" cy="565550"/>
        </a:xfrm>
        <a:prstGeom prst="chevron">
          <a:avLst/>
        </a:prstGeom>
        <a:gradFill rotWithShape="0">
          <a:gsLst>
            <a:gs pos="0">
              <a:srgbClr val="DDEBCF"/>
            </a:gs>
            <a:gs pos="50000">
              <a:srgbClr val="9CB86E"/>
            </a:gs>
            <a:gs pos="100000">
              <a:srgbClr val="156B13"/>
            </a:gs>
          </a:gsLst>
          <a:lin ang="16200000" scaled="0"/>
        </a:gradFill>
        <a:ln w="25400" cap="flat" cmpd="sng" algn="ctr">
          <a:solidFill>
            <a:schemeClr val="accent3">
              <a:lumMod val="50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s-CO" sz="2400" b="1" kern="1200" dirty="0" smtClean="0">
              <a:latin typeface="Futura std book"/>
            </a:rPr>
            <a:t>4</a:t>
          </a:r>
          <a:endParaRPr lang="es-CO" sz="2400" b="1" kern="1200" dirty="0">
            <a:latin typeface="Futura std book"/>
          </a:endParaRPr>
        </a:p>
      </dsp:txBody>
      <dsp:txXfrm rot="-5400000">
        <a:off x="0" y="2424145"/>
        <a:ext cx="565550" cy="242378"/>
      </dsp:txXfrm>
    </dsp:sp>
    <dsp:sp modelId="{8F5EA874-1260-46BD-AC76-EA4DE6D6DCD0}">
      <dsp:nvSpPr>
        <dsp:cNvPr id="0" name=""/>
        <dsp:cNvSpPr/>
      </dsp:nvSpPr>
      <dsp:spPr>
        <a:xfrm rot="5400000">
          <a:off x="3328839" y="-764747"/>
          <a:ext cx="833823" cy="6360402"/>
        </a:xfrm>
        <a:prstGeom prst="round2SameRect">
          <a:avLst/>
        </a:prstGeom>
        <a:solidFill>
          <a:schemeClr val="lt1">
            <a:alpha val="90000"/>
            <a:hueOff val="0"/>
            <a:satOff val="0"/>
            <a:lumOff val="0"/>
            <a:alphaOff val="0"/>
          </a:schemeClr>
        </a:solidFill>
        <a:ln w="25400" cap="flat" cmpd="dbl" algn="ctr">
          <a:solidFill>
            <a:schemeClr val="accent3">
              <a:lumMod val="5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s-CO" sz="2000" b="1" kern="1200" cap="small" baseline="0" dirty="0" smtClean="0">
              <a:latin typeface="Futura std book"/>
            </a:rPr>
            <a:t>Definición de Metas de Carga Contaminante (Consejo Directivo CAS)</a:t>
          </a:r>
          <a:endParaRPr lang="es-CO" sz="2000" b="1" kern="1200" cap="small" baseline="0" dirty="0">
            <a:latin typeface="Futura std book"/>
          </a:endParaRPr>
        </a:p>
      </dsp:txBody>
      <dsp:txXfrm rot="-5400000">
        <a:off x="565550" y="2039246"/>
        <a:ext cx="6319698" cy="75241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D44613-B6AC-4B7E-9A56-D5DA2B35F015}" type="datetimeFigureOut">
              <a:rPr lang="es-CO" smtClean="0"/>
              <a:t>23/01/2019</a:t>
            </a:fld>
            <a:endParaRPr lang="es-CO"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71C665-B284-425E-A109-A5E136FC730A}" type="slidenum">
              <a:rPr lang="es-CO" smtClean="0"/>
              <a:t>‹Nº›</a:t>
            </a:fld>
            <a:endParaRPr lang="es-CO" dirty="0"/>
          </a:p>
        </p:txBody>
      </p:sp>
    </p:spTree>
    <p:extLst>
      <p:ext uri="{BB962C8B-B14F-4D97-AF65-F5344CB8AC3E}">
        <p14:creationId xmlns:p14="http://schemas.microsoft.com/office/powerpoint/2010/main" val="1830040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pPr>
              <a:defRPr/>
            </a:pPr>
            <a:fld id="{D9BFFA7E-BA7A-4F00-A286-A032A9FC7A1B}" type="datetimeFigureOut">
              <a:rPr lang="es-CO" smtClean="0"/>
              <a:pPr>
                <a:defRPr/>
              </a:pPr>
              <a:t>23/01/2019</a:t>
            </a:fld>
            <a:endParaRPr lang="es-CO" dirty="0"/>
          </a:p>
        </p:txBody>
      </p:sp>
      <p:sp>
        <p:nvSpPr>
          <p:cNvPr id="5" name="4 Marcador de pie de página"/>
          <p:cNvSpPr>
            <a:spLocks noGrp="1"/>
          </p:cNvSpPr>
          <p:nvPr>
            <p:ph type="ftr" sz="quarter" idx="11"/>
          </p:nvPr>
        </p:nvSpPr>
        <p:spPr/>
        <p:txBody>
          <a:bodyPr/>
          <a:lstStyle/>
          <a:p>
            <a:pPr>
              <a:defRPr/>
            </a:pPr>
            <a:endParaRPr lang="es-CO" dirty="0"/>
          </a:p>
        </p:txBody>
      </p:sp>
      <p:sp>
        <p:nvSpPr>
          <p:cNvPr id="6" name="5 Marcador de número de diapositiva"/>
          <p:cNvSpPr>
            <a:spLocks noGrp="1"/>
          </p:cNvSpPr>
          <p:nvPr>
            <p:ph type="sldNum" sz="quarter" idx="12"/>
          </p:nvPr>
        </p:nvSpPr>
        <p:spPr/>
        <p:txBody>
          <a:bodyPr/>
          <a:lstStyle/>
          <a:p>
            <a:pPr>
              <a:defRPr/>
            </a:pPr>
            <a:fld id="{5552B87E-7BF8-47CD-8728-83455FC50822}" type="slidenum">
              <a:rPr lang="es-CO" smtClean="0"/>
              <a:pPr>
                <a:defRPr/>
              </a:pPr>
              <a:t>‹Nº›</a:t>
            </a:fld>
            <a:endParaRPr lang="es-CO" dirty="0"/>
          </a:p>
        </p:txBody>
      </p:sp>
    </p:spTree>
    <p:extLst>
      <p:ext uri="{BB962C8B-B14F-4D97-AF65-F5344CB8AC3E}">
        <p14:creationId xmlns:p14="http://schemas.microsoft.com/office/powerpoint/2010/main" val="32076139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pPr>
              <a:defRPr/>
            </a:pPr>
            <a:fld id="{C87C712A-2394-4B2E-AD01-25B7E0500250}" type="datetimeFigureOut">
              <a:rPr lang="es-CO" smtClean="0"/>
              <a:pPr>
                <a:defRPr/>
              </a:pPr>
              <a:t>23/01/2019</a:t>
            </a:fld>
            <a:endParaRPr lang="es-CO" dirty="0"/>
          </a:p>
        </p:txBody>
      </p:sp>
      <p:sp>
        <p:nvSpPr>
          <p:cNvPr id="5" name="4 Marcador de pie de página"/>
          <p:cNvSpPr>
            <a:spLocks noGrp="1"/>
          </p:cNvSpPr>
          <p:nvPr>
            <p:ph type="ftr" sz="quarter" idx="11"/>
          </p:nvPr>
        </p:nvSpPr>
        <p:spPr/>
        <p:txBody>
          <a:bodyPr/>
          <a:lstStyle/>
          <a:p>
            <a:pPr>
              <a:defRPr/>
            </a:pPr>
            <a:endParaRPr lang="es-CO" dirty="0"/>
          </a:p>
        </p:txBody>
      </p:sp>
      <p:sp>
        <p:nvSpPr>
          <p:cNvPr id="6" name="5 Marcador de número de diapositiva"/>
          <p:cNvSpPr>
            <a:spLocks noGrp="1"/>
          </p:cNvSpPr>
          <p:nvPr>
            <p:ph type="sldNum" sz="quarter" idx="12"/>
          </p:nvPr>
        </p:nvSpPr>
        <p:spPr/>
        <p:txBody>
          <a:bodyPr/>
          <a:lstStyle/>
          <a:p>
            <a:pPr>
              <a:defRPr/>
            </a:pPr>
            <a:fld id="{798A0041-FC32-474E-8ADC-E704F7DBE55E}" type="slidenum">
              <a:rPr lang="es-CO" smtClean="0"/>
              <a:pPr>
                <a:defRPr/>
              </a:pPr>
              <a:t>‹Nº›</a:t>
            </a:fld>
            <a:endParaRPr lang="es-CO" dirty="0"/>
          </a:p>
        </p:txBody>
      </p:sp>
    </p:spTree>
    <p:extLst>
      <p:ext uri="{BB962C8B-B14F-4D97-AF65-F5344CB8AC3E}">
        <p14:creationId xmlns:p14="http://schemas.microsoft.com/office/powerpoint/2010/main" val="687301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pPr>
              <a:defRPr/>
            </a:pPr>
            <a:fld id="{F8408DA9-9983-4BA4-BB81-3320917A7E80}" type="datetimeFigureOut">
              <a:rPr lang="es-CO" smtClean="0"/>
              <a:pPr>
                <a:defRPr/>
              </a:pPr>
              <a:t>23/01/2019</a:t>
            </a:fld>
            <a:endParaRPr lang="es-CO" dirty="0"/>
          </a:p>
        </p:txBody>
      </p:sp>
      <p:sp>
        <p:nvSpPr>
          <p:cNvPr id="5" name="4 Marcador de pie de página"/>
          <p:cNvSpPr>
            <a:spLocks noGrp="1"/>
          </p:cNvSpPr>
          <p:nvPr>
            <p:ph type="ftr" sz="quarter" idx="11"/>
          </p:nvPr>
        </p:nvSpPr>
        <p:spPr/>
        <p:txBody>
          <a:bodyPr/>
          <a:lstStyle/>
          <a:p>
            <a:pPr>
              <a:defRPr/>
            </a:pPr>
            <a:endParaRPr lang="es-CO" dirty="0"/>
          </a:p>
        </p:txBody>
      </p:sp>
      <p:sp>
        <p:nvSpPr>
          <p:cNvPr id="6" name="5 Marcador de número de diapositiva"/>
          <p:cNvSpPr>
            <a:spLocks noGrp="1"/>
          </p:cNvSpPr>
          <p:nvPr>
            <p:ph type="sldNum" sz="quarter" idx="12"/>
          </p:nvPr>
        </p:nvSpPr>
        <p:spPr/>
        <p:txBody>
          <a:bodyPr/>
          <a:lstStyle/>
          <a:p>
            <a:pPr>
              <a:defRPr/>
            </a:pPr>
            <a:fld id="{DA226D66-917B-4338-87EA-CAA5232D152A}" type="slidenum">
              <a:rPr lang="es-CO" smtClean="0"/>
              <a:pPr>
                <a:defRPr/>
              </a:pPr>
              <a:t>‹Nº›</a:t>
            </a:fld>
            <a:endParaRPr lang="es-CO" dirty="0"/>
          </a:p>
        </p:txBody>
      </p:sp>
    </p:spTree>
    <p:extLst>
      <p:ext uri="{BB962C8B-B14F-4D97-AF65-F5344CB8AC3E}">
        <p14:creationId xmlns:p14="http://schemas.microsoft.com/office/powerpoint/2010/main" val="634223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pPr>
              <a:defRPr/>
            </a:pPr>
            <a:fld id="{05D9E10D-42C2-4449-B62D-29CBCDF8D797}" type="datetimeFigureOut">
              <a:rPr lang="es-CO" smtClean="0"/>
              <a:pPr>
                <a:defRPr/>
              </a:pPr>
              <a:t>23/01/2019</a:t>
            </a:fld>
            <a:endParaRPr lang="es-CO" dirty="0"/>
          </a:p>
        </p:txBody>
      </p:sp>
      <p:sp>
        <p:nvSpPr>
          <p:cNvPr id="5" name="4 Marcador de pie de página"/>
          <p:cNvSpPr>
            <a:spLocks noGrp="1"/>
          </p:cNvSpPr>
          <p:nvPr>
            <p:ph type="ftr" sz="quarter" idx="11"/>
          </p:nvPr>
        </p:nvSpPr>
        <p:spPr/>
        <p:txBody>
          <a:bodyPr/>
          <a:lstStyle/>
          <a:p>
            <a:pPr>
              <a:defRPr/>
            </a:pPr>
            <a:endParaRPr lang="es-CO" dirty="0"/>
          </a:p>
        </p:txBody>
      </p:sp>
      <p:sp>
        <p:nvSpPr>
          <p:cNvPr id="6" name="5 Marcador de número de diapositiva"/>
          <p:cNvSpPr>
            <a:spLocks noGrp="1"/>
          </p:cNvSpPr>
          <p:nvPr>
            <p:ph type="sldNum" sz="quarter" idx="12"/>
          </p:nvPr>
        </p:nvSpPr>
        <p:spPr/>
        <p:txBody>
          <a:bodyPr/>
          <a:lstStyle/>
          <a:p>
            <a:pPr>
              <a:defRPr/>
            </a:pPr>
            <a:fld id="{F8062D51-B53C-444E-8DAC-531C653F4F78}" type="slidenum">
              <a:rPr lang="es-CO" smtClean="0"/>
              <a:pPr>
                <a:defRPr/>
              </a:pPr>
              <a:t>‹Nº›</a:t>
            </a:fld>
            <a:endParaRPr lang="es-CO" dirty="0"/>
          </a:p>
        </p:txBody>
      </p:sp>
    </p:spTree>
    <p:extLst>
      <p:ext uri="{BB962C8B-B14F-4D97-AF65-F5344CB8AC3E}">
        <p14:creationId xmlns:p14="http://schemas.microsoft.com/office/powerpoint/2010/main" val="32007518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pPr>
              <a:defRPr/>
            </a:pPr>
            <a:fld id="{D63FA731-21C5-4112-A263-1C5BD9644439}" type="datetimeFigureOut">
              <a:rPr lang="es-CO" smtClean="0"/>
              <a:pPr>
                <a:defRPr/>
              </a:pPr>
              <a:t>23/01/2019</a:t>
            </a:fld>
            <a:endParaRPr lang="es-CO" dirty="0"/>
          </a:p>
        </p:txBody>
      </p:sp>
      <p:sp>
        <p:nvSpPr>
          <p:cNvPr id="5" name="4 Marcador de pie de página"/>
          <p:cNvSpPr>
            <a:spLocks noGrp="1"/>
          </p:cNvSpPr>
          <p:nvPr>
            <p:ph type="ftr" sz="quarter" idx="11"/>
          </p:nvPr>
        </p:nvSpPr>
        <p:spPr/>
        <p:txBody>
          <a:bodyPr/>
          <a:lstStyle/>
          <a:p>
            <a:pPr>
              <a:defRPr/>
            </a:pPr>
            <a:endParaRPr lang="es-CO" dirty="0"/>
          </a:p>
        </p:txBody>
      </p:sp>
      <p:sp>
        <p:nvSpPr>
          <p:cNvPr id="6" name="5 Marcador de número de diapositiva"/>
          <p:cNvSpPr>
            <a:spLocks noGrp="1"/>
          </p:cNvSpPr>
          <p:nvPr>
            <p:ph type="sldNum" sz="quarter" idx="12"/>
          </p:nvPr>
        </p:nvSpPr>
        <p:spPr/>
        <p:txBody>
          <a:bodyPr/>
          <a:lstStyle/>
          <a:p>
            <a:pPr>
              <a:defRPr/>
            </a:pPr>
            <a:fld id="{442290F6-602F-4CD3-8182-97903B49B78A}" type="slidenum">
              <a:rPr lang="es-CO" smtClean="0"/>
              <a:pPr>
                <a:defRPr/>
              </a:pPr>
              <a:t>‹Nº›</a:t>
            </a:fld>
            <a:endParaRPr lang="es-CO" dirty="0"/>
          </a:p>
        </p:txBody>
      </p:sp>
    </p:spTree>
    <p:extLst>
      <p:ext uri="{BB962C8B-B14F-4D97-AF65-F5344CB8AC3E}">
        <p14:creationId xmlns:p14="http://schemas.microsoft.com/office/powerpoint/2010/main" val="3838011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pPr>
              <a:defRPr/>
            </a:pPr>
            <a:fld id="{AA57C250-5AF7-4166-9CD9-189E6A7B3F75}" type="datetimeFigureOut">
              <a:rPr lang="es-CO" smtClean="0"/>
              <a:pPr>
                <a:defRPr/>
              </a:pPr>
              <a:t>23/01/2019</a:t>
            </a:fld>
            <a:endParaRPr lang="es-CO" dirty="0"/>
          </a:p>
        </p:txBody>
      </p:sp>
      <p:sp>
        <p:nvSpPr>
          <p:cNvPr id="6" name="5 Marcador de pie de página"/>
          <p:cNvSpPr>
            <a:spLocks noGrp="1"/>
          </p:cNvSpPr>
          <p:nvPr>
            <p:ph type="ftr" sz="quarter" idx="11"/>
          </p:nvPr>
        </p:nvSpPr>
        <p:spPr/>
        <p:txBody>
          <a:bodyPr/>
          <a:lstStyle/>
          <a:p>
            <a:pPr>
              <a:defRPr/>
            </a:pPr>
            <a:endParaRPr lang="es-CO" dirty="0"/>
          </a:p>
        </p:txBody>
      </p:sp>
      <p:sp>
        <p:nvSpPr>
          <p:cNvPr id="7" name="6 Marcador de número de diapositiva"/>
          <p:cNvSpPr>
            <a:spLocks noGrp="1"/>
          </p:cNvSpPr>
          <p:nvPr>
            <p:ph type="sldNum" sz="quarter" idx="12"/>
          </p:nvPr>
        </p:nvSpPr>
        <p:spPr/>
        <p:txBody>
          <a:bodyPr/>
          <a:lstStyle/>
          <a:p>
            <a:pPr>
              <a:defRPr/>
            </a:pPr>
            <a:fld id="{41046DED-A5A5-4148-BFDB-1CD546E4F3F9}" type="slidenum">
              <a:rPr lang="es-CO" smtClean="0"/>
              <a:pPr>
                <a:defRPr/>
              </a:pPr>
              <a:t>‹Nº›</a:t>
            </a:fld>
            <a:endParaRPr lang="es-CO" dirty="0"/>
          </a:p>
        </p:txBody>
      </p:sp>
    </p:spTree>
    <p:extLst>
      <p:ext uri="{BB962C8B-B14F-4D97-AF65-F5344CB8AC3E}">
        <p14:creationId xmlns:p14="http://schemas.microsoft.com/office/powerpoint/2010/main" val="2337822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pPr>
              <a:defRPr/>
            </a:pPr>
            <a:fld id="{EC21EC11-69EA-47E9-BE8E-017E13517341}" type="datetimeFigureOut">
              <a:rPr lang="es-CO" smtClean="0"/>
              <a:pPr>
                <a:defRPr/>
              </a:pPr>
              <a:t>23/01/2019</a:t>
            </a:fld>
            <a:endParaRPr lang="es-CO" dirty="0"/>
          </a:p>
        </p:txBody>
      </p:sp>
      <p:sp>
        <p:nvSpPr>
          <p:cNvPr id="8" name="7 Marcador de pie de página"/>
          <p:cNvSpPr>
            <a:spLocks noGrp="1"/>
          </p:cNvSpPr>
          <p:nvPr>
            <p:ph type="ftr" sz="quarter" idx="11"/>
          </p:nvPr>
        </p:nvSpPr>
        <p:spPr/>
        <p:txBody>
          <a:bodyPr/>
          <a:lstStyle/>
          <a:p>
            <a:pPr>
              <a:defRPr/>
            </a:pPr>
            <a:endParaRPr lang="es-CO" dirty="0"/>
          </a:p>
        </p:txBody>
      </p:sp>
      <p:sp>
        <p:nvSpPr>
          <p:cNvPr id="9" name="8 Marcador de número de diapositiva"/>
          <p:cNvSpPr>
            <a:spLocks noGrp="1"/>
          </p:cNvSpPr>
          <p:nvPr>
            <p:ph type="sldNum" sz="quarter" idx="12"/>
          </p:nvPr>
        </p:nvSpPr>
        <p:spPr/>
        <p:txBody>
          <a:bodyPr/>
          <a:lstStyle/>
          <a:p>
            <a:pPr>
              <a:defRPr/>
            </a:pPr>
            <a:fld id="{EBA45903-A779-48F4-B6FD-FF12109F8634}" type="slidenum">
              <a:rPr lang="es-CO" smtClean="0"/>
              <a:pPr>
                <a:defRPr/>
              </a:pPr>
              <a:t>‹Nº›</a:t>
            </a:fld>
            <a:endParaRPr lang="es-CO" dirty="0"/>
          </a:p>
        </p:txBody>
      </p:sp>
    </p:spTree>
    <p:extLst>
      <p:ext uri="{BB962C8B-B14F-4D97-AF65-F5344CB8AC3E}">
        <p14:creationId xmlns:p14="http://schemas.microsoft.com/office/powerpoint/2010/main" val="74545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pPr>
              <a:defRPr/>
            </a:pPr>
            <a:fld id="{77717BA6-E88E-458F-920E-51B3F923C6AE}" type="datetimeFigureOut">
              <a:rPr lang="es-CO" smtClean="0"/>
              <a:pPr>
                <a:defRPr/>
              </a:pPr>
              <a:t>23/01/2019</a:t>
            </a:fld>
            <a:endParaRPr lang="es-CO" dirty="0"/>
          </a:p>
        </p:txBody>
      </p:sp>
      <p:sp>
        <p:nvSpPr>
          <p:cNvPr id="4" name="3 Marcador de pie de página"/>
          <p:cNvSpPr>
            <a:spLocks noGrp="1"/>
          </p:cNvSpPr>
          <p:nvPr>
            <p:ph type="ftr" sz="quarter" idx="11"/>
          </p:nvPr>
        </p:nvSpPr>
        <p:spPr/>
        <p:txBody>
          <a:bodyPr/>
          <a:lstStyle/>
          <a:p>
            <a:pPr>
              <a:defRPr/>
            </a:pPr>
            <a:endParaRPr lang="es-CO" dirty="0"/>
          </a:p>
        </p:txBody>
      </p:sp>
      <p:sp>
        <p:nvSpPr>
          <p:cNvPr id="5" name="4 Marcador de número de diapositiva"/>
          <p:cNvSpPr>
            <a:spLocks noGrp="1"/>
          </p:cNvSpPr>
          <p:nvPr>
            <p:ph type="sldNum" sz="quarter" idx="12"/>
          </p:nvPr>
        </p:nvSpPr>
        <p:spPr/>
        <p:txBody>
          <a:bodyPr/>
          <a:lstStyle/>
          <a:p>
            <a:pPr>
              <a:defRPr/>
            </a:pPr>
            <a:fld id="{7313CF12-6962-47D1-9995-7BCB0D3CE486}" type="slidenum">
              <a:rPr lang="es-CO" smtClean="0"/>
              <a:pPr>
                <a:defRPr/>
              </a:pPr>
              <a:t>‹Nº›</a:t>
            </a:fld>
            <a:endParaRPr lang="es-CO" dirty="0"/>
          </a:p>
        </p:txBody>
      </p:sp>
    </p:spTree>
    <p:extLst>
      <p:ext uri="{BB962C8B-B14F-4D97-AF65-F5344CB8AC3E}">
        <p14:creationId xmlns:p14="http://schemas.microsoft.com/office/powerpoint/2010/main" val="235159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fld id="{B680DA90-1752-4122-893F-DE0EC73EE9B9}" type="datetimeFigureOut">
              <a:rPr lang="es-CO" smtClean="0"/>
              <a:pPr>
                <a:defRPr/>
              </a:pPr>
              <a:t>23/01/2019</a:t>
            </a:fld>
            <a:endParaRPr lang="es-CO" dirty="0"/>
          </a:p>
        </p:txBody>
      </p:sp>
      <p:sp>
        <p:nvSpPr>
          <p:cNvPr id="3" name="2 Marcador de pie de página"/>
          <p:cNvSpPr>
            <a:spLocks noGrp="1"/>
          </p:cNvSpPr>
          <p:nvPr>
            <p:ph type="ftr" sz="quarter" idx="11"/>
          </p:nvPr>
        </p:nvSpPr>
        <p:spPr/>
        <p:txBody>
          <a:bodyPr/>
          <a:lstStyle/>
          <a:p>
            <a:pPr>
              <a:defRPr/>
            </a:pPr>
            <a:endParaRPr lang="es-CO" dirty="0"/>
          </a:p>
        </p:txBody>
      </p:sp>
      <p:sp>
        <p:nvSpPr>
          <p:cNvPr id="4" name="3 Marcador de número de diapositiva"/>
          <p:cNvSpPr>
            <a:spLocks noGrp="1"/>
          </p:cNvSpPr>
          <p:nvPr>
            <p:ph type="sldNum" sz="quarter" idx="12"/>
          </p:nvPr>
        </p:nvSpPr>
        <p:spPr/>
        <p:txBody>
          <a:bodyPr/>
          <a:lstStyle/>
          <a:p>
            <a:pPr>
              <a:defRPr/>
            </a:pPr>
            <a:fld id="{A944FBD1-00B5-45CF-9492-026895163687}" type="slidenum">
              <a:rPr lang="es-CO" smtClean="0"/>
              <a:pPr>
                <a:defRPr/>
              </a:pPr>
              <a:t>‹Nº›</a:t>
            </a:fld>
            <a:endParaRPr lang="es-CO" dirty="0"/>
          </a:p>
        </p:txBody>
      </p:sp>
    </p:spTree>
    <p:extLst>
      <p:ext uri="{BB962C8B-B14F-4D97-AF65-F5344CB8AC3E}">
        <p14:creationId xmlns:p14="http://schemas.microsoft.com/office/powerpoint/2010/main" val="11042332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pPr>
              <a:defRPr/>
            </a:pPr>
            <a:fld id="{4D55F1C8-6C19-491E-A2D0-C81E2419ACC3}" type="datetimeFigureOut">
              <a:rPr lang="es-CO" smtClean="0"/>
              <a:pPr>
                <a:defRPr/>
              </a:pPr>
              <a:t>23/01/2019</a:t>
            </a:fld>
            <a:endParaRPr lang="es-CO" dirty="0"/>
          </a:p>
        </p:txBody>
      </p:sp>
      <p:sp>
        <p:nvSpPr>
          <p:cNvPr id="6" name="5 Marcador de pie de página"/>
          <p:cNvSpPr>
            <a:spLocks noGrp="1"/>
          </p:cNvSpPr>
          <p:nvPr>
            <p:ph type="ftr" sz="quarter" idx="11"/>
          </p:nvPr>
        </p:nvSpPr>
        <p:spPr/>
        <p:txBody>
          <a:bodyPr/>
          <a:lstStyle/>
          <a:p>
            <a:pPr>
              <a:defRPr/>
            </a:pPr>
            <a:endParaRPr lang="es-CO" dirty="0"/>
          </a:p>
        </p:txBody>
      </p:sp>
      <p:sp>
        <p:nvSpPr>
          <p:cNvPr id="7" name="6 Marcador de número de diapositiva"/>
          <p:cNvSpPr>
            <a:spLocks noGrp="1"/>
          </p:cNvSpPr>
          <p:nvPr>
            <p:ph type="sldNum" sz="quarter" idx="12"/>
          </p:nvPr>
        </p:nvSpPr>
        <p:spPr/>
        <p:txBody>
          <a:bodyPr/>
          <a:lstStyle/>
          <a:p>
            <a:pPr>
              <a:defRPr/>
            </a:pPr>
            <a:fld id="{A4AACC00-9F61-40DD-9685-B218255774B5}" type="slidenum">
              <a:rPr lang="es-CO" smtClean="0"/>
              <a:pPr>
                <a:defRPr/>
              </a:pPr>
              <a:t>‹Nº›</a:t>
            </a:fld>
            <a:endParaRPr lang="es-CO" dirty="0"/>
          </a:p>
        </p:txBody>
      </p:sp>
    </p:spTree>
    <p:extLst>
      <p:ext uri="{BB962C8B-B14F-4D97-AF65-F5344CB8AC3E}">
        <p14:creationId xmlns:p14="http://schemas.microsoft.com/office/powerpoint/2010/main" val="1173237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pPr>
              <a:defRPr/>
            </a:pPr>
            <a:fld id="{3A899CB0-4968-4B70-A747-5BD96AE9DC5B}" type="datetimeFigureOut">
              <a:rPr lang="es-CO" smtClean="0"/>
              <a:pPr>
                <a:defRPr/>
              </a:pPr>
              <a:t>23/01/2019</a:t>
            </a:fld>
            <a:endParaRPr lang="es-CO" dirty="0"/>
          </a:p>
        </p:txBody>
      </p:sp>
      <p:sp>
        <p:nvSpPr>
          <p:cNvPr id="6" name="5 Marcador de pie de página"/>
          <p:cNvSpPr>
            <a:spLocks noGrp="1"/>
          </p:cNvSpPr>
          <p:nvPr>
            <p:ph type="ftr" sz="quarter" idx="11"/>
          </p:nvPr>
        </p:nvSpPr>
        <p:spPr/>
        <p:txBody>
          <a:bodyPr/>
          <a:lstStyle/>
          <a:p>
            <a:pPr>
              <a:defRPr/>
            </a:pPr>
            <a:endParaRPr lang="es-CO" dirty="0"/>
          </a:p>
        </p:txBody>
      </p:sp>
      <p:sp>
        <p:nvSpPr>
          <p:cNvPr id="7" name="6 Marcador de número de diapositiva"/>
          <p:cNvSpPr>
            <a:spLocks noGrp="1"/>
          </p:cNvSpPr>
          <p:nvPr>
            <p:ph type="sldNum" sz="quarter" idx="12"/>
          </p:nvPr>
        </p:nvSpPr>
        <p:spPr/>
        <p:txBody>
          <a:bodyPr/>
          <a:lstStyle/>
          <a:p>
            <a:pPr>
              <a:defRPr/>
            </a:pPr>
            <a:fld id="{5D0B3585-AA8A-4D22-822C-AA525AA33963}" type="slidenum">
              <a:rPr lang="es-CO" smtClean="0"/>
              <a:pPr>
                <a:defRPr/>
              </a:pPr>
              <a:t>‹Nº›</a:t>
            </a:fld>
            <a:endParaRPr lang="es-CO" dirty="0"/>
          </a:p>
        </p:txBody>
      </p:sp>
    </p:spTree>
    <p:extLst>
      <p:ext uri="{BB962C8B-B14F-4D97-AF65-F5344CB8AC3E}">
        <p14:creationId xmlns:p14="http://schemas.microsoft.com/office/powerpoint/2010/main" val="1743596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A4ABA409-13F0-468B-9160-75009E41EB39}" type="datetimeFigureOut">
              <a:rPr lang="es-CO" smtClean="0"/>
              <a:pPr>
                <a:defRPr/>
              </a:pPr>
              <a:t>23/01/2019</a:t>
            </a:fld>
            <a:endParaRPr lang="es-CO"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CO"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375A438-8F20-4755-A55E-6CBA9DEC6524}" type="slidenum">
              <a:rPr lang="es-CO" smtClean="0"/>
              <a:pPr>
                <a:defRPr/>
              </a:pPr>
              <a:t>‹Nº›</a:t>
            </a:fld>
            <a:endParaRPr lang="es-CO" dirty="0"/>
          </a:p>
        </p:txBody>
      </p:sp>
    </p:spTree>
    <p:extLst>
      <p:ext uri="{BB962C8B-B14F-4D97-AF65-F5344CB8AC3E}">
        <p14:creationId xmlns:p14="http://schemas.microsoft.com/office/powerpoint/2010/main" val="13286731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7.emf"/></Relationships>
</file>

<file path=ppt/slides/_rels/slide11.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4.png"/><Relationship Id="rId7" Type="http://schemas.openxmlformats.org/officeDocument/2006/relationships/diagramColors" Target="../diagrams/colors2.xm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png"/><Relationship Id="rId7" Type="http://schemas.openxmlformats.org/officeDocument/2006/relationships/diagramColors" Target="../diagrams/colors1.xml"/><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hyperlink" Target="http://www.cas.gov.co/"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hyperlink" Target="mailto:tasa.retributiva@cas.gov.co" TargetMode="External"/><Relationship Id="rId4" Type="http://schemas.openxmlformats.org/officeDocument/2006/relationships/hyperlink" Target="http://www.cas.gov.co/"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hyperlink" Target="http://www.cas.gov-co/"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6.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206082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2051" name="6 CuadroTexto"/>
          <p:cNvSpPr txBox="1">
            <a:spLocks noChangeArrowheads="1"/>
          </p:cNvSpPr>
          <p:nvPr/>
        </p:nvSpPr>
        <p:spPr bwMode="auto">
          <a:xfrm>
            <a:off x="468313" y="116632"/>
            <a:ext cx="8207375" cy="163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2000" b="1" dirty="0"/>
              <a:t>Elaborar el estudio para la definición de las corrientes o tramos de corriente </a:t>
            </a:r>
            <a:r>
              <a:rPr lang="es-CO" sz="2000" b="1" dirty="0" smtClean="0"/>
              <a:t>para </a:t>
            </a:r>
            <a:r>
              <a:rPr lang="es-CO" sz="2000" b="1" dirty="0"/>
              <a:t>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1588" y="1844824"/>
            <a:ext cx="9144000" cy="1191176"/>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2053" name="8 CuadroTexto"/>
          <p:cNvSpPr txBox="1">
            <a:spLocks noChangeArrowheads="1"/>
          </p:cNvSpPr>
          <p:nvPr/>
        </p:nvSpPr>
        <p:spPr bwMode="auto">
          <a:xfrm>
            <a:off x="340047" y="1988840"/>
            <a:ext cx="8480425" cy="9652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b="1" dirty="0">
                <a:solidFill>
                  <a:schemeClr val="bg1"/>
                </a:solidFill>
              </a:rPr>
              <a:t>Contrato de Consultoría </a:t>
            </a:r>
            <a:r>
              <a:rPr lang="es-CO" b="1" dirty="0" smtClean="0">
                <a:solidFill>
                  <a:schemeClr val="bg1"/>
                </a:solidFill>
              </a:rPr>
              <a:t>00514-2017</a:t>
            </a:r>
            <a:endParaRPr lang="es-CO" b="1" dirty="0">
              <a:solidFill>
                <a:schemeClr val="bg1"/>
              </a:solidFill>
            </a:endParaRPr>
          </a:p>
          <a:p>
            <a:pPr algn="ctr"/>
            <a:endParaRPr lang="es-CO" sz="1200" b="1" dirty="0">
              <a:solidFill>
                <a:schemeClr val="bg1"/>
              </a:solidFill>
            </a:endParaRPr>
          </a:p>
          <a:p>
            <a:pPr algn="ctr"/>
            <a:r>
              <a:rPr lang="es-CO" sz="2800" b="1" dirty="0">
                <a:solidFill>
                  <a:schemeClr val="bg1"/>
                </a:solidFill>
              </a:rPr>
              <a:t>Unión Temporal AMBIENTE 2017</a:t>
            </a:r>
          </a:p>
        </p:txBody>
      </p:sp>
      <p:sp>
        <p:nvSpPr>
          <p:cNvPr id="2054" name="9 CuadroTexto"/>
          <p:cNvSpPr txBox="1">
            <a:spLocks noChangeArrowheads="1"/>
          </p:cNvSpPr>
          <p:nvPr/>
        </p:nvSpPr>
        <p:spPr bwMode="auto">
          <a:xfrm>
            <a:off x="467493" y="3140968"/>
            <a:ext cx="8208963" cy="144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3600" b="1" dirty="0"/>
              <a:t>Segundo Taller de Socialización</a:t>
            </a:r>
          </a:p>
          <a:p>
            <a:pPr algn="ctr"/>
            <a:r>
              <a:rPr lang="es-CO" sz="2800" b="1" dirty="0" smtClean="0"/>
              <a:t>Propuesta meta de carga contaminante de DBO5 y SST</a:t>
            </a:r>
          </a:p>
          <a:p>
            <a:pPr algn="ctr"/>
            <a:r>
              <a:rPr lang="es-CO" sz="2400" b="1" dirty="0" smtClean="0"/>
              <a:t>Implementación Tasa Retributiva Quinquenio 2019 </a:t>
            </a:r>
            <a:r>
              <a:rPr lang="es-CO" sz="2400" b="1" dirty="0"/>
              <a:t>- 2023 </a:t>
            </a:r>
          </a:p>
        </p:txBody>
      </p:sp>
      <p:pic>
        <p:nvPicPr>
          <p:cNvPr id="2055" name="1 Imagen"/>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4797312"/>
            <a:ext cx="954124" cy="144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2 Imagen"/>
          <p:cNvPicPr>
            <a:picLocks noChangeAspect="1"/>
          </p:cNvPicPr>
          <p:nvPr/>
        </p:nvPicPr>
        <p:blipFill>
          <a:blip r:embed="rId3" cstate="print">
            <a:extLst>
              <a:ext uri="{28A0092B-C50C-407E-A947-70E740481C1C}">
                <a14:useLocalDpi xmlns:a14="http://schemas.microsoft.com/office/drawing/2010/main" val="0"/>
              </a:ext>
            </a:extLst>
          </a:blip>
          <a:srcRect l="21875" t="5817" r="4855" b="16895"/>
          <a:stretch>
            <a:fillRect/>
          </a:stretch>
        </p:blipFill>
        <p:spPr bwMode="auto">
          <a:xfrm>
            <a:off x="5334740" y="4977272"/>
            <a:ext cx="2693644" cy="900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2057" name="12 CuadroTexto"/>
          <p:cNvSpPr txBox="1">
            <a:spLocks noChangeArrowheads="1"/>
          </p:cNvSpPr>
          <p:nvPr/>
        </p:nvSpPr>
        <p:spPr bwMode="auto">
          <a:xfrm>
            <a:off x="323528" y="6351860"/>
            <a:ext cx="8482013" cy="318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600" b="1" dirty="0"/>
              <a:t>San Gil, </a:t>
            </a:r>
            <a:r>
              <a:rPr lang="es-CO" sz="1600" b="1" dirty="0" smtClean="0"/>
              <a:t>enero </a:t>
            </a:r>
            <a:r>
              <a:rPr lang="es-CO" sz="1600" b="1" dirty="0"/>
              <a:t>de </a:t>
            </a:r>
            <a:r>
              <a:rPr lang="es-CO" sz="1600" b="1" dirty="0" smtClean="0"/>
              <a:t>2019</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409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pic>
        <p:nvPicPr>
          <p:cNvPr id="4102" name="1 Imagen"/>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13" y="6240463"/>
            <a:ext cx="355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2 Imagen"/>
          <p:cNvPicPr>
            <a:picLocks noChangeAspect="1"/>
          </p:cNvPicPr>
          <p:nvPr/>
        </p:nvPicPr>
        <p:blipFill>
          <a:blip r:embed="rId3"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8 CuadroTexto"/>
          <p:cNvSpPr txBox="1">
            <a:spLocks noChangeArrowheads="1"/>
          </p:cNvSpPr>
          <p:nvPr/>
        </p:nvSpPr>
        <p:spPr bwMode="auto">
          <a:xfrm>
            <a:off x="298450" y="692696"/>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sp>
        <p:nvSpPr>
          <p:cNvPr id="3" name="Rectángulo 2"/>
          <p:cNvSpPr/>
          <p:nvPr/>
        </p:nvSpPr>
        <p:spPr>
          <a:xfrm>
            <a:off x="323528" y="1124744"/>
            <a:ext cx="8521699" cy="400110"/>
          </a:xfrm>
          <a:prstGeom prst="rect">
            <a:avLst/>
          </a:prstGeom>
        </p:spPr>
        <p:txBody>
          <a:bodyPr wrap="square">
            <a:spAutoFit/>
          </a:bodyPr>
          <a:lstStyle/>
          <a:p>
            <a:pPr algn="ctr" fontAlgn="ctr"/>
            <a:r>
              <a:rPr lang="es-CO" sz="2000" b="1" dirty="0" smtClean="0"/>
              <a:t>EVALUACIÓN DE LAS PROPUESTAS DE </a:t>
            </a:r>
            <a:r>
              <a:rPr lang="es-CO" sz="2000" b="1" dirty="0"/>
              <a:t>METAS DE CARGA </a:t>
            </a:r>
            <a:r>
              <a:rPr lang="es-CO" sz="2000" b="1" dirty="0" smtClean="0"/>
              <a:t>CONTAMINANTE</a:t>
            </a:r>
            <a:endParaRPr lang="es-CO" sz="2000" b="1" dirty="0"/>
          </a:p>
        </p:txBody>
      </p:sp>
      <p:pic>
        <p:nvPicPr>
          <p:cNvPr id="6" name="Imagen 5"/>
          <p:cNvPicPr>
            <a:picLocks noChangeAspect="1"/>
          </p:cNvPicPr>
          <p:nvPr/>
        </p:nvPicPr>
        <p:blipFill>
          <a:blip r:embed="rId4"/>
          <a:stretch>
            <a:fillRect/>
          </a:stretch>
        </p:blipFill>
        <p:spPr>
          <a:xfrm>
            <a:off x="1127051" y="1624812"/>
            <a:ext cx="7000765" cy="4752000"/>
          </a:xfrm>
          <a:prstGeom prst="rect">
            <a:avLst/>
          </a:prstGeom>
        </p:spPr>
      </p:pic>
    </p:spTree>
    <p:extLst>
      <p:ext uri="{BB962C8B-B14F-4D97-AF65-F5344CB8AC3E}">
        <p14:creationId xmlns:p14="http://schemas.microsoft.com/office/powerpoint/2010/main" val="36850982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latin typeface="Arial Narrow" panose="020B0606020202030204" pitchFamily="34" charset="0"/>
            </a:endParaRPr>
          </a:p>
        </p:txBody>
      </p:sp>
      <p:sp>
        <p:nvSpPr>
          <p:cNvPr id="409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latin typeface="Arial Narrow" panose="020B0606020202030204" pitchFamily="34" charset="0"/>
            </a:endParaRPr>
          </a:p>
        </p:txBody>
      </p:sp>
      <p:pic>
        <p:nvPicPr>
          <p:cNvPr id="4102" name="1 Imagen"/>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13" y="6240463"/>
            <a:ext cx="355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2 Imagen"/>
          <p:cNvPicPr>
            <a:picLocks noChangeAspect="1"/>
          </p:cNvPicPr>
          <p:nvPr/>
        </p:nvPicPr>
        <p:blipFill>
          <a:blip r:embed="rId3"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sp>
        <p:nvSpPr>
          <p:cNvPr id="10" name="19 Rectángulo"/>
          <p:cNvSpPr/>
          <p:nvPr/>
        </p:nvSpPr>
        <p:spPr>
          <a:xfrm>
            <a:off x="1115616" y="1412776"/>
            <a:ext cx="6984776" cy="400110"/>
          </a:xfrm>
          <a:prstGeom prst="rect">
            <a:avLst/>
          </a:prstGeom>
          <a:ln>
            <a:noFill/>
          </a:ln>
        </p:spPr>
        <p:txBody>
          <a:bodyPr wrap="square">
            <a:spAutoFit/>
          </a:bodyPr>
          <a:lstStyle/>
          <a:p>
            <a:pPr algn="ctr"/>
            <a:r>
              <a:rPr lang="es-CO" sz="2000" b="1" dirty="0" smtClean="0"/>
              <a:t>IMPLEMENTACIÓN TASA RETRIBUTIVA</a:t>
            </a:r>
            <a:endParaRPr lang="es-CO" sz="1400" i="1" dirty="0"/>
          </a:p>
        </p:txBody>
      </p:sp>
      <p:graphicFrame>
        <p:nvGraphicFramePr>
          <p:cNvPr id="11" name="21 Diagrama"/>
          <p:cNvGraphicFramePr/>
          <p:nvPr>
            <p:extLst>
              <p:ext uri="{D42A27DB-BD31-4B8C-83A1-F6EECF244321}">
                <p14:modId xmlns:p14="http://schemas.microsoft.com/office/powerpoint/2010/main" val="2308423283"/>
              </p:ext>
            </p:extLst>
          </p:nvPr>
        </p:nvGraphicFramePr>
        <p:xfrm>
          <a:off x="1115616" y="2132856"/>
          <a:ext cx="6925953" cy="29523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12" name="Rectángulo 11"/>
          <p:cNvSpPr/>
          <p:nvPr/>
        </p:nvSpPr>
        <p:spPr>
          <a:xfrm>
            <a:off x="298773" y="5457418"/>
            <a:ext cx="8521699" cy="707886"/>
          </a:xfrm>
          <a:prstGeom prst="rect">
            <a:avLst/>
          </a:prstGeom>
        </p:spPr>
        <p:txBody>
          <a:bodyPr wrap="square">
            <a:spAutoFit/>
          </a:bodyPr>
          <a:lstStyle/>
          <a:p>
            <a:pPr algn="ctr" fontAlgn="ctr"/>
            <a:r>
              <a:rPr lang="es-CO" sz="2000" b="1" dirty="0" smtClean="0"/>
              <a:t>Definición del quinquenio de Tasa Retributiva</a:t>
            </a:r>
          </a:p>
          <a:p>
            <a:pPr algn="ctr" fontAlgn="ctr"/>
            <a:r>
              <a:rPr lang="es-CO" sz="2000" b="1" dirty="0" smtClean="0"/>
              <a:t>Abril - Mayo 2019 hasta </a:t>
            </a:r>
            <a:r>
              <a:rPr lang="es-CO" sz="2000" b="1" dirty="0" smtClean="0"/>
              <a:t>Marzo - Abril 2024</a:t>
            </a:r>
            <a:endParaRPr lang="es-CO" sz="2000" b="1" dirty="0"/>
          </a:p>
        </p:txBody>
      </p:sp>
    </p:spTree>
    <p:extLst>
      <p:ext uri="{BB962C8B-B14F-4D97-AF65-F5344CB8AC3E}">
        <p14:creationId xmlns:p14="http://schemas.microsoft.com/office/powerpoint/2010/main" val="64179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latin typeface="Arial Narrow" panose="020B0606020202030204" pitchFamily="34" charset="0"/>
            </a:endParaRPr>
          </a:p>
        </p:txBody>
      </p:sp>
      <p:sp>
        <p:nvSpPr>
          <p:cNvPr id="409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latin typeface="Arial Narrow" panose="020B0606020202030204" pitchFamily="34" charset="0"/>
            </a:endParaRPr>
          </a:p>
        </p:txBody>
      </p:sp>
      <p:pic>
        <p:nvPicPr>
          <p:cNvPr id="4102" name="1 Imagen"/>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13" y="6240463"/>
            <a:ext cx="355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2 Imagen"/>
          <p:cNvPicPr>
            <a:picLocks noChangeAspect="1"/>
          </p:cNvPicPr>
          <p:nvPr/>
        </p:nvPicPr>
        <p:blipFill>
          <a:blip r:embed="rId3"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sp>
        <p:nvSpPr>
          <p:cNvPr id="10" name="19 Rectángulo"/>
          <p:cNvSpPr/>
          <p:nvPr/>
        </p:nvSpPr>
        <p:spPr>
          <a:xfrm>
            <a:off x="1043608" y="1412776"/>
            <a:ext cx="6984776" cy="400110"/>
          </a:xfrm>
          <a:prstGeom prst="rect">
            <a:avLst/>
          </a:prstGeom>
          <a:ln>
            <a:noFill/>
          </a:ln>
        </p:spPr>
        <p:txBody>
          <a:bodyPr wrap="square">
            <a:spAutoFit/>
          </a:bodyPr>
          <a:lstStyle/>
          <a:p>
            <a:pPr algn="ctr"/>
            <a:r>
              <a:rPr lang="es-CO" sz="2000" b="1" dirty="0" smtClean="0"/>
              <a:t>IMPLEMENTACIÓN TASA RETRIBUTIVA</a:t>
            </a:r>
            <a:endParaRPr lang="es-CO" sz="1400" i="1" dirty="0"/>
          </a:p>
        </p:txBody>
      </p:sp>
      <p:sp>
        <p:nvSpPr>
          <p:cNvPr id="13" name="5 Rectángulo"/>
          <p:cNvSpPr/>
          <p:nvPr/>
        </p:nvSpPr>
        <p:spPr>
          <a:xfrm>
            <a:off x="723032" y="2208074"/>
            <a:ext cx="7665392" cy="3741206"/>
          </a:xfrm>
          <a:prstGeom prst="rect">
            <a:avLst/>
          </a:prstGeom>
          <a:solidFill>
            <a:srgbClr val="FFFFFF"/>
          </a:solidFill>
          <a:ln w="9525">
            <a:noFill/>
            <a:miter lim="800000"/>
            <a:headEnd/>
            <a:tailEnd/>
          </a:ln>
        </p:spPr>
        <p:txBody>
          <a:bodyPr/>
          <a:lstStyle/>
          <a:p>
            <a:pPr marL="355600" indent="-355600" algn="just"/>
            <a:r>
              <a:rPr lang="es-CO" sz="2000" b="1" dirty="0" smtClean="0">
                <a:solidFill>
                  <a:srgbClr val="00B050"/>
                </a:solidFill>
              </a:rPr>
              <a:t>Parágrafo Art. 12. </a:t>
            </a:r>
            <a:r>
              <a:rPr lang="es-CO" sz="2000" b="1" i="1" dirty="0" smtClean="0">
                <a:solidFill>
                  <a:srgbClr val="00B050"/>
                </a:solidFill>
              </a:rPr>
              <a:t>“El acto administrativo que defina las metas de carga contaminante, deberá establecer la meta global y las metas individuales y/o grupales de carga contaminante para cada cuerpo de agua o tramo del mismo e incluirá también el término de las metas, línea base de carga contaminante, carga proyectada al final del quinquenio, objetivos de calidad y </a:t>
            </a:r>
            <a:r>
              <a:rPr lang="es-CO" sz="2000" b="1" i="1" u="sng" dirty="0" smtClean="0">
                <a:solidFill>
                  <a:srgbClr val="00B050"/>
                </a:solidFill>
              </a:rPr>
              <a:t>los periodos de facturación</a:t>
            </a:r>
            <a:r>
              <a:rPr lang="es-CO" sz="2000" b="1" i="1" dirty="0" smtClean="0">
                <a:solidFill>
                  <a:srgbClr val="00B050"/>
                </a:solidFill>
              </a:rPr>
              <a:t>.”</a:t>
            </a:r>
          </a:p>
          <a:p>
            <a:pPr marL="355600" indent="-355600" algn="just"/>
            <a:endParaRPr lang="es-CO" sz="2000" b="1" i="1" dirty="0" smtClean="0">
              <a:solidFill>
                <a:srgbClr val="00B050"/>
              </a:solidFill>
            </a:endParaRPr>
          </a:p>
          <a:p>
            <a:pPr algn="just"/>
            <a:r>
              <a:rPr lang="es-CO" sz="2000" b="1" dirty="0" smtClean="0"/>
              <a:t>Usuarios prestadores del servicio público de alcantarillado: relacionar el número de vertimientos puntuales a eliminar anualmente por cuerpo de agua o tramo durante el quinquenio respectivo; el total de carga esperada para cada año del quinquenio (debe concordar con la información contenida en los PSMV).</a:t>
            </a:r>
            <a:endParaRPr lang="es-CO" sz="2000" b="1" i="1" dirty="0" smtClean="0">
              <a:solidFill>
                <a:srgbClr val="00B050"/>
              </a:solidFill>
            </a:endParaRPr>
          </a:p>
        </p:txBody>
      </p:sp>
    </p:spTree>
    <p:extLst>
      <p:ext uri="{BB962C8B-B14F-4D97-AF65-F5344CB8AC3E}">
        <p14:creationId xmlns:p14="http://schemas.microsoft.com/office/powerpoint/2010/main" val="20507510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latin typeface="Arial Narrow" panose="020B0606020202030204" pitchFamily="34" charset="0"/>
            </a:endParaRPr>
          </a:p>
        </p:txBody>
      </p:sp>
      <p:sp>
        <p:nvSpPr>
          <p:cNvPr id="409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latin typeface="Arial Narrow" panose="020B0606020202030204" pitchFamily="34" charset="0"/>
            </a:endParaRPr>
          </a:p>
        </p:txBody>
      </p:sp>
      <p:pic>
        <p:nvPicPr>
          <p:cNvPr id="4102" name="1 Imagen"/>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13" y="6240463"/>
            <a:ext cx="355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2 Imagen"/>
          <p:cNvPicPr>
            <a:picLocks noChangeAspect="1"/>
          </p:cNvPicPr>
          <p:nvPr/>
        </p:nvPicPr>
        <p:blipFill>
          <a:blip r:embed="rId3"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sp>
        <p:nvSpPr>
          <p:cNvPr id="10" name="19 Rectángulo"/>
          <p:cNvSpPr/>
          <p:nvPr/>
        </p:nvSpPr>
        <p:spPr>
          <a:xfrm>
            <a:off x="1043608" y="1228690"/>
            <a:ext cx="6984776" cy="400110"/>
          </a:xfrm>
          <a:prstGeom prst="rect">
            <a:avLst/>
          </a:prstGeom>
          <a:ln>
            <a:noFill/>
          </a:ln>
        </p:spPr>
        <p:txBody>
          <a:bodyPr wrap="square">
            <a:spAutoFit/>
          </a:bodyPr>
          <a:lstStyle/>
          <a:p>
            <a:pPr algn="ctr"/>
            <a:r>
              <a:rPr lang="es-CO" sz="2000" b="1" dirty="0" smtClean="0"/>
              <a:t>IMPLEMENTACIÓN TASA RETRIBUTIVA</a:t>
            </a:r>
            <a:endParaRPr lang="es-CO" sz="1400" i="1" dirty="0"/>
          </a:p>
        </p:txBody>
      </p:sp>
      <p:sp>
        <p:nvSpPr>
          <p:cNvPr id="11" name="11 Rectángulo"/>
          <p:cNvSpPr/>
          <p:nvPr/>
        </p:nvSpPr>
        <p:spPr>
          <a:xfrm>
            <a:off x="396825" y="1987093"/>
            <a:ext cx="8399562" cy="3170099"/>
          </a:xfrm>
          <a:prstGeom prst="rect">
            <a:avLst/>
          </a:prstGeom>
        </p:spPr>
        <p:txBody>
          <a:bodyPr wrap="square">
            <a:spAutoFit/>
          </a:bodyPr>
          <a:lstStyle/>
          <a:p>
            <a:pPr marL="185738" indent="-185738" algn="just">
              <a:buFont typeface="Wingdings" pitchFamily="2" charset="2"/>
              <a:buChar char="§"/>
            </a:pPr>
            <a:r>
              <a:rPr lang="es-MX" sz="2000" dirty="0" smtClean="0"/>
              <a:t>Definir periodos de cobro, facturación y pago.</a:t>
            </a:r>
          </a:p>
          <a:p>
            <a:pPr algn="just"/>
            <a:endParaRPr lang="es-MX" sz="1200" dirty="0" smtClean="0"/>
          </a:p>
          <a:p>
            <a:pPr marL="185738" indent="-185738" algn="just">
              <a:buFont typeface="Wingdings" pitchFamily="2" charset="2"/>
              <a:buChar char="§"/>
            </a:pPr>
            <a:r>
              <a:rPr lang="es-MX" sz="2000" dirty="0" smtClean="0"/>
              <a:t>Definir modelo de </a:t>
            </a:r>
            <a:r>
              <a:rPr lang="es-MX" sz="2000" dirty="0" err="1" smtClean="0"/>
              <a:t>autodeclaración</a:t>
            </a:r>
            <a:r>
              <a:rPr lang="es-MX" sz="2000" dirty="0" smtClean="0"/>
              <a:t> de vertimientos (fechas específicas para presentar).</a:t>
            </a:r>
          </a:p>
          <a:p>
            <a:pPr algn="just"/>
            <a:endParaRPr lang="es-MX" sz="1200" dirty="0" smtClean="0"/>
          </a:p>
          <a:p>
            <a:pPr marL="185738" indent="-185738" algn="just">
              <a:buFont typeface="Wingdings" pitchFamily="2" charset="2"/>
              <a:buChar char="§"/>
            </a:pPr>
            <a:r>
              <a:rPr lang="es-MX" sz="2000" dirty="0" smtClean="0"/>
              <a:t>Si no </a:t>
            </a:r>
            <a:r>
              <a:rPr lang="es-MX" sz="2000" dirty="0" err="1" smtClean="0"/>
              <a:t>Autodeclara</a:t>
            </a:r>
            <a:r>
              <a:rPr lang="es-MX" sz="2000" dirty="0" smtClean="0"/>
              <a:t> se toma presuntiva o con la información disponible.</a:t>
            </a:r>
          </a:p>
          <a:p>
            <a:pPr algn="just"/>
            <a:endParaRPr lang="es-MX" sz="1200" dirty="0" smtClean="0"/>
          </a:p>
          <a:p>
            <a:pPr marL="185738" indent="-185738" algn="just">
              <a:buFont typeface="Wingdings" pitchFamily="2" charset="2"/>
              <a:buChar char="§"/>
            </a:pPr>
            <a:r>
              <a:rPr lang="es-MX" sz="2000" dirty="0" smtClean="0"/>
              <a:t>Presentación de informe anual de ejecución del </a:t>
            </a:r>
            <a:r>
              <a:rPr lang="es-MX" sz="2000" dirty="0" err="1" smtClean="0"/>
              <a:t>PSMV</a:t>
            </a:r>
            <a:r>
              <a:rPr lang="es-MX" sz="2000" dirty="0" smtClean="0"/>
              <a:t>.</a:t>
            </a:r>
          </a:p>
          <a:p>
            <a:pPr algn="just"/>
            <a:endParaRPr lang="es-MX" sz="1200" dirty="0" smtClean="0"/>
          </a:p>
          <a:p>
            <a:pPr marL="185738" indent="-185738" algn="just">
              <a:buFont typeface="Wingdings" pitchFamily="2" charset="2"/>
              <a:buChar char="§"/>
            </a:pPr>
            <a:r>
              <a:rPr lang="es-MX" sz="2000" dirty="0" smtClean="0"/>
              <a:t>Caracterización anual de vertimientos.</a:t>
            </a:r>
          </a:p>
          <a:p>
            <a:pPr algn="just"/>
            <a:endParaRPr lang="es-MX" sz="1200" dirty="0" smtClean="0"/>
          </a:p>
          <a:p>
            <a:pPr marL="185738" indent="-185738" algn="just">
              <a:buFont typeface="Wingdings" pitchFamily="2" charset="2"/>
              <a:buChar char="§"/>
            </a:pPr>
            <a:r>
              <a:rPr lang="es-MX" sz="2000" dirty="0" smtClean="0"/>
              <a:t>Periodo anual de </a:t>
            </a:r>
            <a:r>
              <a:rPr lang="es-MX" sz="2000" dirty="0" err="1" smtClean="0"/>
              <a:t>TR</a:t>
            </a:r>
            <a:r>
              <a:rPr lang="es-MX" sz="2000" dirty="0" smtClean="0"/>
              <a:t> con coincide con el año fiscal (enero - diciembre), implica ajuste anual del valor de </a:t>
            </a:r>
            <a:r>
              <a:rPr lang="es-MX" sz="2000" dirty="0" err="1" smtClean="0"/>
              <a:t>TR</a:t>
            </a:r>
            <a:r>
              <a:rPr lang="es-MX" sz="2000" dirty="0" smtClean="0"/>
              <a:t>.</a:t>
            </a:r>
          </a:p>
        </p:txBody>
      </p:sp>
    </p:spTree>
    <p:extLst>
      <p:ext uri="{BB962C8B-B14F-4D97-AF65-F5344CB8AC3E}">
        <p14:creationId xmlns:p14="http://schemas.microsoft.com/office/powerpoint/2010/main" val="1808519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409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pic>
        <p:nvPicPr>
          <p:cNvPr id="4102" name="1 Imagen"/>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13" y="6240463"/>
            <a:ext cx="355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2 Imagen"/>
          <p:cNvPicPr>
            <a:picLocks noChangeAspect="1"/>
          </p:cNvPicPr>
          <p:nvPr/>
        </p:nvPicPr>
        <p:blipFill>
          <a:blip r:embed="rId3"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sp>
        <p:nvSpPr>
          <p:cNvPr id="10" name="19 Rectángulo"/>
          <p:cNvSpPr/>
          <p:nvPr/>
        </p:nvSpPr>
        <p:spPr>
          <a:xfrm>
            <a:off x="1403648" y="1412776"/>
            <a:ext cx="6984776" cy="707886"/>
          </a:xfrm>
          <a:prstGeom prst="rect">
            <a:avLst/>
          </a:prstGeom>
          <a:ln>
            <a:noFill/>
          </a:ln>
        </p:spPr>
        <p:txBody>
          <a:bodyPr wrap="square">
            <a:spAutoFit/>
          </a:bodyPr>
          <a:lstStyle/>
          <a:p>
            <a:pPr algn="ctr"/>
            <a:r>
              <a:rPr lang="es-CO" sz="2000" b="1" dirty="0" smtClean="0">
                <a:latin typeface="Arial" panose="020B0604020202020204" pitchFamily="34" charset="0"/>
                <a:cs typeface="Arial" panose="020B0604020202020204" pitchFamily="34" charset="0"/>
              </a:rPr>
              <a:t>Procedimiento para el establecimiento de la meta global de carga contaminante </a:t>
            </a:r>
            <a:endParaRPr lang="es-CO" sz="1400" i="1" dirty="0">
              <a:latin typeface="Arial" panose="020B0604020202020204" pitchFamily="34" charset="0"/>
              <a:cs typeface="Arial" panose="020B0604020202020204" pitchFamily="34" charset="0"/>
            </a:endParaRPr>
          </a:p>
        </p:txBody>
      </p:sp>
      <p:graphicFrame>
        <p:nvGraphicFramePr>
          <p:cNvPr id="11" name="21 Diagrama"/>
          <p:cNvGraphicFramePr/>
          <p:nvPr/>
        </p:nvGraphicFramePr>
        <p:xfrm>
          <a:off x="1979712" y="2391392"/>
          <a:ext cx="6096000" cy="40640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1"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409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pic>
        <p:nvPicPr>
          <p:cNvPr id="4102" name="1 Imagen"/>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13" y="6240463"/>
            <a:ext cx="355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2 Imagen"/>
          <p:cNvPicPr>
            <a:picLocks noChangeAspect="1"/>
          </p:cNvPicPr>
          <p:nvPr/>
        </p:nvPicPr>
        <p:blipFill>
          <a:blip r:embed="rId3"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sp>
        <p:nvSpPr>
          <p:cNvPr id="3" name="Rectángulo 2"/>
          <p:cNvSpPr/>
          <p:nvPr/>
        </p:nvSpPr>
        <p:spPr>
          <a:xfrm>
            <a:off x="311150" y="1772816"/>
            <a:ext cx="8521699" cy="3754874"/>
          </a:xfrm>
          <a:prstGeom prst="rect">
            <a:avLst/>
          </a:prstGeom>
        </p:spPr>
        <p:txBody>
          <a:bodyPr wrap="square">
            <a:spAutoFit/>
          </a:bodyPr>
          <a:lstStyle/>
          <a:p>
            <a:pPr algn="ctr" fontAlgn="ctr"/>
            <a:r>
              <a:rPr lang="es-CO" sz="2000" b="1" dirty="0" smtClean="0"/>
              <a:t>CRONOGRAMA PARA EL ESTABLECIMIENTO DE LA META GLOBAL DE CONTAMINACIÓN</a:t>
            </a:r>
            <a:endParaRPr lang="es-CO" sz="2000" b="1" dirty="0"/>
          </a:p>
          <a:p>
            <a:pPr fontAlgn="ctr"/>
            <a:endParaRPr lang="es-CO" dirty="0"/>
          </a:p>
          <a:p>
            <a:pPr lvl="0" algn="just" defTabSz="457200" fontAlgn="auto">
              <a:spcAft>
                <a:spcPts val="0"/>
              </a:spcAft>
              <a:defRPr/>
            </a:pPr>
            <a:r>
              <a:rPr lang="es-CO" dirty="0" smtClean="0"/>
              <a:t>A Continuación se presenta el cronograma definido mediante la Resolución </a:t>
            </a:r>
            <a:r>
              <a:rPr lang="es-CO" dirty="0"/>
              <a:t>DGL </a:t>
            </a:r>
            <a:r>
              <a:rPr lang="es-CO" dirty="0" smtClean="0"/>
              <a:t>No. </a:t>
            </a:r>
            <a:r>
              <a:rPr lang="es-CO" dirty="0"/>
              <a:t>0812 de </a:t>
            </a:r>
            <a:r>
              <a:rPr lang="es-CO" dirty="0" smtClean="0"/>
              <a:t>2018 por medio de la cual se da inicio al establecimiento de la meta global de contaminación para la implementación de la Tasa Retributiva en la jurisdicción de la CAS para el quinquenio </a:t>
            </a:r>
            <a:r>
              <a:rPr lang="es-CO" dirty="0" smtClean="0"/>
              <a:t>2019-2024; </a:t>
            </a:r>
            <a:r>
              <a:rPr lang="es-CO" dirty="0" smtClean="0"/>
              <a:t>como puede observarse en dicho cronograma, la fecha límite para la presentación de la propuesta de meta de carga contaminante por parte de los usuarios de tasa retributiva, es el 30 de noviembre de 2019.</a:t>
            </a:r>
          </a:p>
          <a:p>
            <a:pPr lvl="0" algn="just" defTabSz="457200" fontAlgn="auto">
              <a:spcAft>
                <a:spcPts val="0"/>
              </a:spcAft>
              <a:defRPr/>
            </a:pPr>
            <a:endParaRPr lang="es-CO" dirty="0"/>
          </a:p>
          <a:p>
            <a:pPr lvl="0" algn="just" defTabSz="457200" fontAlgn="auto">
              <a:spcAft>
                <a:spcPts val="0"/>
              </a:spcAft>
              <a:defRPr/>
            </a:pPr>
            <a:r>
              <a:rPr lang="es-CO" dirty="0" smtClean="0"/>
              <a:t>Para la presentación de la propuesta, el USUARIO podrá hacer el uso del FORMULARIO DE METAS DE CARGA CONTAMINANTE diseñado para el proceso y que se encuentra disponible en la página web de la CAS (</a:t>
            </a:r>
            <a:r>
              <a:rPr lang="es-CO" dirty="0" smtClean="0">
                <a:hlinkClick r:id="rId4"/>
              </a:rPr>
              <a:t>www.cas.gov.co</a:t>
            </a:r>
            <a:r>
              <a:rPr lang="es-CO" dirty="0" smtClean="0"/>
              <a:t> en el link TASA RETRIBUTIVA).</a:t>
            </a:r>
          </a:p>
        </p:txBody>
      </p:sp>
    </p:spTree>
    <p:extLst>
      <p:ext uri="{BB962C8B-B14F-4D97-AF65-F5344CB8AC3E}">
        <p14:creationId xmlns:p14="http://schemas.microsoft.com/office/powerpoint/2010/main" val="1191211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409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pic>
        <p:nvPicPr>
          <p:cNvPr id="4102" name="1 Imagen"/>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13" y="6240463"/>
            <a:ext cx="355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2 Imagen"/>
          <p:cNvPicPr>
            <a:picLocks noChangeAspect="1"/>
          </p:cNvPicPr>
          <p:nvPr/>
        </p:nvPicPr>
        <p:blipFill>
          <a:blip r:embed="rId3"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graphicFrame>
        <p:nvGraphicFramePr>
          <p:cNvPr id="2" name="Tabla 1"/>
          <p:cNvGraphicFramePr>
            <a:graphicFrameLocks noGrp="1"/>
          </p:cNvGraphicFramePr>
          <p:nvPr>
            <p:extLst>
              <p:ext uri="{D42A27DB-BD31-4B8C-83A1-F6EECF244321}">
                <p14:modId xmlns:p14="http://schemas.microsoft.com/office/powerpoint/2010/main" val="250460483"/>
              </p:ext>
            </p:extLst>
          </p:nvPr>
        </p:nvGraphicFramePr>
        <p:xfrm>
          <a:off x="755576" y="1314513"/>
          <a:ext cx="7704856" cy="4922799"/>
        </p:xfrm>
        <a:graphic>
          <a:graphicData uri="http://schemas.openxmlformats.org/drawingml/2006/table">
            <a:tbl>
              <a:tblPr firstRow="1" firstCol="1" bandRow="1">
                <a:tableStyleId>{5C22544A-7EE6-4342-B048-85BDC9FD1C3A}</a:tableStyleId>
              </a:tblPr>
              <a:tblGrid>
                <a:gridCol w="6174440">
                  <a:extLst>
                    <a:ext uri="{9D8B030D-6E8A-4147-A177-3AD203B41FA5}">
                      <a16:colId xmlns:a16="http://schemas.microsoft.com/office/drawing/2014/main" val="20000"/>
                    </a:ext>
                  </a:extLst>
                </a:gridCol>
                <a:gridCol w="1530416">
                  <a:extLst>
                    <a:ext uri="{9D8B030D-6E8A-4147-A177-3AD203B41FA5}">
                      <a16:colId xmlns:a16="http://schemas.microsoft.com/office/drawing/2014/main" val="20001"/>
                    </a:ext>
                  </a:extLst>
                </a:gridCol>
              </a:tblGrid>
              <a:tr h="199588">
                <a:tc gridSpan="2">
                  <a:txBody>
                    <a:bodyPr/>
                    <a:lstStyle/>
                    <a:p>
                      <a:pPr algn="ctr">
                        <a:lnSpc>
                          <a:spcPct val="115000"/>
                        </a:lnSpc>
                        <a:spcAft>
                          <a:spcPts val="0"/>
                        </a:spcAft>
                      </a:pPr>
                      <a:r>
                        <a:rPr lang="es-CO" sz="1050" b="1" dirty="0">
                          <a:solidFill>
                            <a:schemeClr val="tx1">
                              <a:lumMod val="95000"/>
                              <a:lumOff val="5000"/>
                            </a:schemeClr>
                          </a:solidFill>
                          <a:effectLst/>
                        </a:rPr>
                        <a:t>CONSULTA METAS DE CARGAS 2019 -</a:t>
                      </a:r>
                      <a:r>
                        <a:rPr lang="es-CO" sz="1050" b="1" dirty="0" smtClean="0">
                          <a:solidFill>
                            <a:schemeClr val="tx1">
                              <a:lumMod val="95000"/>
                              <a:lumOff val="5000"/>
                            </a:schemeClr>
                          </a:solidFill>
                          <a:effectLst/>
                        </a:rPr>
                        <a:t>2023</a:t>
                      </a:r>
                    </a:p>
                    <a:p>
                      <a:pPr algn="ctr">
                        <a:lnSpc>
                          <a:spcPct val="115000"/>
                        </a:lnSpc>
                        <a:spcAft>
                          <a:spcPts val="0"/>
                        </a:spcAft>
                      </a:pPr>
                      <a:r>
                        <a:rPr lang="es-CO" sz="1050" b="1" dirty="0" smtClean="0">
                          <a:solidFill>
                            <a:schemeClr val="tx1">
                              <a:lumMod val="95000"/>
                              <a:lumOff val="5000"/>
                            </a:schemeClr>
                          </a:solidFill>
                          <a:effectLst/>
                        </a:rPr>
                        <a:t>Resolución </a:t>
                      </a:r>
                      <a:r>
                        <a:rPr lang="es-CO" sz="1050" b="1" dirty="0">
                          <a:solidFill>
                            <a:schemeClr val="tx1">
                              <a:lumMod val="95000"/>
                              <a:lumOff val="5000"/>
                            </a:schemeClr>
                          </a:solidFill>
                          <a:effectLst/>
                        </a:rPr>
                        <a:t>00812 </a:t>
                      </a:r>
                      <a:r>
                        <a:rPr lang="es-CO" sz="1050" b="1" dirty="0" smtClean="0">
                          <a:solidFill>
                            <a:schemeClr val="tx1">
                              <a:lumMod val="95000"/>
                              <a:lumOff val="5000"/>
                            </a:schemeClr>
                          </a:solidFill>
                          <a:effectLst/>
                        </a:rPr>
                        <a:t>18 de</a:t>
                      </a:r>
                      <a:r>
                        <a:rPr lang="es-CO" sz="1050" b="1" baseline="0" dirty="0" smtClean="0">
                          <a:solidFill>
                            <a:schemeClr val="tx1">
                              <a:lumMod val="95000"/>
                              <a:lumOff val="5000"/>
                            </a:schemeClr>
                          </a:solidFill>
                          <a:effectLst/>
                        </a:rPr>
                        <a:t> octubre de 2018|</a:t>
                      </a:r>
                      <a:endParaRPr lang="es-CO" sz="1200" b="1"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tc hMerge="1">
                  <a:txBody>
                    <a:bodyPr/>
                    <a:lstStyle/>
                    <a:p>
                      <a:endParaRPr lang="es-CO"/>
                    </a:p>
                  </a:txBody>
                  <a:tcPr/>
                </a:tc>
                <a:extLst>
                  <a:ext uri="{0D108BD9-81ED-4DB2-BD59-A6C34878D82A}">
                    <a16:rowId xmlns:a16="http://schemas.microsoft.com/office/drawing/2014/main" val="10000"/>
                  </a:ext>
                </a:extLst>
              </a:tr>
              <a:tr h="199588">
                <a:tc>
                  <a:txBody>
                    <a:bodyPr/>
                    <a:lstStyle/>
                    <a:p>
                      <a:pPr algn="ctr">
                        <a:lnSpc>
                          <a:spcPct val="115000"/>
                        </a:lnSpc>
                        <a:spcAft>
                          <a:spcPts val="0"/>
                        </a:spcAft>
                      </a:pPr>
                      <a:r>
                        <a:rPr lang="es-CO" sz="900" dirty="0">
                          <a:solidFill>
                            <a:schemeClr val="tx1">
                              <a:lumMod val="95000"/>
                              <a:lumOff val="5000"/>
                            </a:schemeClr>
                          </a:solidFill>
                          <a:effectLst/>
                        </a:rPr>
                        <a:t>Actividad</a:t>
                      </a:r>
                      <a:endParaRPr lang="es-CO" sz="105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tc>
                  <a:txBody>
                    <a:bodyPr/>
                    <a:lstStyle/>
                    <a:p>
                      <a:pPr algn="ctr">
                        <a:lnSpc>
                          <a:spcPct val="115000"/>
                        </a:lnSpc>
                        <a:spcAft>
                          <a:spcPts val="0"/>
                        </a:spcAft>
                      </a:pPr>
                      <a:r>
                        <a:rPr lang="es-CO" sz="900" dirty="0">
                          <a:effectLst/>
                        </a:rPr>
                        <a:t>Fecha</a:t>
                      </a: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extLst>
                  <a:ext uri="{0D108BD9-81ED-4DB2-BD59-A6C34878D82A}">
                    <a16:rowId xmlns:a16="http://schemas.microsoft.com/office/drawing/2014/main" val="10001"/>
                  </a:ext>
                </a:extLst>
              </a:tr>
              <a:tr h="255987">
                <a:tc>
                  <a:txBody>
                    <a:bodyPr/>
                    <a:lstStyle/>
                    <a:p>
                      <a:pPr algn="just">
                        <a:lnSpc>
                          <a:spcPct val="115000"/>
                        </a:lnSpc>
                        <a:spcAft>
                          <a:spcPts val="0"/>
                        </a:spcAft>
                      </a:pPr>
                      <a:r>
                        <a:rPr lang="es-CO" sz="900" dirty="0">
                          <a:solidFill>
                            <a:schemeClr val="tx1">
                              <a:lumMod val="95000"/>
                              <a:lumOff val="5000"/>
                            </a:schemeClr>
                          </a:solidFill>
                          <a:effectLst/>
                        </a:rPr>
                        <a:t>Invitación (oficio CAS) talleres de socialización del proceso.</a:t>
                      </a:r>
                      <a:endParaRPr lang="es-CO" sz="105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tc>
                  <a:txBody>
                    <a:bodyPr/>
                    <a:lstStyle/>
                    <a:p>
                      <a:pPr algn="ctr">
                        <a:lnSpc>
                          <a:spcPct val="115000"/>
                        </a:lnSpc>
                        <a:spcAft>
                          <a:spcPts val="0"/>
                        </a:spcAft>
                      </a:pPr>
                      <a:r>
                        <a:rPr lang="es-CO" sz="900" dirty="0">
                          <a:effectLst/>
                        </a:rPr>
                        <a:t>19 de octubre de 2018</a:t>
                      </a: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extLst>
                  <a:ext uri="{0D108BD9-81ED-4DB2-BD59-A6C34878D82A}">
                    <a16:rowId xmlns:a16="http://schemas.microsoft.com/office/drawing/2014/main" val="10002"/>
                  </a:ext>
                </a:extLst>
              </a:tr>
              <a:tr h="576064">
                <a:tc>
                  <a:txBody>
                    <a:bodyPr/>
                    <a:lstStyle/>
                    <a:p>
                      <a:pPr algn="just">
                        <a:lnSpc>
                          <a:spcPct val="115000"/>
                        </a:lnSpc>
                        <a:spcAft>
                          <a:spcPts val="0"/>
                        </a:spcAft>
                      </a:pPr>
                      <a:r>
                        <a:rPr lang="es-CO" sz="900" dirty="0">
                          <a:solidFill>
                            <a:schemeClr val="tx1">
                              <a:lumMod val="95000"/>
                              <a:lumOff val="5000"/>
                            </a:schemeClr>
                          </a:solidFill>
                          <a:effectLst/>
                        </a:rPr>
                        <a:t>Publicación del Acto Administrativo por el cual se da inicio al proceso de consulta de meta global de carga contaminante vertida a los cuerpos de agua de la jurisdicción de la CAS para el quinquenio comprendido entre 2019 – 2023.</a:t>
                      </a:r>
                      <a:endParaRPr lang="es-CO" sz="105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tc>
                  <a:txBody>
                    <a:bodyPr/>
                    <a:lstStyle/>
                    <a:p>
                      <a:pPr algn="ctr">
                        <a:lnSpc>
                          <a:spcPct val="115000"/>
                        </a:lnSpc>
                        <a:spcAft>
                          <a:spcPts val="0"/>
                        </a:spcAft>
                      </a:pPr>
                      <a:r>
                        <a:rPr lang="es-CO" sz="900" dirty="0">
                          <a:effectLst/>
                        </a:rPr>
                        <a:t>19 de octubre de 2018</a:t>
                      </a:r>
                      <a:endParaRPr lang="es-CO" sz="1050" dirty="0">
                        <a:effectLst/>
                      </a:endParaRPr>
                    </a:p>
                    <a:p>
                      <a:pPr algn="ctr">
                        <a:lnSpc>
                          <a:spcPct val="115000"/>
                        </a:lnSpc>
                        <a:spcAft>
                          <a:spcPts val="0"/>
                        </a:spcAft>
                      </a:pPr>
                      <a:r>
                        <a:rPr lang="es-CO" sz="900" dirty="0">
                          <a:effectLst/>
                        </a:rPr>
                        <a:t>Cartelera y página web de la Entidad</a:t>
                      </a: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extLst>
                  <a:ext uri="{0D108BD9-81ED-4DB2-BD59-A6C34878D82A}">
                    <a16:rowId xmlns:a16="http://schemas.microsoft.com/office/drawing/2014/main" val="10003"/>
                  </a:ext>
                </a:extLst>
              </a:tr>
              <a:tr h="216024">
                <a:tc>
                  <a:txBody>
                    <a:bodyPr/>
                    <a:lstStyle/>
                    <a:p>
                      <a:pPr algn="just">
                        <a:lnSpc>
                          <a:spcPct val="115000"/>
                        </a:lnSpc>
                        <a:spcAft>
                          <a:spcPts val="0"/>
                        </a:spcAft>
                      </a:pPr>
                      <a:r>
                        <a:rPr lang="es-CO" sz="900" dirty="0">
                          <a:solidFill>
                            <a:schemeClr val="tx1">
                              <a:lumMod val="95000"/>
                              <a:lumOff val="5000"/>
                            </a:schemeClr>
                          </a:solidFill>
                          <a:effectLst/>
                        </a:rPr>
                        <a:t>Publicación información requerida en el proceso</a:t>
                      </a:r>
                      <a:endParaRPr lang="es-CO" sz="105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tc>
                  <a:txBody>
                    <a:bodyPr/>
                    <a:lstStyle/>
                    <a:p>
                      <a:pPr algn="ctr">
                        <a:lnSpc>
                          <a:spcPct val="115000"/>
                        </a:lnSpc>
                        <a:spcAft>
                          <a:spcPts val="0"/>
                        </a:spcAft>
                      </a:pPr>
                      <a:r>
                        <a:rPr lang="es-CO" sz="900" dirty="0">
                          <a:effectLst/>
                        </a:rPr>
                        <a:t>19 de octubre de 2018</a:t>
                      </a:r>
                      <a:endParaRPr lang="es-CO" sz="1050" dirty="0">
                        <a:effectLst/>
                      </a:endParaRPr>
                    </a:p>
                    <a:p>
                      <a:pPr algn="ctr">
                        <a:lnSpc>
                          <a:spcPct val="115000"/>
                        </a:lnSpc>
                        <a:spcAft>
                          <a:spcPts val="0"/>
                        </a:spcAft>
                      </a:pPr>
                      <a:r>
                        <a:rPr lang="es-CO" sz="900" dirty="0">
                          <a:effectLst/>
                        </a:rPr>
                        <a:t>Página web de la Entidad</a:t>
                      </a: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extLst>
                  <a:ext uri="{0D108BD9-81ED-4DB2-BD59-A6C34878D82A}">
                    <a16:rowId xmlns:a16="http://schemas.microsoft.com/office/drawing/2014/main" val="10004"/>
                  </a:ext>
                </a:extLst>
              </a:tr>
              <a:tr h="485891">
                <a:tc>
                  <a:txBody>
                    <a:bodyPr/>
                    <a:lstStyle/>
                    <a:p>
                      <a:pPr algn="just">
                        <a:lnSpc>
                          <a:spcPct val="115000"/>
                        </a:lnSpc>
                        <a:spcAft>
                          <a:spcPts val="0"/>
                        </a:spcAft>
                      </a:pPr>
                      <a:r>
                        <a:rPr lang="es-CO" sz="900" dirty="0">
                          <a:solidFill>
                            <a:schemeClr val="tx1">
                              <a:lumMod val="95000"/>
                              <a:lumOff val="5000"/>
                            </a:schemeClr>
                          </a:solidFill>
                          <a:effectLst/>
                        </a:rPr>
                        <a:t>Primer taller de socialización del proceso de establecimiento de la meta global de carga contaminante. Se realizarán cuatro (4) talleres en los municipios de Barrancabermeja, Málaga, San Gil y Vélez, cubriendo la jurisdicción de la CAS.</a:t>
                      </a:r>
                      <a:endParaRPr lang="es-CO" sz="105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tc>
                  <a:txBody>
                    <a:bodyPr/>
                    <a:lstStyle/>
                    <a:p>
                      <a:pPr algn="ctr">
                        <a:lnSpc>
                          <a:spcPct val="115000"/>
                        </a:lnSpc>
                        <a:spcAft>
                          <a:spcPts val="0"/>
                        </a:spcAft>
                      </a:pPr>
                      <a:r>
                        <a:rPr lang="es-CO" sz="900" dirty="0">
                          <a:effectLst/>
                        </a:rPr>
                        <a:t>6 al 9 de noviembre de 2018</a:t>
                      </a: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extLst>
                  <a:ext uri="{0D108BD9-81ED-4DB2-BD59-A6C34878D82A}">
                    <a16:rowId xmlns:a16="http://schemas.microsoft.com/office/drawing/2014/main" val="10005"/>
                  </a:ext>
                </a:extLst>
              </a:tr>
              <a:tr h="362544">
                <a:tc>
                  <a:txBody>
                    <a:bodyPr/>
                    <a:lstStyle/>
                    <a:p>
                      <a:pPr algn="just">
                        <a:lnSpc>
                          <a:spcPct val="115000"/>
                        </a:lnSpc>
                        <a:spcAft>
                          <a:spcPts val="0"/>
                        </a:spcAft>
                      </a:pPr>
                      <a:r>
                        <a:rPr lang="es-CO" sz="900" dirty="0">
                          <a:solidFill>
                            <a:schemeClr val="tx1">
                              <a:lumMod val="95000"/>
                              <a:lumOff val="5000"/>
                            </a:schemeClr>
                          </a:solidFill>
                          <a:effectLst/>
                        </a:rPr>
                        <a:t>Fecha límite de recepción de las propuestas de metas de carga contaminante.</a:t>
                      </a:r>
                      <a:endParaRPr lang="es-CO" sz="105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tc>
                  <a:txBody>
                    <a:bodyPr/>
                    <a:lstStyle/>
                    <a:p>
                      <a:pPr algn="ctr">
                        <a:lnSpc>
                          <a:spcPct val="115000"/>
                        </a:lnSpc>
                        <a:spcAft>
                          <a:spcPts val="0"/>
                        </a:spcAft>
                      </a:pPr>
                      <a:r>
                        <a:rPr lang="es-CO" sz="900" dirty="0">
                          <a:effectLst/>
                        </a:rPr>
                        <a:t>30 de noviembre de 2018</a:t>
                      </a:r>
                      <a:endParaRPr lang="es-CO" sz="1050" dirty="0">
                        <a:effectLst/>
                      </a:endParaRPr>
                    </a:p>
                    <a:p>
                      <a:pPr algn="ctr">
                        <a:lnSpc>
                          <a:spcPct val="115000"/>
                        </a:lnSpc>
                        <a:spcAft>
                          <a:spcPts val="0"/>
                        </a:spcAft>
                      </a:pPr>
                      <a:r>
                        <a:rPr lang="es-CO" sz="900" dirty="0">
                          <a:effectLst/>
                        </a:rPr>
                        <a:t>Página web de la Entidad</a:t>
                      </a: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extLst>
                  <a:ext uri="{0D108BD9-81ED-4DB2-BD59-A6C34878D82A}">
                    <a16:rowId xmlns:a16="http://schemas.microsoft.com/office/drawing/2014/main" val="10006"/>
                  </a:ext>
                </a:extLst>
              </a:tr>
              <a:tr h="362544">
                <a:tc>
                  <a:txBody>
                    <a:bodyPr/>
                    <a:lstStyle/>
                    <a:p>
                      <a:pPr algn="just">
                        <a:lnSpc>
                          <a:spcPct val="115000"/>
                        </a:lnSpc>
                        <a:spcAft>
                          <a:spcPts val="0"/>
                        </a:spcAft>
                      </a:pPr>
                      <a:r>
                        <a:rPr lang="es-CO" sz="900" dirty="0">
                          <a:solidFill>
                            <a:schemeClr val="tx1">
                              <a:lumMod val="95000"/>
                              <a:lumOff val="5000"/>
                            </a:schemeClr>
                          </a:solidFill>
                          <a:effectLst/>
                        </a:rPr>
                        <a:t>Evaluación de propuestas y estructuración de metas de cargas</a:t>
                      </a:r>
                      <a:endParaRPr lang="es-CO" sz="105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tc>
                  <a:txBody>
                    <a:bodyPr/>
                    <a:lstStyle/>
                    <a:p>
                      <a:pPr algn="ctr">
                        <a:lnSpc>
                          <a:spcPct val="115000"/>
                        </a:lnSpc>
                        <a:spcAft>
                          <a:spcPts val="0"/>
                        </a:spcAft>
                      </a:pPr>
                      <a:r>
                        <a:rPr lang="es-CO" sz="900" dirty="0">
                          <a:effectLst/>
                        </a:rPr>
                        <a:t>1 – 14 de diciembre de 2018</a:t>
                      </a: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extLst>
                  <a:ext uri="{0D108BD9-81ED-4DB2-BD59-A6C34878D82A}">
                    <a16:rowId xmlns:a16="http://schemas.microsoft.com/office/drawing/2014/main" val="10007"/>
                  </a:ext>
                </a:extLst>
              </a:tr>
              <a:tr h="362544">
                <a:tc>
                  <a:txBody>
                    <a:bodyPr/>
                    <a:lstStyle/>
                    <a:p>
                      <a:pPr algn="just">
                        <a:lnSpc>
                          <a:spcPct val="115000"/>
                        </a:lnSpc>
                        <a:spcAft>
                          <a:spcPts val="0"/>
                        </a:spcAft>
                      </a:pPr>
                      <a:r>
                        <a:rPr lang="es-CO" sz="900" dirty="0">
                          <a:solidFill>
                            <a:schemeClr val="tx1">
                              <a:lumMod val="95000"/>
                              <a:lumOff val="5000"/>
                            </a:schemeClr>
                          </a:solidFill>
                          <a:effectLst/>
                        </a:rPr>
                        <a:t>Publicación propuesta de meta global de carga contaminante y metas individuales y grupales. (15 </a:t>
                      </a:r>
                      <a:r>
                        <a:rPr lang="es-CO" sz="900" dirty="0" smtClean="0">
                          <a:solidFill>
                            <a:schemeClr val="tx1">
                              <a:lumMod val="95000"/>
                              <a:lumOff val="5000"/>
                            </a:schemeClr>
                          </a:solidFill>
                          <a:effectLst/>
                        </a:rPr>
                        <a:t>DÍAS </a:t>
                      </a:r>
                      <a:r>
                        <a:rPr lang="es-CO" sz="900" dirty="0">
                          <a:solidFill>
                            <a:schemeClr val="tx1">
                              <a:lumMod val="95000"/>
                              <a:lumOff val="5000"/>
                            </a:schemeClr>
                          </a:solidFill>
                          <a:effectLst/>
                        </a:rPr>
                        <a:t>PAGINA WEB)</a:t>
                      </a:r>
                      <a:endParaRPr lang="es-CO" sz="105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tc>
                  <a:txBody>
                    <a:bodyPr/>
                    <a:lstStyle/>
                    <a:p>
                      <a:pPr algn="ctr">
                        <a:lnSpc>
                          <a:spcPct val="115000"/>
                        </a:lnSpc>
                        <a:spcAft>
                          <a:spcPts val="0"/>
                        </a:spcAft>
                      </a:pPr>
                      <a:r>
                        <a:rPr lang="es-CO" sz="900" dirty="0" smtClean="0">
                          <a:effectLst/>
                        </a:rPr>
                        <a:t>15 de </a:t>
                      </a:r>
                      <a:r>
                        <a:rPr lang="es-CO" sz="900" dirty="0">
                          <a:effectLst/>
                        </a:rPr>
                        <a:t>diciembre - 31 de diciembre de 2018</a:t>
                      </a: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extLst>
                  <a:ext uri="{0D108BD9-81ED-4DB2-BD59-A6C34878D82A}">
                    <a16:rowId xmlns:a16="http://schemas.microsoft.com/office/drawing/2014/main" val="10008"/>
                  </a:ext>
                </a:extLst>
              </a:tr>
              <a:tr h="362544">
                <a:tc>
                  <a:txBody>
                    <a:bodyPr/>
                    <a:lstStyle/>
                    <a:p>
                      <a:pPr algn="just">
                        <a:lnSpc>
                          <a:spcPct val="115000"/>
                        </a:lnSpc>
                        <a:spcAft>
                          <a:spcPts val="0"/>
                        </a:spcAft>
                      </a:pPr>
                      <a:r>
                        <a:rPr lang="es-CO" sz="900" dirty="0" smtClean="0">
                          <a:solidFill>
                            <a:schemeClr val="tx1">
                              <a:lumMod val="95000"/>
                              <a:lumOff val="5000"/>
                            </a:schemeClr>
                          </a:solidFill>
                          <a:effectLst/>
                        </a:rPr>
                        <a:t>Recepción</a:t>
                      </a:r>
                      <a:r>
                        <a:rPr lang="es-CO" sz="900" baseline="0" dirty="0" smtClean="0">
                          <a:solidFill>
                            <a:schemeClr val="tx1">
                              <a:lumMod val="95000"/>
                              <a:lumOff val="5000"/>
                            </a:schemeClr>
                          </a:solidFill>
                          <a:effectLst/>
                        </a:rPr>
                        <a:t> y evaluación </a:t>
                      </a:r>
                      <a:r>
                        <a:rPr lang="es-CO" sz="900" dirty="0" smtClean="0">
                          <a:solidFill>
                            <a:schemeClr val="tx1">
                              <a:lumMod val="95000"/>
                              <a:lumOff val="5000"/>
                            </a:schemeClr>
                          </a:solidFill>
                          <a:effectLst/>
                        </a:rPr>
                        <a:t>de </a:t>
                      </a:r>
                      <a:r>
                        <a:rPr lang="es-CO" sz="900" dirty="0">
                          <a:solidFill>
                            <a:schemeClr val="tx1">
                              <a:lumMod val="95000"/>
                              <a:lumOff val="5000"/>
                            </a:schemeClr>
                          </a:solidFill>
                          <a:effectLst/>
                        </a:rPr>
                        <a:t>observaciones </a:t>
                      </a:r>
                      <a:r>
                        <a:rPr lang="es-CO" sz="900" dirty="0" smtClean="0">
                          <a:solidFill>
                            <a:schemeClr val="tx1">
                              <a:lumMod val="95000"/>
                              <a:lumOff val="5000"/>
                            </a:schemeClr>
                          </a:solidFill>
                          <a:effectLst/>
                        </a:rPr>
                        <a:t>a las propuestas presentadas o presuntivas</a:t>
                      </a:r>
                      <a:endParaRPr lang="es-CO" sz="105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tc>
                  <a:txBody>
                    <a:bodyPr/>
                    <a:lstStyle/>
                    <a:p>
                      <a:pPr algn="ctr">
                        <a:lnSpc>
                          <a:spcPct val="115000"/>
                        </a:lnSpc>
                        <a:spcAft>
                          <a:spcPts val="0"/>
                        </a:spcAft>
                      </a:pPr>
                      <a:r>
                        <a:rPr lang="es-CO" sz="900" dirty="0">
                          <a:effectLst/>
                        </a:rPr>
                        <a:t> </a:t>
                      </a:r>
                      <a:r>
                        <a:rPr lang="es-CO" sz="900" dirty="0" smtClean="0">
                          <a:effectLst/>
                        </a:rPr>
                        <a:t>15 de diciembre de 2018 al  31  </a:t>
                      </a:r>
                      <a:r>
                        <a:rPr lang="es-CO" sz="900" dirty="0">
                          <a:effectLst/>
                        </a:rPr>
                        <a:t>de enero de 2019</a:t>
                      </a: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extLst>
                  <a:ext uri="{0D108BD9-81ED-4DB2-BD59-A6C34878D82A}">
                    <a16:rowId xmlns:a16="http://schemas.microsoft.com/office/drawing/2014/main" val="10009"/>
                  </a:ext>
                </a:extLst>
              </a:tr>
              <a:tr h="494040">
                <a:tc>
                  <a:txBody>
                    <a:bodyPr/>
                    <a:lstStyle/>
                    <a:p>
                      <a:pPr algn="just">
                        <a:lnSpc>
                          <a:spcPct val="115000"/>
                        </a:lnSpc>
                        <a:spcAft>
                          <a:spcPts val="0"/>
                        </a:spcAft>
                      </a:pPr>
                      <a:r>
                        <a:rPr lang="es-CO" sz="900" dirty="0">
                          <a:solidFill>
                            <a:schemeClr val="tx1">
                              <a:lumMod val="95000"/>
                              <a:lumOff val="5000"/>
                            </a:schemeClr>
                          </a:solidFill>
                          <a:effectLst/>
                        </a:rPr>
                        <a:t>Segundo taller de socialización de la propuesta de meta global, en los mismos municipios donde se realizó el primer taller. No hay oficio de invitación para este segundo taller, la información se publicará en la página web de la Entidad.</a:t>
                      </a:r>
                      <a:endParaRPr lang="es-CO" sz="105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tc>
                  <a:txBody>
                    <a:bodyPr/>
                    <a:lstStyle/>
                    <a:p>
                      <a:pPr algn="ctr">
                        <a:lnSpc>
                          <a:spcPct val="115000"/>
                        </a:lnSpc>
                        <a:spcAft>
                          <a:spcPts val="0"/>
                        </a:spcAft>
                      </a:pPr>
                      <a:r>
                        <a:rPr lang="es-CO" sz="900" dirty="0">
                          <a:effectLst/>
                        </a:rPr>
                        <a:t>14 al 18 de enero de 2019</a:t>
                      </a: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extLst>
                  <a:ext uri="{0D108BD9-81ED-4DB2-BD59-A6C34878D82A}">
                    <a16:rowId xmlns:a16="http://schemas.microsoft.com/office/drawing/2014/main" val="10010"/>
                  </a:ext>
                </a:extLst>
              </a:tr>
              <a:tr h="432048">
                <a:tc>
                  <a:txBody>
                    <a:bodyPr/>
                    <a:lstStyle/>
                    <a:p>
                      <a:pPr algn="just">
                        <a:lnSpc>
                          <a:spcPct val="115000"/>
                        </a:lnSpc>
                        <a:spcAft>
                          <a:spcPts val="0"/>
                        </a:spcAft>
                      </a:pPr>
                      <a:r>
                        <a:rPr lang="es-CO" sz="900" dirty="0">
                          <a:solidFill>
                            <a:schemeClr val="tx1">
                              <a:lumMod val="95000"/>
                              <a:lumOff val="5000"/>
                            </a:schemeClr>
                          </a:solidFill>
                          <a:effectLst/>
                        </a:rPr>
                        <a:t>Fecha límite para presentar observaciones y comentarios a la propuesta de meta global de carga contaminante y metas individuales y grupales.</a:t>
                      </a:r>
                      <a:endParaRPr lang="es-CO" sz="105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tc>
                  <a:txBody>
                    <a:bodyPr/>
                    <a:lstStyle/>
                    <a:p>
                      <a:pPr algn="ctr">
                        <a:lnSpc>
                          <a:spcPct val="115000"/>
                        </a:lnSpc>
                        <a:spcAft>
                          <a:spcPts val="0"/>
                        </a:spcAft>
                      </a:pPr>
                      <a:r>
                        <a:rPr lang="es-CO" sz="900" dirty="0" smtClean="0">
                          <a:effectLst/>
                        </a:rPr>
                        <a:t>31  De enero de 2019</a:t>
                      </a: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extLst>
                  <a:ext uri="{0D108BD9-81ED-4DB2-BD59-A6C34878D82A}">
                    <a16:rowId xmlns:a16="http://schemas.microsoft.com/office/drawing/2014/main" val="10011"/>
                  </a:ext>
                </a:extLst>
              </a:tr>
              <a:tr h="345491">
                <a:tc>
                  <a:txBody>
                    <a:bodyPr/>
                    <a:lstStyle/>
                    <a:p>
                      <a:pPr algn="just">
                        <a:lnSpc>
                          <a:spcPct val="115000"/>
                        </a:lnSpc>
                        <a:spcAft>
                          <a:spcPts val="0"/>
                        </a:spcAft>
                      </a:pPr>
                      <a:r>
                        <a:rPr lang="es-CO" sz="900" dirty="0">
                          <a:solidFill>
                            <a:schemeClr val="tx1">
                              <a:lumMod val="95000"/>
                              <a:lumOff val="5000"/>
                            </a:schemeClr>
                          </a:solidFill>
                          <a:effectLst/>
                        </a:rPr>
                        <a:t>Elaboración de la propuesta definitiva de meta global de carga contaminante y las metas individuales y </a:t>
                      </a:r>
                      <a:r>
                        <a:rPr lang="es-CO" sz="900" dirty="0" smtClean="0">
                          <a:solidFill>
                            <a:schemeClr val="tx1">
                              <a:lumMod val="95000"/>
                              <a:lumOff val="5000"/>
                            </a:schemeClr>
                          </a:solidFill>
                          <a:effectLst/>
                        </a:rPr>
                        <a:t>grupales- Director CAS presenta ante Consejo Directivo.</a:t>
                      </a:r>
                      <a:endParaRPr lang="es-CO" sz="1050" dirty="0">
                        <a:solidFill>
                          <a:schemeClr val="tx1">
                            <a:lumMod val="95000"/>
                            <a:lumOff val="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tc>
                  <a:txBody>
                    <a:bodyPr/>
                    <a:lstStyle/>
                    <a:p>
                      <a:pPr algn="ctr">
                        <a:lnSpc>
                          <a:spcPct val="115000"/>
                        </a:lnSpc>
                        <a:spcAft>
                          <a:spcPts val="0"/>
                        </a:spcAft>
                      </a:pPr>
                      <a:r>
                        <a:rPr lang="es-CO" sz="900" dirty="0" smtClean="0">
                          <a:effectLst/>
                        </a:rPr>
                        <a:t>15</a:t>
                      </a:r>
                      <a:r>
                        <a:rPr lang="es-CO" sz="900" baseline="0" dirty="0" smtClean="0">
                          <a:effectLst/>
                        </a:rPr>
                        <a:t> de febrero de 2019</a:t>
                      </a:r>
                      <a:endParaRPr lang="es-CO"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56998" marR="56998" marT="0" marB="0" anchor="ctr">
                    <a:solidFill>
                      <a:schemeClr val="bg1">
                        <a:lumMod val="75000"/>
                      </a:schemeClr>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426240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409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pic>
        <p:nvPicPr>
          <p:cNvPr id="4102" name="1 Imagen"/>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13" y="6240463"/>
            <a:ext cx="355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2 Imagen"/>
          <p:cNvPicPr>
            <a:picLocks noChangeAspect="1"/>
          </p:cNvPicPr>
          <p:nvPr/>
        </p:nvPicPr>
        <p:blipFill>
          <a:blip r:embed="rId3"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sp>
        <p:nvSpPr>
          <p:cNvPr id="3" name="Rectángulo 2"/>
          <p:cNvSpPr/>
          <p:nvPr/>
        </p:nvSpPr>
        <p:spPr>
          <a:xfrm>
            <a:off x="311150" y="1772816"/>
            <a:ext cx="8521699" cy="3447098"/>
          </a:xfrm>
          <a:prstGeom prst="rect">
            <a:avLst/>
          </a:prstGeom>
        </p:spPr>
        <p:txBody>
          <a:bodyPr wrap="square">
            <a:spAutoFit/>
          </a:bodyPr>
          <a:lstStyle/>
          <a:p>
            <a:pPr algn="ctr" fontAlgn="ctr"/>
            <a:r>
              <a:rPr lang="es-CO" sz="2000" b="1" dirty="0" smtClean="0"/>
              <a:t>PROPUESTA DE META DE CARGA CONTAMINANTE</a:t>
            </a:r>
            <a:endParaRPr lang="es-CO" sz="2000" b="1" dirty="0"/>
          </a:p>
          <a:p>
            <a:pPr fontAlgn="ctr"/>
            <a:endParaRPr lang="es-CO" dirty="0"/>
          </a:p>
          <a:p>
            <a:pPr lvl="0" algn="just" defTabSz="457200" fontAlgn="auto">
              <a:spcAft>
                <a:spcPts val="0"/>
              </a:spcAft>
              <a:defRPr/>
            </a:pPr>
            <a:r>
              <a:rPr lang="es-CO" dirty="0" smtClean="0"/>
              <a:t>El Usuario de TASA RETRIBUTIVA presentará a la Autoridad Ambiental la propuesta de meta individual de carga contaminante para el quinquenio 2019 – </a:t>
            </a:r>
            <a:r>
              <a:rPr lang="es-CO" dirty="0" smtClean="0"/>
              <a:t>2024, </a:t>
            </a:r>
            <a:r>
              <a:rPr lang="es-CO" dirty="0" smtClean="0"/>
              <a:t>debidamente anualizada; la fecha limite para su presentación es el 30 de noviembre de 2019 y podrán hacer uso del FORMULARIO DE METAS DE CARGA CONTAMINANTE que se encuentra disponible en la página web de la CAS (</a:t>
            </a:r>
            <a:r>
              <a:rPr lang="es-CO" dirty="0" smtClean="0">
                <a:hlinkClick r:id="rId4"/>
              </a:rPr>
              <a:t>www.cas.gov.co</a:t>
            </a:r>
            <a:r>
              <a:rPr lang="es-CO" dirty="0" smtClean="0"/>
              <a:t> en el link TASA RETRIBUTIVA).</a:t>
            </a:r>
          </a:p>
          <a:p>
            <a:pPr lvl="0" algn="just" defTabSz="457200" fontAlgn="auto">
              <a:spcAft>
                <a:spcPts val="0"/>
              </a:spcAft>
              <a:defRPr/>
            </a:pPr>
            <a:endParaRPr lang="es-CO" dirty="0"/>
          </a:p>
          <a:p>
            <a:pPr lvl="0" algn="just" defTabSz="457200" fontAlgn="auto">
              <a:spcAft>
                <a:spcPts val="0"/>
              </a:spcAft>
              <a:defRPr/>
            </a:pPr>
            <a:r>
              <a:rPr lang="es-CO" dirty="0" smtClean="0"/>
              <a:t>Las propuestas serán presentadas en medio físico mediante radicado en las oficinas de la CAS en San Gil, o mediante correo electrónico al correo electrónico </a:t>
            </a:r>
            <a:r>
              <a:rPr lang="es-CO" dirty="0" smtClean="0">
                <a:hlinkClick r:id="rId5"/>
              </a:rPr>
              <a:t>tasa.retributiva@cas.gov.co</a:t>
            </a:r>
            <a:r>
              <a:rPr lang="es-CO" dirty="0" smtClean="0"/>
              <a:t>, adjuntado el formulario escaneado y en medio magnético, autorizando el envío de información del proceso de tasa retributiva por el mismo medio.</a:t>
            </a:r>
          </a:p>
        </p:txBody>
      </p:sp>
    </p:spTree>
    <p:extLst>
      <p:ext uri="{BB962C8B-B14F-4D97-AF65-F5344CB8AC3E}">
        <p14:creationId xmlns:p14="http://schemas.microsoft.com/office/powerpoint/2010/main" val="13194173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409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pic>
        <p:nvPicPr>
          <p:cNvPr id="4102" name="1 Imagen"/>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13" y="6240463"/>
            <a:ext cx="355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2 Imagen"/>
          <p:cNvPicPr>
            <a:picLocks noChangeAspect="1"/>
          </p:cNvPicPr>
          <p:nvPr/>
        </p:nvPicPr>
        <p:blipFill>
          <a:blip r:embed="rId3"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sp>
        <p:nvSpPr>
          <p:cNvPr id="3" name="Rectángulo 2"/>
          <p:cNvSpPr/>
          <p:nvPr/>
        </p:nvSpPr>
        <p:spPr>
          <a:xfrm>
            <a:off x="323528" y="2120950"/>
            <a:ext cx="8521699" cy="2339102"/>
          </a:xfrm>
          <a:prstGeom prst="rect">
            <a:avLst/>
          </a:prstGeom>
        </p:spPr>
        <p:txBody>
          <a:bodyPr wrap="square">
            <a:spAutoFit/>
          </a:bodyPr>
          <a:lstStyle/>
          <a:p>
            <a:pPr algn="ctr" fontAlgn="ctr"/>
            <a:r>
              <a:rPr lang="es-CO" sz="2000" b="1" dirty="0" smtClean="0"/>
              <a:t>EVALUACIÓN DE LAS PROPUESTAS DE METAS</a:t>
            </a:r>
            <a:endParaRPr lang="es-CO" sz="2000" b="1" dirty="0"/>
          </a:p>
          <a:p>
            <a:pPr fontAlgn="ctr"/>
            <a:endParaRPr lang="es-CO" dirty="0"/>
          </a:p>
          <a:p>
            <a:pPr lvl="0" algn="just" defTabSz="457200" fontAlgn="auto">
              <a:spcAft>
                <a:spcPts val="0"/>
              </a:spcAft>
              <a:defRPr/>
            </a:pPr>
            <a:r>
              <a:rPr lang="es-CO" dirty="0" smtClean="0"/>
              <a:t>Las PROPUESTAS DE METAS DE CARGA CONTAMINANTE presentadas por los usuarios de tasa retributiva (definidos en la línea base), serán evaluadas por la Autoridad Ambiental, de acuerdo con los lineamientos definidos en el documento de </a:t>
            </a:r>
            <a:r>
              <a:rPr lang="es-CO" b="1" u="sng" dirty="0" smtClean="0"/>
              <a:t>Metodología de evaluación de propuestas</a:t>
            </a:r>
            <a:r>
              <a:rPr lang="es-CO" dirty="0" smtClean="0"/>
              <a:t> disponible en la página Web de las CAS (</a:t>
            </a:r>
            <a:r>
              <a:rPr lang="es-CO" dirty="0" smtClean="0">
                <a:hlinkClick r:id="rId4"/>
              </a:rPr>
              <a:t>www.cas.gov-co</a:t>
            </a:r>
            <a:r>
              <a:rPr lang="es-CO" dirty="0" smtClean="0"/>
              <a:t> link Tasa Retributiva); para la elaboración de la propuesta de meta global que será presentada a los usuarios de tasa retributiva y la comunidad, para su consulta y presentación de observaciones.</a:t>
            </a:r>
          </a:p>
        </p:txBody>
      </p:sp>
    </p:spTree>
    <p:extLst>
      <p:ext uri="{BB962C8B-B14F-4D97-AF65-F5344CB8AC3E}">
        <p14:creationId xmlns:p14="http://schemas.microsoft.com/office/powerpoint/2010/main" val="20793368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409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pic>
        <p:nvPicPr>
          <p:cNvPr id="4102" name="1 Imagen"/>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13" y="6240463"/>
            <a:ext cx="355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2 Imagen"/>
          <p:cNvPicPr>
            <a:picLocks noChangeAspect="1"/>
          </p:cNvPicPr>
          <p:nvPr/>
        </p:nvPicPr>
        <p:blipFill>
          <a:blip r:embed="rId3"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pic>
        <p:nvPicPr>
          <p:cNvPr id="2" name="Imagen 1"/>
          <p:cNvPicPr>
            <a:picLocks noChangeAspect="1"/>
          </p:cNvPicPr>
          <p:nvPr/>
        </p:nvPicPr>
        <p:blipFill>
          <a:blip r:embed="rId4"/>
          <a:stretch>
            <a:fillRect/>
          </a:stretch>
        </p:blipFill>
        <p:spPr>
          <a:xfrm>
            <a:off x="1619672" y="1760937"/>
            <a:ext cx="5868583" cy="4836415"/>
          </a:xfrm>
          <a:prstGeom prst="rect">
            <a:avLst/>
          </a:prstGeom>
        </p:spPr>
      </p:pic>
      <p:sp>
        <p:nvSpPr>
          <p:cNvPr id="4" name="Rectángulo 3"/>
          <p:cNvSpPr/>
          <p:nvPr/>
        </p:nvSpPr>
        <p:spPr>
          <a:xfrm>
            <a:off x="539552" y="1187460"/>
            <a:ext cx="8064128" cy="369332"/>
          </a:xfrm>
          <a:prstGeom prst="rect">
            <a:avLst/>
          </a:prstGeom>
        </p:spPr>
        <p:txBody>
          <a:bodyPr wrap="square">
            <a:spAutoFit/>
          </a:bodyPr>
          <a:lstStyle/>
          <a:p>
            <a:pPr algn="ctr" fontAlgn="ctr"/>
            <a:r>
              <a:rPr lang="es-CO" b="1" dirty="0" smtClean="0"/>
              <a:t>PROPUESTAS </a:t>
            </a:r>
            <a:r>
              <a:rPr lang="es-CO" b="1" dirty="0"/>
              <a:t>DE META DE CARGA </a:t>
            </a:r>
            <a:r>
              <a:rPr lang="es-CO" b="1" dirty="0" smtClean="0"/>
              <a:t>CONTAMINANTE RECIBIDAS</a:t>
            </a:r>
            <a:endParaRPr lang="es-CO" b="1" dirty="0"/>
          </a:p>
        </p:txBody>
      </p:sp>
    </p:spTree>
    <p:extLst>
      <p:ext uri="{BB962C8B-B14F-4D97-AF65-F5344CB8AC3E}">
        <p14:creationId xmlns:p14="http://schemas.microsoft.com/office/powerpoint/2010/main" val="23823397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latin typeface="Arial Narrow" panose="020B0606020202030204" pitchFamily="34" charset="0"/>
            </a:endParaRPr>
          </a:p>
        </p:txBody>
      </p:sp>
      <p:sp>
        <p:nvSpPr>
          <p:cNvPr id="409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latin typeface="Arial Narrow" panose="020B0606020202030204" pitchFamily="34" charset="0"/>
            </a:endParaRPr>
          </a:p>
        </p:txBody>
      </p:sp>
      <p:pic>
        <p:nvPicPr>
          <p:cNvPr id="4102" name="1 Imagen"/>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13" y="6240463"/>
            <a:ext cx="355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2 Imagen"/>
          <p:cNvPicPr>
            <a:picLocks noChangeAspect="1"/>
          </p:cNvPicPr>
          <p:nvPr/>
        </p:nvPicPr>
        <p:blipFill>
          <a:blip r:embed="rId3"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sp>
        <p:nvSpPr>
          <p:cNvPr id="3" name="Rectángulo 2"/>
          <p:cNvSpPr/>
          <p:nvPr/>
        </p:nvSpPr>
        <p:spPr>
          <a:xfrm>
            <a:off x="323528" y="2120950"/>
            <a:ext cx="8521699" cy="2092881"/>
          </a:xfrm>
          <a:prstGeom prst="rect">
            <a:avLst/>
          </a:prstGeom>
        </p:spPr>
        <p:txBody>
          <a:bodyPr wrap="square">
            <a:spAutoFit/>
          </a:bodyPr>
          <a:lstStyle/>
          <a:p>
            <a:pPr algn="ctr" fontAlgn="ctr"/>
            <a:r>
              <a:rPr lang="es-CO" sz="2000" b="1" dirty="0" smtClean="0"/>
              <a:t>EVALUACIÓN DE LAS PROPUESTAS DE </a:t>
            </a:r>
            <a:r>
              <a:rPr lang="es-CO" sz="2000" b="1" dirty="0"/>
              <a:t>METAS DE CARGA CONTAMINANTE</a:t>
            </a:r>
          </a:p>
          <a:p>
            <a:pPr algn="ctr" fontAlgn="ctr"/>
            <a:endParaRPr lang="es-CO" sz="2000" b="1" dirty="0"/>
          </a:p>
          <a:p>
            <a:pPr fontAlgn="ctr"/>
            <a:endParaRPr lang="es-CO" dirty="0"/>
          </a:p>
          <a:p>
            <a:pPr lvl="0" algn="just" defTabSz="457200" fontAlgn="auto">
              <a:spcAft>
                <a:spcPts val="0"/>
              </a:spcAft>
              <a:defRPr/>
            </a:pPr>
            <a:r>
              <a:rPr lang="es-CO" dirty="0" smtClean="0"/>
              <a:t>Las PROPUESTAS DE METAS DE CARGA CONTAMINANTE presentadas por los usuarios de tasa retributiva (señalados en el cuadro anterior), fueron evaluados según los criterios y lineamientos definidos en el documento de </a:t>
            </a:r>
            <a:r>
              <a:rPr lang="es-CO" b="1" u="sng" dirty="0" smtClean="0"/>
              <a:t>Metodología de evaluación de propuestas</a:t>
            </a:r>
            <a:r>
              <a:rPr lang="es-CO" dirty="0" smtClean="0"/>
              <a:t>, los cuales de presentan a continuación:</a:t>
            </a:r>
          </a:p>
        </p:txBody>
      </p:sp>
    </p:spTree>
    <p:extLst>
      <p:ext uri="{BB962C8B-B14F-4D97-AF65-F5344CB8AC3E}">
        <p14:creationId xmlns:p14="http://schemas.microsoft.com/office/powerpoint/2010/main" val="9341098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0" y="0"/>
            <a:ext cx="9144000" cy="690563"/>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sp>
        <p:nvSpPr>
          <p:cNvPr id="4099" name="6 CuadroTexto"/>
          <p:cNvSpPr txBox="1">
            <a:spLocks noChangeArrowheads="1"/>
          </p:cNvSpPr>
          <p:nvPr/>
        </p:nvSpPr>
        <p:spPr bwMode="auto">
          <a:xfrm>
            <a:off x="468313" y="44450"/>
            <a:ext cx="82073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200" dirty="0"/>
              <a:t>Elaborar el estudio para la definición de las corrientes o tramos de corriente y establecimiento para el cálculo y establecimiento de la meta global de carga contaminante para el cálculo de la Tarifa de la Tasa Retributiva (TTR) por vertimientos puntuales en ocho (8) cuencas en jurisdicción de la Corporación Autónoma Regional de Santander - CAS</a:t>
            </a:r>
          </a:p>
        </p:txBody>
      </p:sp>
      <p:sp>
        <p:nvSpPr>
          <p:cNvPr id="8" name="7 Rectángulo"/>
          <p:cNvSpPr/>
          <p:nvPr/>
        </p:nvSpPr>
        <p:spPr>
          <a:xfrm>
            <a:off x="0" y="690563"/>
            <a:ext cx="9144000" cy="327025"/>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CO" dirty="0"/>
          </a:p>
        </p:txBody>
      </p:sp>
      <p:pic>
        <p:nvPicPr>
          <p:cNvPr id="4102" name="1 Imagen"/>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2713" y="6240463"/>
            <a:ext cx="355600" cy="534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2 Imagen"/>
          <p:cNvPicPr>
            <a:picLocks noChangeAspect="1"/>
          </p:cNvPicPr>
          <p:nvPr/>
        </p:nvPicPr>
        <p:blipFill>
          <a:blip r:embed="rId3" cstate="print">
            <a:extLst>
              <a:ext uri="{28A0092B-C50C-407E-A947-70E740481C1C}">
                <a14:useLocalDpi xmlns:a14="http://schemas.microsoft.com/office/drawing/2010/main" val="0"/>
              </a:ext>
            </a:extLst>
          </a:blip>
          <a:srcRect l="21875" t="5817" r="4855" b="16895"/>
          <a:stretch>
            <a:fillRect/>
          </a:stretch>
        </p:blipFill>
        <p:spPr bwMode="auto">
          <a:xfrm>
            <a:off x="8027988" y="6453188"/>
            <a:ext cx="962025" cy="322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9" name="8 CuadroTexto"/>
          <p:cNvSpPr txBox="1">
            <a:spLocks noChangeArrowheads="1"/>
          </p:cNvSpPr>
          <p:nvPr/>
        </p:nvSpPr>
        <p:spPr bwMode="auto">
          <a:xfrm>
            <a:off x="298450" y="709613"/>
            <a:ext cx="8482013" cy="2881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8000" tIns="36000" rIns="108000" bIns="36000">
            <a:spAutoFit/>
          </a:bodyPr>
          <a:lstStyle>
            <a:lvl1pPr>
              <a:defRPr>
                <a:solidFill>
                  <a:schemeClr val="tx1"/>
                </a:solidFill>
                <a:latin typeface="Arial Narrow" pitchFamily="34" charset="0"/>
              </a:defRPr>
            </a:lvl1pPr>
            <a:lvl2pPr marL="742950" indent="-285750">
              <a:defRPr>
                <a:solidFill>
                  <a:schemeClr val="tx1"/>
                </a:solidFill>
                <a:latin typeface="Arial Narrow" pitchFamily="34" charset="0"/>
              </a:defRPr>
            </a:lvl2pPr>
            <a:lvl3pPr marL="1143000" indent="-228600">
              <a:defRPr>
                <a:solidFill>
                  <a:schemeClr val="tx1"/>
                </a:solidFill>
                <a:latin typeface="Arial Narrow" pitchFamily="34" charset="0"/>
              </a:defRPr>
            </a:lvl3pPr>
            <a:lvl4pPr marL="1600200" indent="-228600">
              <a:defRPr>
                <a:solidFill>
                  <a:schemeClr val="tx1"/>
                </a:solidFill>
                <a:latin typeface="Arial Narrow" pitchFamily="34" charset="0"/>
              </a:defRPr>
            </a:lvl4pPr>
            <a:lvl5pPr marL="2057400" indent="-228600">
              <a:defRPr>
                <a:solidFill>
                  <a:schemeClr val="tx1"/>
                </a:solidFill>
                <a:latin typeface="Arial Narrow" pitchFamily="34" charset="0"/>
              </a:defRPr>
            </a:lvl5pPr>
            <a:lvl6pPr marL="2514600" indent="-228600" fontAlgn="base">
              <a:spcBef>
                <a:spcPct val="0"/>
              </a:spcBef>
              <a:spcAft>
                <a:spcPct val="0"/>
              </a:spcAft>
              <a:defRPr>
                <a:solidFill>
                  <a:schemeClr val="tx1"/>
                </a:solidFill>
                <a:latin typeface="Arial Narrow" pitchFamily="34" charset="0"/>
              </a:defRPr>
            </a:lvl6pPr>
            <a:lvl7pPr marL="2971800" indent="-228600" fontAlgn="base">
              <a:spcBef>
                <a:spcPct val="0"/>
              </a:spcBef>
              <a:spcAft>
                <a:spcPct val="0"/>
              </a:spcAft>
              <a:defRPr>
                <a:solidFill>
                  <a:schemeClr val="tx1"/>
                </a:solidFill>
                <a:latin typeface="Arial Narrow" pitchFamily="34" charset="0"/>
              </a:defRPr>
            </a:lvl7pPr>
            <a:lvl8pPr marL="3429000" indent="-228600" fontAlgn="base">
              <a:spcBef>
                <a:spcPct val="0"/>
              </a:spcBef>
              <a:spcAft>
                <a:spcPct val="0"/>
              </a:spcAft>
              <a:defRPr>
                <a:solidFill>
                  <a:schemeClr val="tx1"/>
                </a:solidFill>
                <a:latin typeface="Arial Narrow" pitchFamily="34" charset="0"/>
              </a:defRPr>
            </a:lvl8pPr>
            <a:lvl9pPr marL="3886200" indent="-228600" fontAlgn="base">
              <a:spcBef>
                <a:spcPct val="0"/>
              </a:spcBef>
              <a:spcAft>
                <a:spcPct val="0"/>
              </a:spcAft>
              <a:defRPr>
                <a:solidFill>
                  <a:schemeClr val="tx1"/>
                </a:solidFill>
                <a:latin typeface="Arial Narrow" pitchFamily="34" charset="0"/>
              </a:defRPr>
            </a:lvl9pPr>
          </a:lstStyle>
          <a:p>
            <a:pPr algn="ctr"/>
            <a:r>
              <a:rPr lang="es-CO" sz="1400" dirty="0">
                <a:solidFill>
                  <a:schemeClr val="bg1"/>
                </a:solidFill>
              </a:rPr>
              <a:t>Contrato de Consultoría </a:t>
            </a:r>
            <a:r>
              <a:rPr lang="es-CO" sz="1400" dirty="0" smtClean="0">
                <a:solidFill>
                  <a:schemeClr val="bg1"/>
                </a:solidFill>
              </a:rPr>
              <a:t>00514-2017</a:t>
            </a:r>
            <a:endParaRPr lang="es-CO" sz="1400" dirty="0">
              <a:solidFill>
                <a:schemeClr val="bg1"/>
              </a:solidFill>
            </a:endParaRPr>
          </a:p>
        </p:txBody>
      </p:sp>
      <p:sp>
        <p:nvSpPr>
          <p:cNvPr id="3" name="Rectángulo 2"/>
          <p:cNvSpPr/>
          <p:nvPr/>
        </p:nvSpPr>
        <p:spPr>
          <a:xfrm>
            <a:off x="323528" y="1268760"/>
            <a:ext cx="8521699" cy="400110"/>
          </a:xfrm>
          <a:prstGeom prst="rect">
            <a:avLst/>
          </a:prstGeom>
        </p:spPr>
        <p:txBody>
          <a:bodyPr wrap="square">
            <a:spAutoFit/>
          </a:bodyPr>
          <a:lstStyle/>
          <a:p>
            <a:pPr algn="ctr" fontAlgn="ctr"/>
            <a:r>
              <a:rPr lang="es-CO" sz="2000" b="1" dirty="0" smtClean="0"/>
              <a:t>EVALUACIÓN DE LAS PROPUESTAS DE </a:t>
            </a:r>
            <a:r>
              <a:rPr lang="es-CO" sz="2000" b="1" dirty="0"/>
              <a:t>METAS DE CARGA </a:t>
            </a:r>
            <a:r>
              <a:rPr lang="es-CO" sz="2000" b="1" dirty="0" smtClean="0"/>
              <a:t>CONTAMINANTE</a:t>
            </a:r>
            <a:endParaRPr lang="es-CO" sz="2000" b="1" dirty="0"/>
          </a:p>
        </p:txBody>
      </p:sp>
      <p:pic>
        <p:nvPicPr>
          <p:cNvPr id="7" name="Imagen 6"/>
          <p:cNvPicPr>
            <a:picLocks noChangeAspect="1"/>
          </p:cNvPicPr>
          <p:nvPr/>
        </p:nvPicPr>
        <p:blipFill>
          <a:blip r:embed="rId4"/>
          <a:stretch>
            <a:fillRect/>
          </a:stretch>
        </p:blipFill>
        <p:spPr>
          <a:xfrm>
            <a:off x="178181" y="2078914"/>
            <a:ext cx="8786307" cy="3183242"/>
          </a:xfrm>
          <a:prstGeom prst="rect">
            <a:avLst/>
          </a:prstGeom>
        </p:spPr>
      </p:pic>
    </p:spTree>
    <p:extLst>
      <p:ext uri="{BB962C8B-B14F-4D97-AF65-F5344CB8AC3E}">
        <p14:creationId xmlns:p14="http://schemas.microsoft.com/office/powerpoint/2010/main" val="92457845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3759</TotalTime>
  <Words>1926</Words>
  <Application>Microsoft Office PowerPoint</Application>
  <PresentationFormat>Presentación en pantalla (4:3)</PresentationFormat>
  <Paragraphs>117</Paragraphs>
  <Slides>13</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13</vt:i4>
      </vt:variant>
    </vt:vector>
  </HeadingPairs>
  <TitlesOfParts>
    <vt:vector size="20" baseType="lpstr">
      <vt:lpstr>Arial</vt:lpstr>
      <vt:lpstr>Arial Narrow</vt:lpstr>
      <vt:lpstr>Calibri</vt:lpstr>
      <vt:lpstr>Futura std book</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lenovo</dc:creator>
  <cp:lastModifiedBy>Vladimir I</cp:lastModifiedBy>
  <cp:revision>91</cp:revision>
  <dcterms:created xsi:type="dcterms:W3CDTF">2018-03-12T18:36:39Z</dcterms:created>
  <dcterms:modified xsi:type="dcterms:W3CDTF">2019-01-24T03:32:37Z</dcterms:modified>
</cp:coreProperties>
</file>