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7"/>
  </p:notesMasterIdLst>
  <p:sldIdLst>
    <p:sldId id="256" r:id="rId2"/>
    <p:sldId id="311" r:id="rId3"/>
    <p:sldId id="313" r:id="rId4"/>
    <p:sldId id="306" r:id="rId5"/>
    <p:sldId id="260" r:id="rId6"/>
    <p:sldId id="261" r:id="rId7"/>
    <p:sldId id="269" r:id="rId8"/>
    <p:sldId id="309" r:id="rId9"/>
    <p:sldId id="310" r:id="rId10"/>
    <p:sldId id="317" r:id="rId11"/>
    <p:sldId id="316" r:id="rId12"/>
    <p:sldId id="288" r:id="rId13"/>
    <p:sldId id="315" r:id="rId14"/>
    <p:sldId id="281" r:id="rId15"/>
    <p:sldId id="312" r:id="rId16"/>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75" d="100"/>
          <a:sy n="75" d="100"/>
        </p:scale>
        <p:origin x="115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44613-B6AC-4B7E-9A56-D5DA2B35F015}" type="datetimeFigureOut">
              <a:rPr lang="es-CO" smtClean="0"/>
              <a:t>23/01/2019</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1C665-B284-425E-A109-A5E136FC730A}" type="slidenum">
              <a:rPr lang="es-CO" smtClean="0"/>
              <a:t>‹Nº›</a:t>
            </a:fld>
            <a:endParaRPr lang="es-CO" dirty="0"/>
          </a:p>
        </p:txBody>
      </p:sp>
    </p:spTree>
    <p:extLst>
      <p:ext uri="{BB962C8B-B14F-4D97-AF65-F5344CB8AC3E}">
        <p14:creationId xmlns:p14="http://schemas.microsoft.com/office/powerpoint/2010/main" val="183004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pPr>
              <a:defRPr/>
            </a:pPr>
            <a:fld id="{D9BFFA7E-BA7A-4F00-A286-A032A9FC7A1B}"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5552B87E-7BF8-47CD-8728-83455FC50822}" type="slidenum">
              <a:rPr lang="es-CO" smtClean="0"/>
              <a:pPr>
                <a:defRPr/>
              </a:pPr>
              <a:t>‹Nº›</a:t>
            </a:fld>
            <a:endParaRPr lang="es-CO" dirty="0"/>
          </a:p>
        </p:txBody>
      </p:sp>
    </p:spTree>
    <p:extLst>
      <p:ext uri="{BB962C8B-B14F-4D97-AF65-F5344CB8AC3E}">
        <p14:creationId xmlns:p14="http://schemas.microsoft.com/office/powerpoint/2010/main" val="320761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C87C712A-2394-4B2E-AD01-25B7E0500250}"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798A0041-FC32-474E-8ADC-E704F7DBE55E}" type="slidenum">
              <a:rPr lang="es-CO" smtClean="0"/>
              <a:pPr>
                <a:defRPr/>
              </a:pPr>
              <a:t>‹Nº›</a:t>
            </a:fld>
            <a:endParaRPr lang="es-CO" dirty="0"/>
          </a:p>
        </p:txBody>
      </p:sp>
    </p:spTree>
    <p:extLst>
      <p:ext uri="{BB962C8B-B14F-4D97-AF65-F5344CB8AC3E}">
        <p14:creationId xmlns:p14="http://schemas.microsoft.com/office/powerpoint/2010/main" val="68730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F8408DA9-9983-4BA4-BB81-3320917A7E80}"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DA226D66-917B-4338-87EA-CAA5232D152A}" type="slidenum">
              <a:rPr lang="es-CO" smtClean="0"/>
              <a:pPr>
                <a:defRPr/>
              </a:pPr>
              <a:t>‹Nº›</a:t>
            </a:fld>
            <a:endParaRPr lang="es-CO" dirty="0"/>
          </a:p>
        </p:txBody>
      </p:sp>
    </p:spTree>
    <p:extLst>
      <p:ext uri="{BB962C8B-B14F-4D97-AF65-F5344CB8AC3E}">
        <p14:creationId xmlns:p14="http://schemas.microsoft.com/office/powerpoint/2010/main" val="63422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05D9E10D-42C2-4449-B62D-29CBCDF8D797}"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F8062D51-B53C-444E-8DAC-531C653F4F78}" type="slidenum">
              <a:rPr lang="es-CO" smtClean="0"/>
              <a:pPr>
                <a:defRPr/>
              </a:pPr>
              <a:t>‹Nº›</a:t>
            </a:fld>
            <a:endParaRPr lang="es-CO" dirty="0"/>
          </a:p>
        </p:txBody>
      </p:sp>
    </p:spTree>
    <p:extLst>
      <p:ext uri="{BB962C8B-B14F-4D97-AF65-F5344CB8AC3E}">
        <p14:creationId xmlns:p14="http://schemas.microsoft.com/office/powerpoint/2010/main" val="32007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D63FA731-21C5-4112-A263-1C5BD9644439}"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442290F6-602F-4CD3-8182-97903B49B78A}" type="slidenum">
              <a:rPr lang="es-CO" smtClean="0"/>
              <a:pPr>
                <a:defRPr/>
              </a:pPr>
              <a:t>‹Nº›</a:t>
            </a:fld>
            <a:endParaRPr lang="es-CO" dirty="0"/>
          </a:p>
        </p:txBody>
      </p:sp>
    </p:spTree>
    <p:extLst>
      <p:ext uri="{BB962C8B-B14F-4D97-AF65-F5344CB8AC3E}">
        <p14:creationId xmlns:p14="http://schemas.microsoft.com/office/powerpoint/2010/main" val="383801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pPr>
              <a:defRPr/>
            </a:pPr>
            <a:fld id="{AA57C250-5AF7-4166-9CD9-189E6A7B3F75}" type="datetimeFigureOut">
              <a:rPr lang="es-CO" smtClean="0"/>
              <a:pPr>
                <a:defRPr/>
              </a:pPr>
              <a:t>23/01/2019</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41046DED-A5A5-4148-BFDB-1CD546E4F3F9}" type="slidenum">
              <a:rPr lang="es-CO" smtClean="0"/>
              <a:pPr>
                <a:defRPr/>
              </a:pPr>
              <a:t>‹Nº›</a:t>
            </a:fld>
            <a:endParaRPr lang="es-CO" dirty="0"/>
          </a:p>
        </p:txBody>
      </p:sp>
    </p:spTree>
    <p:extLst>
      <p:ext uri="{BB962C8B-B14F-4D97-AF65-F5344CB8AC3E}">
        <p14:creationId xmlns:p14="http://schemas.microsoft.com/office/powerpoint/2010/main" val="233782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pPr>
              <a:defRPr/>
            </a:pPr>
            <a:fld id="{EC21EC11-69EA-47E9-BE8E-017E13517341}" type="datetimeFigureOut">
              <a:rPr lang="es-CO" smtClean="0"/>
              <a:pPr>
                <a:defRPr/>
              </a:pPr>
              <a:t>23/01/2019</a:t>
            </a:fld>
            <a:endParaRPr lang="es-CO" dirty="0"/>
          </a:p>
        </p:txBody>
      </p:sp>
      <p:sp>
        <p:nvSpPr>
          <p:cNvPr id="8" name="7 Marcador de pie de página"/>
          <p:cNvSpPr>
            <a:spLocks noGrp="1"/>
          </p:cNvSpPr>
          <p:nvPr>
            <p:ph type="ftr" sz="quarter" idx="11"/>
          </p:nvPr>
        </p:nvSpPr>
        <p:spPr/>
        <p:txBody>
          <a:bodyPr/>
          <a:lstStyle/>
          <a:p>
            <a:pPr>
              <a:defRPr/>
            </a:pPr>
            <a:endParaRPr lang="es-CO" dirty="0"/>
          </a:p>
        </p:txBody>
      </p:sp>
      <p:sp>
        <p:nvSpPr>
          <p:cNvPr id="9" name="8 Marcador de número de diapositiva"/>
          <p:cNvSpPr>
            <a:spLocks noGrp="1"/>
          </p:cNvSpPr>
          <p:nvPr>
            <p:ph type="sldNum" sz="quarter" idx="12"/>
          </p:nvPr>
        </p:nvSpPr>
        <p:spPr/>
        <p:txBody>
          <a:bodyPr/>
          <a:lstStyle/>
          <a:p>
            <a:pPr>
              <a:defRPr/>
            </a:pPr>
            <a:fld id="{EBA45903-A779-48F4-B6FD-FF12109F8634}" type="slidenum">
              <a:rPr lang="es-CO" smtClean="0"/>
              <a:pPr>
                <a:defRPr/>
              </a:pPr>
              <a:t>‹Nº›</a:t>
            </a:fld>
            <a:endParaRPr lang="es-CO" dirty="0"/>
          </a:p>
        </p:txBody>
      </p:sp>
    </p:spTree>
    <p:extLst>
      <p:ext uri="{BB962C8B-B14F-4D97-AF65-F5344CB8AC3E}">
        <p14:creationId xmlns:p14="http://schemas.microsoft.com/office/powerpoint/2010/main" val="7454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pPr>
              <a:defRPr/>
            </a:pPr>
            <a:fld id="{77717BA6-E88E-458F-920E-51B3F923C6AE}" type="datetimeFigureOut">
              <a:rPr lang="es-CO" smtClean="0"/>
              <a:pPr>
                <a:defRPr/>
              </a:pPr>
              <a:t>23/01/2019</a:t>
            </a:fld>
            <a:endParaRPr lang="es-CO" dirty="0"/>
          </a:p>
        </p:txBody>
      </p:sp>
      <p:sp>
        <p:nvSpPr>
          <p:cNvPr id="4" name="3 Marcador de pie de página"/>
          <p:cNvSpPr>
            <a:spLocks noGrp="1"/>
          </p:cNvSpPr>
          <p:nvPr>
            <p:ph type="ftr" sz="quarter" idx="11"/>
          </p:nvPr>
        </p:nvSpPr>
        <p:spPr/>
        <p:txBody>
          <a:bodyPr/>
          <a:lstStyle/>
          <a:p>
            <a:pPr>
              <a:defRPr/>
            </a:pPr>
            <a:endParaRPr lang="es-CO" dirty="0"/>
          </a:p>
        </p:txBody>
      </p:sp>
      <p:sp>
        <p:nvSpPr>
          <p:cNvPr id="5" name="4 Marcador de número de diapositiva"/>
          <p:cNvSpPr>
            <a:spLocks noGrp="1"/>
          </p:cNvSpPr>
          <p:nvPr>
            <p:ph type="sldNum" sz="quarter" idx="12"/>
          </p:nvPr>
        </p:nvSpPr>
        <p:spPr/>
        <p:txBody>
          <a:bodyPr/>
          <a:lstStyle/>
          <a:p>
            <a:pPr>
              <a:defRPr/>
            </a:pPr>
            <a:fld id="{7313CF12-6962-47D1-9995-7BCB0D3CE486}" type="slidenum">
              <a:rPr lang="es-CO" smtClean="0"/>
              <a:pPr>
                <a:defRPr/>
              </a:pPr>
              <a:t>‹Nº›</a:t>
            </a:fld>
            <a:endParaRPr lang="es-CO" dirty="0"/>
          </a:p>
        </p:txBody>
      </p:sp>
    </p:spTree>
    <p:extLst>
      <p:ext uri="{BB962C8B-B14F-4D97-AF65-F5344CB8AC3E}">
        <p14:creationId xmlns:p14="http://schemas.microsoft.com/office/powerpoint/2010/main" val="235159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B680DA90-1752-4122-893F-DE0EC73EE9B9}" type="datetimeFigureOut">
              <a:rPr lang="es-CO" smtClean="0"/>
              <a:pPr>
                <a:defRPr/>
              </a:pPr>
              <a:t>23/01/2019</a:t>
            </a:fld>
            <a:endParaRPr lang="es-CO" dirty="0"/>
          </a:p>
        </p:txBody>
      </p:sp>
      <p:sp>
        <p:nvSpPr>
          <p:cNvPr id="3" name="2 Marcador de pie de página"/>
          <p:cNvSpPr>
            <a:spLocks noGrp="1"/>
          </p:cNvSpPr>
          <p:nvPr>
            <p:ph type="ftr" sz="quarter" idx="11"/>
          </p:nvPr>
        </p:nvSpPr>
        <p:spPr/>
        <p:txBody>
          <a:bodyPr/>
          <a:lstStyle/>
          <a:p>
            <a:pPr>
              <a:defRPr/>
            </a:pPr>
            <a:endParaRPr lang="es-CO" dirty="0"/>
          </a:p>
        </p:txBody>
      </p:sp>
      <p:sp>
        <p:nvSpPr>
          <p:cNvPr id="4" name="3 Marcador de número de diapositiva"/>
          <p:cNvSpPr>
            <a:spLocks noGrp="1"/>
          </p:cNvSpPr>
          <p:nvPr>
            <p:ph type="sldNum" sz="quarter" idx="12"/>
          </p:nvPr>
        </p:nvSpPr>
        <p:spPr/>
        <p:txBody>
          <a:bodyPr/>
          <a:lstStyle/>
          <a:p>
            <a:pPr>
              <a:defRPr/>
            </a:pPr>
            <a:fld id="{A944FBD1-00B5-45CF-9492-026895163687}" type="slidenum">
              <a:rPr lang="es-CO" smtClean="0"/>
              <a:pPr>
                <a:defRPr/>
              </a:pPr>
              <a:t>‹Nº›</a:t>
            </a:fld>
            <a:endParaRPr lang="es-CO" dirty="0"/>
          </a:p>
        </p:txBody>
      </p:sp>
    </p:spTree>
    <p:extLst>
      <p:ext uri="{BB962C8B-B14F-4D97-AF65-F5344CB8AC3E}">
        <p14:creationId xmlns:p14="http://schemas.microsoft.com/office/powerpoint/2010/main" val="110423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4D55F1C8-6C19-491E-A2D0-C81E2419ACC3}" type="datetimeFigureOut">
              <a:rPr lang="es-CO" smtClean="0"/>
              <a:pPr>
                <a:defRPr/>
              </a:pPr>
              <a:t>23/01/2019</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A4AACC00-9F61-40DD-9685-B218255774B5}" type="slidenum">
              <a:rPr lang="es-CO" smtClean="0"/>
              <a:pPr>
                <a:defRPr/>
              </a:pPr>
              <a:t>‹Nº›</a:t>
            </a:fld>
            <a:endParaRPr lang="es-CO" dirty="0"/>
          </a:p>
        </p:txBody>
      </p:sp>
    </p:spTree>
    <p:extLst>
      <p:ext uri="{BB962C8B-B14F-4D97-AF65-F5344CB8AC3E}">
        <p14:creationId xmlns:p14="http://schemas.microsoft.com/office/powerpoint/2010/main" val="117323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3A899CB0-4968-4B70-A747-5BD96AE9DC5B}" type="datetimeFigureOut">
              <a:rPr lang="es-CO" smtClean="0"/>
              <a:pPr>
                <a:defRPr/>
              </a:pPr>
              <a:t>23/01/2019</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5D0B3585-AA8A-4D22-822C-AA525AA33963}" type="slidenum">
              <a:rPr lang="es-CO" smtClean="0"/>
              <a:pPr>
                <a:defRPr/>
              </a:pPr>
              <a:t>‹Nº›</a:t>
            </a:fld>
            <a:endParaRPr lang="es-CO" dirty="0"/>
          </a:p>
        </p:txBody>
      </p:sp>
    </p:spTree>
    <p:extLst>
      <p:ext uri="{BB962C8B-B14F-4D97-AF65-F5344CB8AC3E}">
        <p14:creationId xmlns:p14="http://schemas.microsoft.com/office/powerpoint/2010/main" val="174359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ABA409-13F0-468B-9160-75009E41EB39}" type="datetimeFigureOut">
              <a:rPr lang="es-CO" smtClean="0"/>
              <a:pPr>
                <a:defRPr/>
              </a:pPr>
              <a:t>23/01/2019</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375A438-8F20-4755-A55E-6CBA9DEC6524}" type="slidenum">
              <a:rPr lang="es-CO" smtClean="0"/>
              <a:pPr>
                <a:defRPr/>
              </a:pPr>
              <a:t>‹Nº›</a:t>
            </a:fld>
            <a:endParaRPr lang="es-CO" dirty="0"/>
          </a:p>
        </p:txBody>
      </p:sp>
    </p:spTree>
    <p:extLst>
      <p:ext uri="{BB962C8B-B14F-4D97-AF65-F5344CB8AC3E}">
        <p14:creationId xmlns:p14="http://schemas.microsoft.com/office/powerpoint/2010/main" val="1328673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www.cas.gov.co/"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www.cas.gov.co/"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mailto:tasa.retributiva@cas.gov.c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206082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sp>
        <p:nvSpPr>
          <p:cNvPr id="2051" name="6 CuadroTexto"/>
          <p:cNvSpPr txBox="1">
            <a:spLocks noChangeArrowheads="1"/>
          </p:cNvSpPr>
          <p:nvPr/>
        </p:nvSpPr>
        <p:spPr bwMode="auto">
          <a:xfrm>
            <a:off x="468313" y="214313"/>
            <a:ext cx="8207375"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2000" b="1"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1588" y="2060824"/>
            <a:ext cx="9144000" cy="119117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sp>
        <p:nvSpPr>
          <p:cNvPr id="2053" name="8 CuadroTexto"/>
          <p:cNvSpPr txBox="1">
            <a:spLocks noChangeArrowheads="1"/>
          </p:cNvSpPr>
          <p:nvPr/>
        </p:nvSpPr>
        <p:spPr bwMode="auto">
          <a:xfrm>
            <a:off x="340047" y="2185585"/>
            <a:ext cx="8480425" cy="96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b="1" dirty="0">
                <a:solidFill>
                  <a:schemeClr val="bg1"/>
                </a:solidFill>
              </a:rPr>
              <a:t>Contrato de Consultoría 00514-217</a:t>
            </a:r>
          </a:p>
          <a:p>
            <a:pPr algn="ctr"/>
            <a:endParaRPr lang="es-CO" sz="1200" b="1" dirty="0">
              <a:solidFill>
                <a:schemeClr val="bg1"/>
              </a:solidFill>
            </a:endParaRPr>
          </a:p>
          <a:p>
            <a:pPr algn="ctr"/>
            <a:r>
              <a:rPr lang="es-CO" sz="2800" b="1" dirty="0">
                <a:solidFill>
                  <a:schemeClr val="bg1"/>
                </a:solidFill>
              </a:rPr>
              <a:t>Unión Temporal AMBIENTE 2017</a:t>
            </a:r>
          </a:p>
        </p:txBody>
      </p:sp>
      <p:sp>
        <p:nvSpPr>
          <p:cNvPr id="2054" name="9 CuadroTexto"/>
          <p:cNvSpPr txBox="1">
            <a:spLocks noChangeArrowheads="1"/>
          </p:cNvSpPr>
          <p:nvPr/>
        </p:nvSpPr>
        <p:spPr bwMode="auto">
          <a:xfrm>
            <a:off x="467493" y="3502749"/>
            <a:ext cx="82089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3600" b="1" dirty="0" smtClean="0"/>
              <a:t>Segundo Taller de Socialización</a:t>
            </a:r>
          </a:p>
          <a:p>
            <a:pPr algn="ctr"/>
            <a:r>
              <a:rPr lang="es-CO" sz="2800" b="1" dirty="0"/>
              <a:t>Implementación Tasa Retributiva Quinquenio 2019 - 2023 </a:t>
            </a:r>
          </a:p>
          <a:p>
            <a:pPr algn="ctr"/>
            <a:endParaRPr lang="es-CO" sz="3600" b="1" dirty="0"/>
          </a:p>
        </p:txBody>
      </p:sp>
      <p:pic>
        <p:nvPicPr>
          <p:cNvPr id="2055"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797152"/>
            <a:ext cx="954125"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5334740" y="5049280"/>
            <a:ext cx="2693644" cy="90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7" name="12 CuadroTexto"/>
          <p:cNvSpPr txBox="1">
            <a:spLocks noChangeArrowheads="1"/>
          </p:cNvSpPr>
          <p:nvPr/>
        </p:nvSpPr>
        <p:spPr bwMode="auto">
          <a:xfrm>
            <a:off x="323528" y="6279852"/>
            <a:ext cx="84820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600" b="1" dirty="0" smtClean="0"/>
              <a:t>San Gil, </a:t>
            </a:r>
            <a:r>
              <a:rPr lang="es-CO" sz="1600" b="1" dirty="0" smtClean="0"/>
              <a:t>enero de 2019</a:t>
            </a:r>
            <a:endParaRPr lang="es-CO"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5363"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15366"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133350" y="1128807"/>
            <a:ext cx="8877300" cy="1508105"/>
          </a:xfrm>
          <a:prstGeom prst="rect">
            <a:avLst/>
          </a:prstGeom>
          <a:noFill/>
        </p:spPr>
        <p:txBody>
          <a:bodyPr wrap="square">
            <a:spAutoFit/>
          </a:bodyPr>
          <a:lstStyle/>
          <a:p>
            <a:pPr algn="ctr" fontAlgn="auto">
              <a:spcBef>
                <a:spcPts val="0"/>
              </a:spcBef>
              <a:spcAft>
                <a:spcPts val="0"/>
              </a:spcAft>
              <a:defRPr/>
            </a:pPr>
            <a:r>
              <a:rPr lang="es-CO" sz="2000" b="1" dirty="0" smtClean="0">
                <a:latin typeface="+mn-lt"/>
                <a:cs typeface="+mn-cs"/>
              </a:rPr>
              <a:t>USUARIOS POR TRAMO</a:t>
            </a:r>
            <a:endParaRPr lang="es-CO" sz="2000" b="1" dirty="0">
              <a:latin typeface="+mn-lt"/>
              <a:cs typeface="+mn-cs"/>
            </a:endParaRPr>
          </a:p>
          <a:p>
            <a:pPr algn="just" fontAlgn="auto">
              <a:spcBef>
                <a:spcPts val="0"/>
              </a:spcBef>
              <a:spcAft>
                <a:spcPts val="0"/>
              </a:spcAft>
              <a:defRPr/>
            </a:pPr>
            <a:endParaRPr lang="es-MX" b="1" dirty="0" smtClean="0">
              <a:latin typeface="+mn-lt"/>
              <a:cs typeface="+mn-cs"/>
            </a:endParaRPr>
          </a:p>
          <a:p>
            <a:pPr algn="just"/>
            <a:r>
              <a:rPr lang="es-ES" dirty="0"/>
              <a:t>En total se identificaron ciento </a:t>
            </a:r>
            <a:r>
              <a:rPr lang="es-ES" dirty="0" smtClean="0"/>
              <a:t>catorce (114) </a:t>
            </a:r>
            <a:r>
              <a:rPr lang="es-ES" dirty="0"/>
              <a:t>usuarios de tasa retributiva, correspondiente a setenta y cuatro (74) municipios o </a:t>
            </a:r>
            <a:r>
              <a:rPr lang="es-ES" dirty="0" smtClean="0"/>
              <a:t>ESP´s </a:t>
            </a:r>
            <a:r>
              <a:rPr lang="es-ES" dirty="0"/>
              <a:t>que representan el </a:t>
            </a:r>
            <a:r>
              <a:rPr lang="es-ES" dirty="0" smtClean="0"/>
              <a:t>65% </a:t>
            </a:r>
            <a:r>
              <a:rPr lang="es-ES" dirty="0"/>
              <a:t>de los usuarios y </a:t>
            </a:r>
            <a:r>
              <a:rPr lang="es-ES" dirty="0" smtClean="0"/>
              <a:t>cuarenta (40) </a:t>
            </a:r>
            <a:r>
              <a:rPr lang="es-ES" dirty="0"/>
              <a:t>usuarios particulares que representan el </a:t>
            </a:r>
            <a:r>
              <a:rPr lang="es-ES" dirty="0" smtClean="0"/>
              <a:t>35% </a:t>
            </a:r>
            <a:r>
              <a:rPr lang="es-ES" dirty="0"/>
              <a:t>de los usuarios de tasa retributiva</a:t>
            </a:r>
            <a:r>
              <a:rPr lang="es-ES" dirty="0" smtClean="0"/>
              <a:t>.</a:t>
            </a: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pic>
        <p:nvPicPr>
          <p:cNvPr id="6" name="Imagen 5"/>
          <p:cNvPicPr>
            <a:picLocks noChangeAspect="1"/>
          </p:cNvPicPr>
          <p:nvPr/>
        </p:nvPicPr>
        <p:blipFill>
          <a:blip r:embed="rId4"/>
          <a:stretch>
            <a:fillRect/>
          </a:stretch>
        </p:blipFill>
        <p:spPr>
          <a:xfrm>
            <a:off x="1017451" y="2777619"/>
            <a:ext cx="7154949" cy="3315677"/>
          </a:xfrm>
          <a:prstGeom prst="rect">
            <a:avLst/>
          </a:prstGeom>
        </p:spPr>
      </p:pic>
    </p:spTree>
    <p:extLst>
      <p:ext uri="{BB962C8B-B14F-4D97-AF65-F5344CB8AC3E}">
        <p14:creationId xmlns:p14="http://schemas.microsoft.com/office/powerpoint/2010/main" val="3281511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5363"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15366"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133350" y="1372706"/>
            <a:ext cx="8877300" cy="400110"/>
          </a:xfrm>
          <a:prstGeom prst="rect">
            <a:avLst/>
          </a:prstGeom>
          <a:noFill/>
        </p:spPr>
        <p:txBody>
          <a:bodyPr wrap="square">
            <a:spAutoFit/>
          </a:bodyPr>
          <a:lstStyle/>
          <a:p>
            <a:pPr algn="ctr" fontAlgn="auto">
              <a:spcBef>
                <a:spcPts val="0"/>
              </a:spcBef>
              <a:spcAft>
                <a:spcPts val="0"/>
              </a:spcAft>
              <a:defRPr/>
            </a:pPr>
            <a:r>
              <a:rPr lang="es-CO" sz="2000" b="1" dirty="0" smtClean="0">
                <a:latin typeface="+mn-lt"/>
                <a:cs typeface="+mn-cs"/>
              </a:rPr>
              <a:t>CARGA META POR TRAMO</a:t>
            </a:r>
            <a:endParaRPr lang="es-CO" sz="2000" b="1" dirty="0">
              <a:latin typeface="+mn-lt"/>
              <a:cs typeface="+mn-cs"/>
            </a:endParaRPr>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pic>
        <p:nvPicPr>
          <p:cNvPr id="2" name="Imagen 1"/>
          <p:cNvPicPr>
            <a:picLocks noChangeAspect="1"/>
          </p:cNvPicPr>
          <p:nvPr/>
        </p:nvPicPr>
        <p:blipFill>
          <a:blip r:embed="rId4"/>
          <a:stretch>
            <a:fillRect/>
          </a:stretch>
        </p:blipFill>
        <p:spPr>
          <a:xfrm>
            <a:off x="165201" y="2492896"/>
            <a:ext cx="8845449" cy="2410292"/>
          </a:xfrm>
          <a:prstGeom prst="rect">
            <a:avLst/>
          </a:prstGeom>
        </p:spPr>
      </p:pic>
    </p:spTree>
    <p:extLst>
      <p:ext uri="{BB962C8B-B14F-4D97-AF65-F5344CB8AC3E}">
        <p14:creationId xmlns:p14="http://schemas.microsoft.com/office/powerpoint/2010/main" val="1973124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5363"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15366"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472753" y="1227009"/>
            <a:ext cx="8275711" cy="5401479"/>
          </a:xfrm>
          <a:prstGeom prst="rect">
            <a:avLst/>
          </a:prstGeom>
          <a:noFill/>
        </p:spPr>
        <p:txBody>
          <a:bodyPr wrap="square">
            <a:spAutoFit/>
          </a:bodyPr>
          <a:lstStyle/>
          <a:p>
            <a:pPr algn="ctr" fontAlgn="auto">
              <a:spcBef>
                <a:spcPts val="0"/>
              </a:spcBef>
              <a:spcAft>
                <a:spcPts val="0"/>
              </a:spcAft>
              <a:defRPr/>
            </a:pPr>
            <a:r>
              <a:rPr lang="es-CO" sz="2000" b="1" dirty="0" smtClean="0">
                <a:latin typeface="+mn-lt"/>
                <a:cs typeface="+mn-cs"/>
              </a:rPr>
              <a:t>DOCUMENTOS CONSULTA PARA LA ELABORACIÓN DE LA PROPUESTA DE META DE CARGA CONTAMINANTE</a:t>
            </a:r>
            <a:endParaRPr lang="es-CO" sz="2000" b="1" dirty="0">
              <a:latin typeface="+mn-lt"/>
              <a:cs typeface="+mn-cs"/>
            </a:endParaRPr>
          </a:p>
          <a:p>
            <a:pPr algn="just" fontAlgn="auto">
              <a:spcBef>
                <a:spcPts val="0"/>
              </a:spcBef>
              <a:spcAft>
                <a:spcPts val="0"/>
              </a:spcAft>
              <a:defRPr/>
            </a:pPr>
            <a:endParaRPr lang="es-CO" sz="1100" b="1" dirty="0">
              <a:latin typeface="+mn-lt"/>
              <a:cs typeface="+mn-cs"/>
            </a:endParaRPr>
          </a:p>
          <a:p>
            <a:pPr algn="just" fontAlgn="auto">
              <a:spcBef>
                <a:spcPts val="0"/>
              </a:spcBef>
              <a:spcAft>
                <a:spcPts val="0"/>
              </a:spcAft>
              <a:defRPr/>
            </a:pPr>
            <a:r>
              <a:rPr lang="es-CO" sz="2000" dirty="0" smtClean="0">
                <a:latin typeface="+mn-lt"/>
                <a:cs typeface="+mn-cs"/>
              </a:rPr>
              <a:t>La CAS dispuso en la pagina web de la Entidad (</a:t>
            </a:r>
            <a:r>
              <a:rPr lang="es-CO" sz="2000" dirty="0" smtClean="0">
                <a:latin typeface="+mn-lt"/>
                <a:cs typeface="+mn-cs"/>
                <a:hlinkClick r:id="rId4"/>
              </a:rPr>
              <a:t>www.cas.gov.co</a:t>
            </a:r>
            <a:r>
              <a:rPr lang="es-CO" sz="2000" dirty="0" smtClean="0">
                <a:latin typeface="+mn-lt"/>
                <a:cs typeface="+mn-cs"/>
              </a:rPr>
              <a:t>) los siguientes documentos técnicos para que los usuarios consulten y puedan elaborar la </a:t>
            </a:r>
            <a:r>
              <a:rPr lang="es-CO" sz="2000" b="1" u="sng" dirty="0" smtClean="0">
                <a:latin typeface="+mn-lt"/>
                <a:cs typeface="+mn-cs"/>
              </a:rPr>
              <a:t>propuesta de meta de carga </a:t>
            </a:r>
            <a:r>
              <a:rPr lang="es-CO" sz="2000" dirty="0" smtClean="0">
                <a:latin typeface="+mn-lt"/>
                <a:cs typeface="+mn-cs"/>
              </a:rPr>
              <a:t>contaminante para el quinquenio 2019-2023.</a:t>
            </a:r>
          </a:p>
          <a:p>
            <a:pPr algn="just" fontAlgn="auto">
              <a:spcBef>
                <a:spcPts val="0"/>
              </a:spcBef>
              <a:spcAft>
                <a:spcPts val="0"/>
              </a:spcAft>
              <a:defRPr/>
            </a:pPr>
            <a:endParaRPr lang="es-CO" sz="1200" dirty="0">
              <a:latin typeface="+mn-lt"/>
              <a:cs typeface="+mn-cs"/>
            </a:endParaRP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Resolución </a:t>
            </a:r>
            <a:r>
              <a:rPr lang="es-CO" sz="2000" dirty="0">
                <a:latin typeface="+mn-lt"/>
                <a:cs typeface="+mn-cs"/>
              </a:rPr>
              <a:t>DGL </a:t>
            </a:r>
            <a:r>
              <a:rPr lang="es-CO" sz="2000" dirty="0" smtClean="0">
                <a:latin typeface="+mn-lt"/>
                <a:cs typeface="+mn-cs"/>
              </a:rPr>
              <a:t>No. </a:t>
            </a:r>
            <a:r>
              <a:rPr lang="es-CO" sz="2000" dirty="0">
                <a:latin typeface="+mn-lt"/>
                <a:cs typeface="+mn-cs"/>
              </a:rPr>
              <a:t>0812 de </a:t>
            </a:r>
            <a:r>
              <a:rPr lang="es-CO" sz="2000" dirty="0" smtClean="0">
                <a:latin typeface="+mn-lt"/>
                <a:cs typeface="+mn-cs"/>
              </a:rPr>
              <a:t>2018, da inicio al establecimiento de las metas de contaminación para el quinquenio 2019-2023.</a:t>
            </a:r>
            <a:endParaRPr lang="es-CO" sz="2000" dirty="0">
              <a:latin typeface="+mn-lt"/>
              <a:cs typeface="+mn-cs"/>
            </a:endParaRP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Línea base usuarios</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Informe estado PSMV´s</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Informe cumplimiento objetivos de calidad</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Plan de consulta de metas</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Reglas de juego para el proceso de consulta</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Metodología diseño de metas</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Metodología evaluación de metas</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Marco Normativo</a:t>
            </a:r>
          </a:p>
          <a:p>
            <a:pPr marL="342900" indent="-342900" algn="just" fontAlgn="auto">
              <a:spcBef>
                <a:spcPts val="0"/>
              </a:spcBef>
              <a:spcAft>
                <a:spcPts val="0"/>
              </a:spcAft>
              <a:buFont typeface="Wingdings" panose="05000000000000000000" pitchFamily="2" charset="2"/>
              <a:buChar char="§"/>
              <a:defRPr/>
            </a:pPr>
            <a:r>
              <a:rPr lang="es-CO" sz="2000" dirty="0" smtClean="0">
                <a:latin typeface="+mn-lt"/>
                <a:cs typeface="+mn-cs"/>
              </a:rPr>
              <a:t>Formatos para presentación de propuesta de meta de carga contaminante</a:t>
            </a:r>
            <a:endParaRPr lang="es-CO" sz="2000" dirty="0">
              <a:latin typeface="+mn-lt"/>
              <a:cs typeface="+mn-cs"/>
            </a:endParaRPr>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Tree>
    <p:extLst>
      <p:ext uri="{BB962C8B-B14F-4D97-AF65-F5344CB8AC3E}">
        <p14:creationId xmlns:p14="http://schemas.microsoft.com/office/powerpoint/2010/main" val="3695747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5363"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15366"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
        <p:nvSpPr>
          <p:cNvPr id="10" name="2 CuadroTexto"/>
          <p:cNvSpPr txBox="1"/>
          <p:nvPr/>
        </p:nvSpPr>
        <p:spPr>
          <a:xfrm>
            <a:off x="472753" y="1012666"/>
            <a:ext cx="8275711" cy="954107"/>
          </a:xfrm>
          <a:prstGeom prst="rect">
            <a:avLst/>
          </a:prstGeom>
          <a:noFill/>
        </p:spPr>
        <p:txBody>
          <a:bodyPr wrap="square">
            <a:spAutoFit/>
          </a:bodyPr>
          <a:lstStyle/>
          <a:p>
            <a:pPr algn="ctr" fontAlgn="auto">
              <a:spcBef>
                <a:spcPts val="0"/>
              </a:spcBef>
              <a:spcAft>
                <a:spcPts val="0"/>
              </a:spcAft>
              <a:defRPr/>
            </a:pPr>
            <a:r>
              <a:rPr lang="es-CO" sz="2800" dirty="0" smtClean="0">
                <a:latin typeface="+mn-lt"/>
                <a:cs typeface="+mn-cs"/>
                <a:hlinkClick r:id="rId4"/>
              </a:rPr>
              <a:t>www.cas.gov.co</a:t>
            </a:r>
            <a:endParaRPr lang="es-CO" sz="2800" dirty="0" smtClean="0">
              <a:latin typeface="+mn-lt"/>
              <a:cs typeface="+mn-cs"/>
            </a:endParaRPr>
          </a:p>
          <a:p>
            <a:pPr algn="ctr" fontAlgn="auto">
              <a:spcBef>
                <a:spcPts val="0"/>
              </a:spcBef>
              <a:spcAft>
                <a:spcPts val="0"/>
              </a:spcAft>
              <a:defRPr/>
            </a:pPr>
            <a:r>
              <a:rPr lang="es-CO" sz="2800" dirty="0" smtClean="0">
                <a:latin typeface="+mn-lt"/>
                <a:cs typeface="+mn-cs"/>
              </a:rPr>
              <a:t>Descarga de Documentos</a:t>
            </a:r>
            <a:endParaRPr lang="es-CO" sz="2800" dirty="0">
              <a:latin typeface="+mn-lt"/>
              <a:cs typeface="+mn-cs"/>
            </a:endParaRPr>
          </a:p>
        </p:txBody>
      </p:sp>
      <p:pic>
        <p:nvPicPr>
          <p:cNvPr id="3" name="Imagen 2"/>
          <p:cNvPicPr>
            <a:picLocks noChangeAspect="1"/>
          </p:cNvPicPr>
          <p:nvPr/>
        </p:nvPicPr>
        <p:blipFill>
          <a:blip r:embed="rId5"/>
          <a:stretch>
            <a:fillRect/>
          </a:stretch>
        </p:blipFill>
        <p:spPr>
          <a:xfrm>
            <a:off x="261751" y="1968649"/>
            <a:ext cx="8620498" cy="4196655"/>
          </a:xfrm>
          <a:prstGeom prst="rect">
            <a:avLst/>
          </a:prstGeom>
        </p:spPr>
      </p:pic>
      <p:sp>
        <p:nvSpPr>
          <p:cNvPr id="12" name="Elipse 11"/>
          <p:cNvSpPr/>
          <p:nvPr/>
        </p:nvSpPr>
        <p:spPr>
          <a:xfrm>
            <a:off x="468313" y="3789040"/>
            <a:ext cx="2015455" cy="792088"/>
          </a:xfrm>
          <a:prstGeom prst="ellipse">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O" dirty="0"/>
          </a:p>
        </p:txBody>
      </p:sp>
    </p:spTree>
    <p:extLst>
      <p:ext uri="{BB962C8B-B14F-4D97-AF65-F5344CB8AC3E}">
        <p14:creationId xmlns:p14="http://schemas.microsoft.com/office/powerpoint/2010/main" val="407071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457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2458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
        <p:nvSpPr>
          <p:cNvPr id="10" name="2 CuadroTexto"/>
          <p:cNvSpPr txBox="1">
            <a:spLocks noChangeArrowheads="1"/>
          </p:cNvSpPr>
          <p:nvPr/>
        </p:nvSpPr>
        <p:spPr bwMode="auto">
          <a:xfrm>
            <a:off x="684213" y="1186905"/>
            <a:ext cx="7824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s-CO" altLang="es-CO" sz="1800" b="1" dirty="0" smtClean="0">
                <a:latin typeface="Arial Narrow" pitchFamily="34" charset="0"/>
              </a:rPr>
              <a:t>ELEMENTOS CLAVE</a:t>
            </a:r>
            <a:endParaRPr lang="es-CO" altLang="es-CO" sz="1800" b="1" dirty="0">
              <a:latin typeface="Arial Narrow" pitchFamily="34" charset="0"/>
            </a:endParaRPr>
          </a:p>
        </p:txBody>
      </p:sp>
      <p:sp>
        <p:nvSpPr>
          <p:cNvPr id="12" name="11 Rectángulo"/>
          <p:cNvSpPr/>
          <p:nvPr/>
        </p:nvSpPr>
        <p:spPr>
          <a:xfrm>
            <a:off x="396825" y="1628800"/>
            <a:ext cx="8399562" cy="5016758"/>
          </a:xfrm>
          <a:prstGeom prst="rect">
            <a:avLst/>
          </a:prstGeom>
        </p:spPr>
        <p:txBody>
          <a:bodyPr wrap="square">
            <a:spAutoFit/>
          </a:bodyPr>
          <a:lstStyle/>
          <a:p>
            <a:pPr marL="185738" indent="-185738" algn="just">
              <a:buFont typeface="Wingdings" pitchFamily="2" charset="2"/>
              <a:buChar char="§"/>
            </a:pPr>
            <a:r>
              <a:rPr lang="es-MX" sz="2000" dirty="0" smtClean="0">
                <a:latin typeface="+mn-lt"/>
              </a:rPr>
              <a:t>Implementación de la TASA RETRIBUTIVA por parte de la CAS con META DE CARGA CONTAMINANTE y FACTOR REGIONAL.</a:t>
            </a:r>
          </a:p>
          <a:p>
            <a:pPr algn="just"/>
            <a:endParaRPr lang="es-MX" sz="1200" dirty="0" smtClean="0">
              <a:latin typeface="+mn-lt"/>
            </a:endParaRPr>
          </a:p>
          <a:p>
            <a:pPr marL="185738" indent="-185738" algn="just">
              <a:buFont typeface="Wingdings" pitchFamily="2" charset="2"/>
              <a:buChar char="§"/>
            </a:pPr>
            <a:r>
              <a:rPr lang="es-MX" sz="2000" dirty="0" smtClean="0">
                <a:latin typeface="+mn-lt"/>
              </a:rPr>
              <a:t>Para las ESP´s y Municipios, la actualización del PLAN DE SANEAMIENTO Y VERTIMIENTOS y cumplimiento de su ejecución </a:t>
            </a:r>
            <a:r>
              <a:rPr lang="es-MX" sz="2000" u="sng" dirty="0" smtClean="0">
                <a:latin typeface="+mn-lt"/>
              </a:rPr>
              <a:t>so pena de incrementar </a:t>
            </a:r>
            <a:r>
              <a:rPr lang="es-MX" sz="2000" dirty="0" smtClean="0">
                <a:latin typeface="+mn-lt"/>
              </a:rPr>
              <a:t>el FACTOR REGIONAL y por ende el VALOR a pagar por concepto de TASA RETRIBUTIVA.</a:t>
            </a:r>
          </a:p>
          <a:p>
            <a:pPr algn="just"/>
            <a:endParaRPr lang="es-MX" sz="1200" dirty="0" smtClean="0">
              <a:latin typeface="+mn-lt"/>
            </a:endParaRPr>
          </a:p>
          <a:p>
            <a:pPr marL="185738" indent="-185738" algn="just">
              <a:buFont typeface="Wingdings" pitchFamily="2" charset="2"/>
              <a:buChar char="§"/>
            </a:pPr>
            <a:r>
              <a:rPr lang="es-MX" sz="2000" dirty="0" smtClean="0">
                <a:latin typeface="+mn-lt"/>
              </a:rPr>
              <a:t>Revisión si hay incumplimiento del PSMV vencido.</a:t>
            </a:r>
          </a:p>
          <a:p>
            <a:pPr algn="just"/>
            <a:endParaRPr lang="es-MX" sz="1200" dirty="0" smtClean="0">
              <a:latin typeface="+mn-lt"/>
            </a:endParaRPr>
          </a:p>
          <a:p>
            <a:pPr marL="185738" indent="-185738" algn="just">
              <a:buFont typeface="Wingdings" pitchFamily="2" charset="2"/>
              <a:buChar char="§"/>
            </a:pPr>
            <a:r>
              <a:rPr lang="es-MX" sz="2000" dirty="0" smtClean="0">
                <a:latin typeface="+mn-lt"/>
              </a:rPr>
              <a:t>Presentación del PSMV o propuesta de METAS (reducción de vertimientos y carga).</a:t>
            </a:r>
          </a:p>
          <a:p>
            <a:pPr algn="just"/>
            <a:endParaRPr lang="es-MX" sz="1200" dirty="0" smtClean="0">
              <a:latin typeface="+mn-lt"/>
            </a:endParaRPr>
          </a:p>
          <a:p>
            <a:pPr marL="185738" indent="-185738" algn="just">
              <a:buFont typeface="Wingdings" pitchFamily="2" charset="2"/>
              <a:buChar char="§"/>
            </a:pPr>
            <a:r>
              <a:rPr lang="es-MX" sz="2000" dirty="0" smtClean="0">
                <a:latin typeface="+mn-lt"/>
              </a:rPr>
              <a:t>Caracterización actualizada de los vertimientos, si es solo para Tasa Retributiva la descarga o vertimiento, si es para PSMV la descarga y antes y después en el cuerpo receptor.</a:t>
            </a:r>
          </a:p>
          <a:p>
            <a:pPr algn="just"/>
            <a:endParaRPr lang="es-MX" sz="1200" dirty="0" smtClean="0">
              <a:latin typeface="+mn-lt"/>
            </a:endParaRPr>
          </a:p>
          <a:p>
            <a:pPr marL="185738" indent="-185738" algn="just">
              <a:buFont typeface="Wingdings" pitchFamily="2" charset="2"/>
              <a:buChar char="§"/>
            </a:pPr>
            <a:r>
              <a:rPr lang="es-MX" sz="2000" dirty="0" smtClean="0">
                <a:latin typeface="+mn-lt"/>
              </a:rPr>
              <a:t>Si no presenta información, la CAS </a:t>
            </a:r>
            <a:r>
              <a:rPr lang="es-MX" sz="2000" u="sng" dirty="0" smtClean="0">
                <a:latin typeface="+mn-lt"/>
              </a:rPr>
              <a:t>IMPONE</a:t>
            </a:r>
            <a:r>
              <a:rPr lang="es-MX" sz="2000" dirty="0" smtClean="0">
                <a:latin typeface="+mn-lt"/>
              </a:rPr>
              <a:t> las metas.</a:t>
            </a:r>
          </a:p>
        </p:txBody>
      </p:sp>
    </p:spTree>
    <p:extLst>
      <p:ext uri="{BB962C8B-B14F-4D97-AF65-F5344CB8AC3E}">
        <p14:creationId xmlns:p14="http://schemas.microsoft.com/office/powerpoint/2010/main" val="421714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457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2458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4584" name="2 CuadroTexto"/>
          <p:cNvSpPr txBox="1">
            <a:spLocks noChangeArrowheads="1"/>
          </p:cNvSpPr>
          <p:nvPr/>
        </p:nvSpPr>
        <p:spPr bwMode="auto">
          <a:xfrm>
            <a:off x="684213" y="2785984"/>
            <a:ext cx="782478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endParaRPr lang="es-CO" sz="2000" b="1" dirty="0" smtClean="0"/>
          </a:p>
          <a:p>
            <a:pPr algn="ctr"/>
            <a:r>
              <a:rPr lang="es-CO" sz="2000" b="1" dirty="0" smtClean="0"/>
              <a:t>VLADIMIR GÓMEZ PEREIRA</a:t>
            </a:r>
          </a:p>
          <a:p>
            <a:pPr algn="ctr"/>
            <a:r>
              <a:rPr lang="es-CO" sz="2000" b="1" dirty="0" smtClean="0"/>
              <a:t>Coordinador técnico UT AMBIENTE</a:t>
            </a:r>
          </a:p>
          <a:p>
            <a:pPr algn="ctr"/>
            <a:endParaRPr lang="es-CO" sz="2000" b="1" dirty="0" smtClean="0"/>
          </a:p>
          <a:p>
            <a:pPr algn="ctr"/>
            <a:endParaRPr lang="es-CO" sz="2000" b="1" dirty="0" smtClean="0"/>
          </a:p>
          <a:p>
            <a:pPr algn="ctr"/>
            <a:r>
              <a:rPr lang="es-CO" sz="2000" b="1" dirty="0" smtClean="0"/>
              <a:t>e-mail proyecto:  </a:t>
            </a:r>
            <a:r>
              <a:rPr lang="es-CO" sz="2000" b="1" dirty="0" smtClean="0">
                <a:hlinkClick r:id="rId4"/>
              </a:rPr>
              <a:t>tasa.retributiva@cas.gov.co</a:t>
            </a:r>
            <a:endParaRPr lang="es-CO" sz="2000" b="1" dirty="0" smtClean="0"/>
          </a:p>
        </p:txBody>
      </p:sp>
      <p:sp>
        <p:nvSpPr>
          <p:cNvPr id="11"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Tree>
    <p:extLst>
      <p:ext uri="{BB962C8B-B14F-4D97-AF65-F5344CB8AC3E}">
        <p14:creationId xmlns:p14="http://schemas.microsoft.com/office/powerpoint/2010/main" val="2713874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225579501"/>
              </p:ext>
            </p:extLst>
          </p:nvPr>
        </p:nvGraphicFramePr>
        <p:xfrm>
          <a:off x="683568" y="1913291"/>
          <a:ext cx="7760345" cy="3027877"/>
        </p:xfrm>
        <a:graphic>
          <a:graphicData uri="http://schemas.openxmlformats.org/drawingml/2006/table">
            <a:tbl>
              <a:tblPr firstRow="1" bandRow="1">
                <a:tableStyleId>{00A15C55-8517-42AA-B614-E9B94910E393}</a:tableStyleId>
              </a:tblPr>
              <a:tblGrid>
                <a:gridCol w="1423641">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tblGrid>
              <a:tr h="507692">
                <a:tc gridSpan="3">
                  <a:txBody>
                    <a:bodyPr/>
                    <a:lstStyle/>
                    <a:p>
                      <a:pPr algn="ctr"/>
                      <a:r>
                        <a:rPr lang="es-ES" sz="2000" dirty="0" smtClean="0"/>
                        <a:t>ORDEN DEL DIA</a:t>
                      </a:r>
                      <a:endParaRPr lang="es-ES" sz="2000" dirty="0"/>
                    </a:p>
                  </a:txBody>
                  <a:tcPr anchor="ct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592451">
                <a:tc>
                  <a:txBody>
                    <a:bodyPr/>
                    <a:lstStyle/>
                    <a:p>
                      <a:pPr algn="ctr"/>
                      <a:r>
                        <a:rPr lang="es-ES" sz="1600" b="1" dirty="0" smtClean="0"/>
                        <a:t>Hora</a:t>
                      </a:r>
                      <a:endParaRPr lang="es-ES" sz="1600" b="1" dirty="0"/>
                    </a:p>
                  </a:txBody>
                  <a:tcPr anchor="ctr"/>
                </a:tc>
                <a:tc>
                  <a:txBody>
                    <a:bodyPr/>
                    <a:lstStyle/>
                    <a:p>
                      <a:pPr algn="ctr"/>
                      <a:r>
                        <a:rPr lang="es-ES" sz="1600" b="1" dirty="0" smtClean="0"/>
                        <a:t>Tema</a:t>
                      </a:r>
                      <a:endParaRPr lang="es-E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600" b="1" baseline="0" dirty="0" smtClean="0"/>
                        <a:t>Responsable</a:t>
                      </a:r>
                      <a:endParaRPr lang="es-ES" sz="1600" b="1" dirty="0" smtClean="0"/>
                    </a:p>
                  </a:txBody>
                  <a:tcPr anchor="ctr"/>
                </a:tc>
                <a:extLst>
                  <a:ext uri="{0D108BD9-81ED-4DB2-BD59-A6C34878D82A}">
                    <a16:rowId xmlns:a16="http://schemas.microsoft.com/office/drawing/2014/main" val="10001"/>
                  </a:ext>
                </a:extLst>
              </a:tr>
              <a:tr h="343245">
                <a:tc>
                  <a:txBody>
                    <a:bodyPr/>
                    <a:lstStyle/>
                    <a:p>
                      <a:r>
                        <a:rPr lang="es-ES" sz="1600" smtClean="0"/>
                        <a:t>2.30 - </a:t>
                      </a:r>
                      <a:r>
                        <a:rPr lang="es-ES" sz="1600" dirty="0" smtClean="0"/>
                        <a:t>2.45</a:t>
                      </a:r>
                    </a:p>
                  </a:txBody>
                  <a:tcPr anchor="ctr"/>
                </a:tc>
                <a:tc>
                  <a:txBody>
                    <a:bodyPr/>
                    <a:lstStyle/>
                    <a:p>
                      <a:r>
                        <a:rPr lang="es-ES" sz="1600" dirty="0" smtClean="0"/>
                        <a:t>Instalación</a:t>
                      </a:r>
                      <a:endParaRPr lang="es-ES" sz="1600" dirty="0"/>
                    </a:p>
                  </a:txBody>
                  <a:tcPr anchor="ctr"/>
                </a:tc>
                <a:tc>
                  <a:txBody>
                    <a:bodyPr/>
                    <a:lstStyle/>
                    <a:p>
                      <a:r>
                        <a:rPr lang="es-ES" sz="1600" dirty="0" smtClean="0"/>
                        <a:t>CAS</a:t>
                      </a:r>
                      <a:endParaRPr lang="es-ES" sz="1600" dirty="0"/>
                    </a:p>
                  </a:txBody>
                  <a:tcPr anchor="ctr"/>
                </a:tc>
                <a:extLst>
                  <a:ext uri="{0D108BD9-81ED-4DB2-BD59-A6C34878D82A}">
                    <a16:rowId xmlns:a16="http://schemas.microsoft.com/office/drawing/2014/main" val="10002"/>
                  </a:ext>
                </a:extLst>
              </a:tr>
              <a:tr h="592451">
                <a:tc>
                  <a:txBody>
                    <a:bodyPr/>
                    <a:lstStyle/>
                    <a:p>
                      <a:r>
                        <a:rPr lang="es-ES" sz="1600" dirty="0" smtClean="0"/>
                        <a:t>2.45 - 3.45</a:t>
                      </a:r>
                      <a:endParaRPr lang="es-ES" sz="1600" dirty="0"/>
                    </a:p>
                  </a:txBody>
                  <a:tcPr anchor="ctr"/>
                </a:tc>
                <a:tc>
                  <a:txBody>
                    <a:bodyPr/>
                    <a:lstStyle/>
                    <a:p>
                      <a:r>
                        <a:rPr lang="es-ES" sz="1600" dirty="0" smtClean="0"/>
                        <a:t>Propuesta meta</a:t>
                      </a:r>
                      <a:r>
                        <a:rPr lang="es-ES" sz="1600" baseline="0" dirty="0" smtClean="0"/>
                        <a:t> global de contaminación</a:t>
                      </a:r>
                      <a:endParaRPr lang="es-ES" sz="1600" dirty="0"/>
                    </a:p>
                  </a:txBody>
                  <a:tcPr anchor="ctr"/>
                </a:tc>
                <a:tc>
                  <a:txBody>
                    <a:bodyPr/>
                    <a:lstStyle/>
                    <a:p>
                      <a:r>
                        <a:rPr lang="es-ES" sz="1600" dirty="0" smtClean="0"/>
                        <a:t>VIGP - UT AMBIENTE</a:t>
                      </a:r>
                      <a:endParaRPr lang="es-ES" sz="1600" dirty="0"/>
                    </a:p>
                  </a:txBody>
                  <a:tcPr anchor="ctr"/>
                </a:tc>
                <a:extLst>
                  <a:ext uri="{0D108BD9-81ED-4DB2-BD59-A6C34878D82A}">
                    <a16:rowId xmlns:a16="http://schemas.microsoft.com/office/drawing/2014/main" val="10003"/>
                  </a:ext>
                </a:extLst>
              </a:tr>
              <a:tr h="415974">
                <a:tc>
                  <a:txBody>
                    <a:bodyPr/>
                    <a:lstStyle/>
                    <a:p>
                      <a:r>
                        <a:rPr lang="es-ES" sz="1600" dirty="0" smtClean="0"/>
                        <a:t>3.45 - 4.00</a:t>
                      </a:r>
                      <a:endParaRPr lang="es-ES" sz="1600" dirty="0"/>
                    </a:p>
                  </a:txBody>
                  <a:tcPr anchor="ctr"/>
                </a:tc>
                <a:tc>
                  <a:txBody>
                    <a:bodyPr/>
                    <a:lstStyle/>
                    <a:p>
                      <a:r>
                        <a:rPr lang="es-ES" sz="1600" dirty="0" smtClean="0"/>
                        <a:t>Refrigerio</a:t>
                      </a:r>
                      <a:endParaRPr lang="es-ES" sz="1600" dirty="0"/>
                    </a:p>
                  </a:txBody>
                  <a:tcPr anchor="ctr"/>
                </a:tc>
                <a:tc>
                  <a:txBody>
                    <a:bodyPr/>
                    <a:lstStyle/>
                    <a:p>
                      <a:endParaRPr lang="es-ES" sz="1600" dirty="0"/>
                    </a:p>
                  </a:txBody>
                  <a:tcPr anchor="ctr"/>
                </a:tc>
                <a:extLst>
                  <a:ext uri="{0D108BD9-81ED-4DB2-BD59-A6C34878D82A}">
                    <a16:rowId xmlns:a16="http://schemas.microsoft.com/office/drawing/2014/main" val="10004"/>
                  </a:ext>
                </a:extLst>
              </a:tr>
              <a:tr h="576064">
                <a:tc>
                  <a:txBody>
                    <a:bodyPr/>
                    <a:lstStyle/>
                    <a:p>
                      <a:r>
                        <a:rPr lang="es-ES" sz="1600" dirty="0" smtClean="0"/>
                        <a:t>4.00 - 5.00</a:t>
                      </a:r>
                      <a:endParaRPr lang="es-ES" sz="1600" dirty="0"/>
                    </a:p>
                  </a:txBody>
                  <a:tcPr anchor="ctr"/>
                </a:tc>
                <a:tc>
                  <a:txBody>
                    <a:bodyPr/>
                    <a:lstStyle/>
                    <a:p>
                      <a:r>
                        <a:rPr lang="es-ES" sz="1600" dirty="0" smtClean="0"/>
                        <a:t>Comentarios y atención de inquietudes</a:t>
                      </a:r>
                      <a:endParaRPr lang="es-ES" sz="1600" dirty="0"/>
                    </a:p>
                  </a:txBody>
                  <a:tcPr anchor="ctr"/>
                </a:tc>
                <a:tc>
                  <a:txBody>
                    <a:bodyPr/>
                    <a:lstStyle/>
                    <a:p>
                      <a:endParaRPr lang="es-ES" sz="1600"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21177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298450" y="1547813"/>
            <a:ext cx="8691563" cy="3847207"/>
          </a:xfrm>
          <a:prstGeom prst="rect">
            <a:avLst/>
          </a:prstGeom>
          <a:noFill/>
        </p:spPr>
        <p:txBody>
          <a:bodyPr wrap="square">
            <a:spAutoFit/>
          </a:bodyPr>
          <a:lstStyle/>
          <a:p>
            <a:pPr algn="ctr" fontAlgn="ctr"/>
            <a:r>
              <a:rPr lang="es-CO" sz="2400" b="1" dirty="0" smtClean="0">
                <a:latin typeface="+mn-lt"/>
                <a:cs typeface="+mn-cs"/>
              </a:rPr>
              <a:t>OBJETO</a:t>
            </a:r>
          </a:p>
          <a:p>
            <a:pPr fontAlgn="ctr"/>
            <a:endParaRPr lang="es-CO" sz="2000" dirty="0" smtClean="0">
              <a:latin typeface="+mn-lt"/>
              <a:cs typeface="+mn-cs"/>
            </a:endParaRPr>
          </a:p>
          <a:p>
            <a:pPr lvl="0" algn="just" defTabSz="457200" fontAlgn="auto">
              <a:spcAft>
                <a:spcPts val="0"/>
              </a:spcAft>
              <a:defRPr/>
            </a:pPr>
            <a:r>
              <a:rPr lang="es-CO" sz="2000" dirty="0">
                <a:latin typeface="+mn-lt"/>
                <a:cs typeface="+mn-cs"/>
              </a:rPr>
              <a:t>Implementar la </a:t>
            </a:r>
            <a:r>
              <a:rPr lang="es-CO" sz="2000" b="1" dirty="0" smtClean="0">
                <a:latin typeface="+mn-lt"/>
                <a:cs typeface="+mn-cs"/>
              </a:rPr>
              <a:t>TASA RETRIBUTIVA </a:t>
            </a:r>
            <a:r>
              <a:rPr lang="es-CO" sz="2000" dirty="0" smtClean="0">
                <a:latin typeface="+mn-lt"/>
                <a:cs typeface="+mn-cs"/>
              </a:rPr>
              <a:t>en </a:t>
            </a:r>
            <a:r>
              <a:rPr lang="es-CO" sz="2000" dirty="0">
                <a:latin typeface="+mn-lt"/>
                <a:cs typeface="+mn-cs"/>
              </a:rPr>
              <a:t>la jurisdicción de la Corporación Autónoma Regional de Santander </a:t>
            </a:r>
            <a:r>
              <a:rPr lang="es-CO" sz="2000" dirty="0" smtClean="0">
                <a:latin typeface="+mn-lt"/>
                <a:cs typeface="+mn-cs"/>
              </a:rPr>
              <a:t>- </a:t>
            </a:r>
            <a:r>
              <a:rPr lang="es-CO" sz="2000" dirty="0">
                <a:latin typeface="+mn-lt"/>
                <a:cs typeface="+mn-cs"/>
              </a:rPr>
              <a:t>CAS, de acuerdo con el Decreto 2667 2012, (Articulo 7 del Decreto Único Reglamentario - DUR  1076 de 2015</a:t>
            </a:r>
            <a:r>
              <a:rPr lang="es-CO" sz="2000" dirty="0" smtClean="0">
                <a:latin typeface="+mn-lt"/>
                <a:cs typeface="+mn-cs"/>
              </a:rPr>
              <a:t>).</a:t>
            </a:r>
            <a:endParaRPr lang="es-CO" sz="2000" dirty="0">
              <a:latin typeface="+mn-lt"/>
              <a:cs typeface="+mn-cs"/>
            </a:endParaRPr>
          </a:p>
          <a:p>
            <a:pPr fontAlgn="ctr"/>
            <a:endParaRPr lang="es-CO" sz="2000" dirty="0">
              <a:latin typeface="+mn-lt"/>
              <a:cs typeface="+mn-cs"/>
            </a:endParaRPr>
          </a:p>
          <a:p>
            <a:pPr fontAlgn="ctr"/>
            <a:endParaRPr lang="es-CO" sz="2000" dirty="0">
              <a:latin typeface="+mn-lt"/>
              <a:cs typeface="+mn-cs"/>
            </a:endParaRPr>
          </a:p>
          <a:p>
            <a:pPr algn="just" fontAlgn="ctr"/>
            <a:r>
              <a:rPr lang="es-CO" sz="2000" dirty="0">
                <a:latin typeface="+mn-lt"/>
                <a:cs typeface="+mn-cs"/>
              </a:rPr>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a:t>
            </a:r>
            <a:r>
              <a:rPr lang="es-CO" sz="2000" dirty="0" smtClean="0">
                <a:latin typeface="+mn-lt"/>
                <a:cs typeface="+mn-cs"/>
              </a:rPr>
              <a:t>- </a:t>
            </a:r>
            <a:r>
              <a:rPr lang="es-CO" sz="2000" dirty="0">
                <a:latin typeface="+mn-lt"/>
                <a:cs typeface="+mn-cs"/>
              </a:rPr>
              <a:t>CAS.</a:t>
            </a:r>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Tree>
    <p:extLst>
      <p:ext uri="{BB962C8B-B14F-4D97-AF65-F5344CB8AC3E}">
        <p14:creationId xmlns:p14="http://schemas.microsoft.com/office/powerpoint/2010/main" val="106007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298450" y="1547813"/>
            <a:ext cx="8691563" cy="2000548"/>
          </a:xfrm>
          <a:prstGeom prst="rect">
            <a:avLst/>
          </a:prstGeom>
          <a:noFill/>
        </p:spPr>
        <p:txBody>
          <a:bodyPr wrap="square">
            <a:spAutoFit/>
          </a:bodyPr>
          <a:lstStyle/>
          <a:p>
            <a:pPr algn="ctr" fontAlgn="ctr"/>
            <a:r>
              <a:rPr lang="es-CO" sz="2400" b="1" dirty="0" smtClean="0">
                <a:latin typeface="+mn-lt"/>
                <a:cs typeface="+mn-cs"/>
              </a:rPr>
              <a:t>ALCANCE</a:t>
            </a:r>
          </a:p>
          <a:p>
            <a:pPr fontAlgn="ctr"/>
            <a:endParaRPr lang="es-CO" sz="2000" dirty="0" smtClean="0">
              <a:latin typeface="+mn-lt"/>
              <a:cs typeface="+mn-cs"/>
            </a:endParaRPr>
          </a:p>
          <a:p>
            <a:pPr lvl="0" algn="just" defTabSz="457200" fontAlgn="auto">
              <a:spcAft>
                <a:spcPts val="0"/>
              </a:spcAft>
              <a:defRPr/>
            </a:pPr>
            <a:r>
              <a:rPr lang="es-CO" sz="2000" dirty="0" smtClean="0">
                <a:latin typeface="+mn-lt"/>
                <a:cs typeface="+mn-cs"/>
              </a:rPr>
              <a:t>Presentar la propuesta de meta de carga contaminante para el quinquenio 2019 -2023 para la implementación de la </a:t>
            </a:r>
            <a:r>
              <a:rPr lang="es-CO" sz="2000" b="1" dirty="0" smtClean="0">
                <a:latin typeface="+mn-lt"/>
                <a:cs typeface="+mn-cs"/>
              </a:rPr>
              <a:t>TASA RETRIBUTIVA </a:t>
            </a:r>
            <a:r>
              <a:rPr lang="es-CO" sz="2000" dirty="0" smtClean="0">
                <a:latin typeface="+mn-lt"/>
                <a:cs typeface="+mn-cs"/>
              </a:rPr>
              <a:t>en </a:t>
            </a:r>
            <a:r>
              <a:rPr lang="es-CO" sz="2000" dirty="0">
                <a:latin typeface="+mn-lt"/>
                <a:cs typeface="+mn-cs"/>
              </a:rPr>
              <a:t>la jurisdicción de la Corporación Autónoma Regional de Santander – </a:t>
            </a:r>
            <a:r>
              <a:rPr lang="es-CO" sz="2000" dirty="0" smtClean="0">
                <a:latin typeface="+mn-lt"/>
                <a:cs typeface="+mn-cs"/>
              </a:rPr>
              <a:t>CAS.</a:t>
            </a:r>
            <a:endParaRPr lang="es-CO" sz="2000" dirty="0">
              <a:latin typeface="+mn-lt"/>
              <a:cs typeface="+mn-cs"/>
            </a:endParaRPr>
          </a:p>
          <a:p>
            <a:pPr fontAlgn="ctr"/>
            <a:endParaRPr lang="es-CO" sz="2000" dirty="0">
              <a:latin typeface="+mn-lt"/>
              <a:cs typeface="+mn-cs"/>
            </a:endParaRPr>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Tree>
    <p:extLst>
      <p:ext uri="{BB962C8B-B14F-4D97-AF65-F5344CB8AC3E}">
        <p14:creationId xmlns:p14="http://schemas.microsoft.com/office/powerpoint/2010/main" val="3939869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6147"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6150"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100806" y="1326015"/>
            <a:ext cx="8877300" cy="4585871"/>
          </a:xfrm>
          <a:prstGeom prst="rect">
            <a:avLst/>
          </a:prstGeom>
          <a:noFill/>
        </p:spPr>
        <p:txBody>
          <a:bodyPr wrap="square">
            <a:spAutoFit/>
          </a:bodyPr>
          <a:lstStyle/>
          <a:p>
            <a:pPr algn="ctr" fontAlgn="auto">
              <a:spcBef>
                <a:spcPts val="0"/>
              </a:spcBef>
              <a:spcAft>
                <a:spcPts val="0"/>
              </a:spcAft>
              <a:defRPr/>
            </a:pPr>
            <a:r>
              <a:rPr lang="es-CO" sz="2400" b="1" dirty="0">
                <a:latin typeface="+mn-lt"/>
                <a:cs typeface="+mn-cs"/>
              </a:rPr>
              <a:t>METAS</a:t>
            </a:r>
          </a:p>
          <a:p>
            <a:pPr algn="just" fontAlgn="auto">
              <a:spcBef>
                <a:spcPts val="0"/>
              </a:spcBef>
              <a:spcAft>
                <a:spcPts val="0"/>
              </a:spcAft>
              <a:defRPr/>
            </a:pPr>
            <a:endParaRPr lang="es-CO" sz="2800" dirty="0">
              <a:latin typeface="+mn-lt"/>
              <a:cs typeface="+mn-cs"/>
            </a:endParaRPr>
          </a:p>
          <a:p>
            <a:pPr marL="266700" indent="-266700" algn="just" fontAlgn="auto">
              <a:spcBef>
                <a:spcPts val="0"/>
              </a:spcBef>
              <a:spcAft>
                <a:spcPts val="0"/>
              </a:spcAft>
              <a:buFont typeface="+mj-lt"/>
              <a:buAutoNum type="arabicPeriod"/>
              <a:defRPr/>
            </a:pPr>
            <a:r>
              <a:rPr lang="es-CO" sz="2000" dirty="0">
                <a:latin typeface="+mn-lt"/>
                <a:cs typeface="+mn-cs"/>
              </a:rPr>
              <a:t>Definir las corrientes o tramos de corrientes para el cobro de la tasa retributiva en las ocho (8) cuencas en jurisdicción de la CAS.</a:t>
            </a:r>
          </a:p>
          <a:p>
            <a:pPr marL="266700" indent="-266700" algn="just" fontAlgn="auto">
              <a:spcBef>
                <a:spcPts val="0"/>
              </a:spcBef>
              <a:spcAft>
                <a:spcPts val="0"/>
              </a:spcAft>
              <a:buFont typeface="+mj-lt"/>
              <a:buAutoNum type="arabicPeriod"/>
              <a:defRPr/>
            </a:pPr>
            <a:r>
              <a:rPr lang="es-CO" sz="2000" dirty="0">
                <a:latin typeface="+mn-lt"/>
                <a:cs typeface="+mn-cs"/>
              </a:rPr>
              <a:t>Documentar el estado de las corrientes en cuanto a calidad del agua.</a:t>
            </a:r>
          </a:p>
          <a:p>
            <a:pPr marL="266700" indent="-266700" algn="just" fontAlgn="auto">
              <a:spcBef>
                <a:spcPts val="0"/>
              </a:spcBef>
              <a:spcAft>
                <a:spcPts val="0"/>
              </a:spcAft>
              <a:buFont typeface="+mj-lt"/>
              <a:buAutoNum type="arabicPeriod"/>
              <a:defRPr/>
            </a:pPr>
            <a:r>
              <a:rPr lang="es-CO" sz="2000" dirty="0">
                <a:latin typeface="+mn-lt"/>
                <a:cs typeface="+mn-cs"/>
              </a:rPr>
              <a:t>Revisión de los expedientes que son usuarios de tasa retributiva.</a:t>
            </a:r>
          </a:p>
          <a:p>
            <a:pPr marL="266700" indent="-266700" algn="just" fontAlgn="auto">
              <a:spcBef>
                <a:spcPts val="0"/>
              </a:spcBef>
              <a:spcAft>
                <a:spcPts val="0"/>
              </a:spcAft>
              <a:buFont typeface="+mj-lt"/>
              <a:buAutoNum type="arabicPeriod"/>
              <a:defRPr/>
            </a:pPr>
            <a:r>
              <a:rPr lang="es-CO" sz="2000" dirty="0">
                <a:latin typeface="+mn-lt"/>
                <a:cs typeface="+mn-cs"/>
              </a:rPr>
              <a:t>Cálculo y establecimiento de la meta global de carga contaminante por vertimiento las corrientes o tramos de corriente de las ocho (8) cuencas en jurisdicción de la CAS.</a:t>
            </a:r>
          </a:p>
          <a:p>
            <a:pPr marL="266700" indent="-266700" algn="just" fontAlgn="auto">
              <a:spcBef>
                <a:spcPts val="0"/>
              </a:spcBef>
              <a:spcAft>
                <a:spcPts val="0"/>
              </a:spcAft>
              <a:buFont typeface="+mj-lt"/>
              <a:buAutoNum type="arabicPeriod"/>
              <a:defRPr/>
            </a:pPr>
            <a:r>
              <a:rPr lang="es-CO" sz="2000" dirty="0">
                <a:latin typeface="+mn-lt"/>
                <a:cs typeface="+mn-cs"/>
              </a:rPr>
              <a:t>Apoyar la elaboración del documento técnico de soporte para el proceso de consulta de meta global de carga contaminante y de metas individuales y grupales con sus respectivos cronogramas de cumplimiento. </a:t>
            </a:r>
          </a:p>
          <a:p>
            <a:pPr marL="266700" indent="-266700" algn="just" fontAlgn="auto">
              <a:spcBef>
                <a:spcPts val="0"/>
              </a:spcBef>
              <a:spcAft>
                <a:spcPts val="0"/>
              </a:spcAft>
              <a:buFont typeface="+mj-lt"/>
              <a:buAutoNum type="arabicPeriod"/>
              <a:defRPr/>
            </a:pPr>
            <a:r>
              <a:rPr lang="es-CO" sz="2000" dirty="0">
                <a:latin typeface="+mn-lt"/>
                <a:cs typeface="+mn-cs"/>
              </a:rPr>
              <a:t>Elaborar el documento de lineamientos y metodología para el cobro de la tasa retributiva.</a:t>
            </a:r>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7171"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7174"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298451" y="1196752"/>
            <a:ext cx="8594030" cy="5201424"/>
          </a:xfrm>
          <a:prstGeom prst="rect">
            <a:avLst/>
          </a:prstGeom>
          <a:noFill/>
        </p:spPr>
        <p:txBody>
          <a:bodyPr wrap="square">
            <a:spAutoFit/>
          </a:bodyPr>
          <a:lstStyle/>
          <a:p>
            <a:pPr algn="ctr" fontAlgn="auto">
              <a:spcBef>
                <a:spcPts val="0"/>
              </a:spcBef>
              <a:spcAft>
                <a:spcPts val="0"/>
              </a:spcAft>
              <a:defRPr/>
            </a:pPr>
            <a:r>
              <a:rPr lang="es-CO" sz="2000" b="1" dirty="0">
                <a:latin typeface="+mn-lt"/>
                <a:cs typeface="+mn-cs"/>
              </a:rPr>
              <a:t>ACTIVIDADES</a:t>
            </a:r>
          </a:p>
          <a:p>
            <a:pPr algn="just" fontAlgn="auto">
              <a:spcBef>
                <a:spcPts val="0"/>
              </a:spcBef>
              <a:spcAft>
                <a:spcPts val="0"/>
              </a:spcAft>
              <a:defRPr/>
            </a:pPr>
            <a:endParaRPr lang="es-CO" sz="2400" dirty="0">
              <a:latin typeface="+mn-lt"/>
              <a:cs typeface="+mn-cs"/>
            </a:endParaRPr>
          </a:p>
          <a:p>
            <a:pPr algn="just" fontAlgn="auto">
              <a:spcBef>
                <a:spcPts val="0"/>
              </a:spcBef>
              <a:spcAft>
                <a:spcPts val="0"/>
              </a:spcAft>
              <a:defRPr/>
            </a:pPr>
            <a:r>
              <a:rPr lang="es-CO" u="sng" dirty="0">
                <a:latin typeface="+mn-lt"/>
                <a:cs typeface="+mn-cs"/>
              </a:rPr>
              <a:t>Actividad 1. Realizar la revisión de la información disponible en la CAS</a:t>
            </a:r>
            <a:r>
              <a:rPr lang="es-CO" u="sng" dirty="0" smtClean="0">
                <a:latin typeface="+mn-lt"/>
                <a:cs typeface="+mn-cs"/>
              </a:rPr>
              <a:t>.</a:t>
            </a:r>
          </a:p>
          <a:p>
            <a:pPr algn="just" fontAlgn="auto">
              <a:spcBef>
                <a:spcPts val="0"/>
              </a:spcBef>
              <a:spcAft>
                <a:spcPts val="0"/>
              </a:spcAft>
              <a:defRPr/>
            </a:pPr>
            <a:endParaRPr lang="es-CO" u="sng" dirty="0">
              <a:latin typeface="+mn-lt"/>
              <a:cs typeface="+mn-cs"/>
            </a:endParaRPr>
          </a:p>
          <a:p>
            <a:pPr algn="just" fontAlgn="auto">
              <a:spcBef>
                <a:spcPts val="0"/>
              </a:spcBef>
              <a:spcAft>
                <a:spcPts val="0"/>
              </a:spcAft>
              <a:defRPr/>
            </a:pPr>
            <a:r>
              <a:rPr lang="es-CO" u="sng" dirty="0"/>
              <a:t>Actividad 2. Definir las corrientes o tramos de corriente para el cobro de la tasa retributiva y establecer su línea base en términos de calidad</a:t>
            </a:r>
            <a:r>
              <a:rPr lang="es-CO" u="sng" dirty="0" smtClean="0"/>
              <a:t>.</a:t>
            </a:r>
          </a:p>
          <a:p>
            <a:pPr algn="just" fontAlgn="auto">
              <a:spcBef>
                <a:spcPts val="0"/>
              </a:spcBef>
              <a:spcAft>
                <a:spcPts val="0"/>
              </a:spcAft>
              <a:defRPr/>
            </a:pPr>
            <a:endParaRPr lang="es-CO" u="sng" dirty="0"/>
          </a:p>
          <a:p>
            <a:pPr algn="just" fontAlgn="auto">
              <a:spcBef>
                <a:spcPts val="0"/>
              </a:spcBef>
              <a:spcAft>
                <a:spcPts val="0"/>
              </a:spcAft>
              <a:defRPr/>
            </a:pPr>
            <a:r>
              <a:rPr lang="es-CO" u="sng" dirty="0"/>
              <a:t>Actividad 3. Diseño del SIG para la implementación de la tasa retributiva</a:t>
            </a:r>
            <a:r>
              <a:rPr lang="es-CO" u="sng" dirty="0" smtClean="0"/>
              <a:t>.</a:t>
            </a:r>
          </a:p>
          <a:p>
            <a:pPr algn="just" fontAlgn="auto">
              <a:spcBef>
                <a:spcPts val="0"/>
              </a:spcBef>
              <a:spcAft>
                <a:spcPts val="0"/>
              </a:spcAft>
              <a:defRPr/>
            </a:pPr>
            <a:endParaRPr lang="es-CO" u="sng" dirty="0"/>
          </a:p>
          <a:p>
            <a:pPr algn="just" fontAlgn="auto">
              <a:spcBef>
                <a:spcPts val="0"/>
              </a:spcBef>
              <a:spcAft>
                <a:spcPts val="0"/>
              </a:spcAft>
              <a:defRPr/>
            </a:pPr>
            <a:r>
              <a:rPr lang="es-CO" b="1" dirty="0"/>
              <a:t>Actividad 4. Cálculo y establecimiento de la meta global de carga contaminante por vertimientos.</a:t>
            </a:r>
          </a:p>
          <a:p>
            <a:pPr algn="just" fontAlgn="auto">
              <a:spcBef>
                <a:spcPts val="0"/>
              </a:spcBef>
              <a:spcAft>
                <a:spcPts val="0"/>
              </a:spcAft>
              <a:defRPr/>
            </a:pPr>
            <a:endParaRPr lang="es-CO" u="sng" dirty="0"/>
          </a:p>
          <a:p>
            <a:pPr algn="just" fontAlgn="auto">
              <a:spcBef>
                <a:spcPts val="0"/>
              </a:spcBef>
              <a:spcAft>
                <a:spcPts val="0"/>
              </a:spcAft>
              <a:defRPr/>
            </a:pPr>
            <a:r>
              <a:rPr lang="es-CO" u="sng" dirty="0"/>
              <a:t>Actividad 5. Definición de lineamientos y metodología para el cobro de la tasa retributiva.</a:t>
            </a:r>
          </a:p>
          <a:p>
            <a:pPr algn="just" fontAlgn="auto">
              <a:spcBef>
                <a:spcPts val="0"/>
              </a:spcBef>
              <a:spcAft>
                <a:spcPts val="0"/>
              </a:spcAft>
              <a:defRPr/>
            </a:pPr>
            <a:endParaRPr lang="es-CO" b="1" u="sng" dirty="0"/>
          </a:p>
          <a:p>
            <a:pPr algn="just" fontAlgn="auto">
              <a:spcBef>
                <a:spcPts val="0"/>
              </a:spcBef>
              <a:spcAft>
                <a:spcPts val="0"/>
              </a:spcAft>
              <a:defRPr/>
            </a:pPr>
            <a:endParaRPr lang="es-CO" b="1" u="sng" dirty="0"/>
          </a:p>
          <a:p>
            <a:pPr algn="just" fontAlgn="auto">
              <a:spcBef>
                <a:spcPts val="0"/>
              </a:spcBef>
              <a:spcAft>
                <a:spcPts val="0"/>
              </a:spcAft>
              <a:defRPr/>
            </a:pPr>
            <a:endParaRPr lang="es-CO" b="1" u="sng" dirty="0"/>
          </a:p>
          <a:p>
            <a:pPr algn="just" fontAlgn="auto">
              <a:spcBef>
                <a:spcPts val="0"/>
              </a:spcBef>
              <a:spcAft>
                <a:spcPts val="0"/>
              </a:spcAft>
              <a:defRPr/>
            </a:pPr>
            <a:endParaRPr lang="es-CO" b="1" u="sng" dirty="0">
              <a:latin typeface="+mn-lt"/>
              <a:cs typeface="+mn-cs"/>
            </a:endParaRPr>
          </a:p>
          <a:p>
            <a:pPr algn="just" fontAlgn="auto">
              <a:spcBef>
                <a:spcPts val="0"/>
              </a:spcBef>
              <a:spcAft>
                <a:spcPts val="0"/>
              </a:spcAft>
              <a:defRPr/>
            </a:pPr>
            <a:endParaRPr lang="es-CO" dirty="0">
              <a:latin typeface="+mn-lt"/>
              <a:cs typeface="+mn-cs"/>
            </a:endParaRPr>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5363"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15366"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133350" y="1484784"/>
            <a:ext cx="8877300" cy="2339102"/>
          </a:xfrm>
          <a:prstGeom prst="rect">
            <a:avLst/>
          </a:prstGeom>
          <a:noFill/>
        </p:spPr>
        <p:txBody>
          <a:bodyPr wrap="square">
            <a:spAutoFit/>
          </a:bodyPr>
          <a:lstStyle/>
          <a:p>
            <a:pPr algn="ctr" fontAlgn="auto">
              <a:spcBef>
                <a:spcPts val="0"/>
              </a:spcBef>
              <a:spcAft>
                <a:spcPts val="0"/>
              </a:spcAft>
              <a:defRPr/>
            </a:pPr>
            <a:r>
              <a:rPr lang="es-CO" sz="2000" b="1" dirty="0" smtClean="0">
                <a:latin typeface="+mn-lt"/>
                <a:cs typeface="+mn-cs"/>
              </a:rPr>
              <a:t>DEFINICIÓN DE CORRIENTES O TRAMOS DE CORRIENTE</a:t>
            </a:r>
            <a:endParaRPr lang="es-CO" sz="2000" b="1" dirty="0">
              <a:latin typeface="+mn-lt"/>
              <a:cs typeface="+mn-cs"/>
            </a:endParaRPr>
          </a:p>
          <a:p>
            <a:pPr algn="just" fontAlgn="auto">
              <a:spcBef>
                <a:spcPts val="0"/>
              </a:spcBef>
              <a:spcAft>
                <a:spcPts val="0"/>
              </a:spcAft>
              <a:defRPr/>
            </a:pPr>
            <a:endParaRPr lang="es-MX" b="1" dirty="0" smtClean="0">
              <a:latin typeface="+mn-lt"/>
              <a:cs typeface="+mn-cs"/>
            </a:endParaRPr>
          </a:p>
          <a:p>
            <a:pPr algn="just"/>
            <a:r>
              <a:rPr lang="es-ES" dirty="0"/>
              <a:t>La CAS mediante Acuerdo 068 de </a:t>
            </a:r>
            <a:r>
              <a:rPr lang="es-ES" dirty="0" smtClean="0"/>
              <a:t>2006, </a:t>
            </a:r>
            <a:r>
              <a:rPr lang="es-ES" dirty="0"/>
              <a:t>estableció los objetivos de calidad de las ocho cuencas de su área de jurisdicción, para el establecimiento de las metas de reducción en la implementación de la Resolución 1433 de 2004; en consecuencia, para la implementación de la tasa retributiva en la jurisdicción de la CAS para el quinquenio 2019 – </a:t>
            </a:r>
            <a:r>
              <a:rPr lang="es-ES" dirty="0" smtClean="0"/>
              <a:t>2024 </a:t>
            </a:r>
            <a:r>
              <a:rPr lang="es-ES" dirty="0"/>
              <a:t>y el establecimiento de la meta global de contaminación, se trabajarán las mismas cuencas con los objetivos de calidad establecidos.</a:t>
            </a:r>
            <a:endParaRPr lang="es-CO" dirty="0"/>
          </a:p>
          <a:p>
            <a:pPr algn="just"/>
            <a:r>
              <a:rPr lang="es-ES" dirty="0"/>
              <a:t> </a:t>
            </a: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5363"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15366"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133350" y="1128807"/>
            <a:ext cx="8877300" cy="1508105"/>
          </a:xfrm>
          <a:prstGeom prst="rect">
            <a:avLst/>
          </a:prstGeom>
          <a:noFill/>
        </p:spPr>
        <p:txBody>
          <a:bodyPr wrap="square">
            <a:spAutoFit/>
          </a:bodyPr>
          <a:lstStyle/>
          <a:p>
            <a:pPr algn="ctr" fontAlgn="auto">
              <a:spcBef>
                <a:spcPts val="0"/>
              </a:spcBef>
              <a:spcAft>
                <a:spcPts val="0"/>
              </a:spcAft>
              <a:defRPr/>
            </a:pPr>
            <a:r>
              <a:rPr lang="es-CO" sz="2000" b="1" dirty="0" smtClean="0">
                <a:latin typeface="+mn-lt"/>
                <a:cs typeface="+mn-cs"/>
              </a:rPr>
              <a:t>DEFINICIÓN DE CORRIENTES O TRAMOS DE CORRIENTE</a:t>
            </a:r>
            <a:endParaRPr lang="es-CO" sz="2000" b="1" dirty="0">
              <a:latin typeface="+mn-lt"/>
              <a:cs typeface="+mn-cs"/>
            </a:endParaRPr>
          </a:p>
          <a:p>
            <a:pPr algn="just" fontAlgn="auto">
              <a:spcBef>
                <a:spcPts val="0"/>
              </a:spcBef>
              <a:spcAft>
                <a:spcPts val="0"/>
              </a:spcAft>
              <a:defRPr/>
            </a:pPr>
            <a:endParaRPr lang="es-MX" b="1" dirty="0" smtClean="0">
              <a:latin typeface="+mn-lt"/>
              <a:cs typeface="+mn-cs"/>
            </a:endParaRPr>
          </a:p>
          <a:p>
            <a:pPr algn="just"/>
            <a:r>
              <a:rPr lang="es-ES" dirty="0"/>
              <a:t>Para la implementación de la tasa retributiva en la jurisdicción de la CAS en el quinquenio 2019 – </a:t>
            </a:r>
            <a:r>
              <a:rPr lang="es-ES" dirty="0" smtClean="0"/>
              <a:t>2024 </a:t>
            </a:r>
            <a:r>
              <a:rPr lang="es-ES" dirty="0"/>
              <a:t>y el establecimiento de la meta global de contaminación, se definen las siguientes corrientes o tramos de corriente: </a:t>
            </a: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graphicFrame>
        <p:nvGraphicFramePr>
          <p:cNvPr id="4" name="Tabla 3"/>
          <p:cNvGraphicFramePr>
            <a:graphicFrameLocks noGrp="1"/>
          </p:cNvGraphicFramePr>
          <p:nvPr>
            <p:extLst>
              <p:ext uri="{D42A27DB-BD31-4B8C-83A1-F6EECF244321}">
                <p14:modId xmlns:p14="http://schemas.microsoft.com/office/powerpoint/2010/main" val="1777160978"/>
              </p:ext>
            </p:extLst>
          </p:nvPr>
        </p:nvGraphicFramePr>
        <p:xfrm>
          <a:off x="1115617" y="2704857"/>
          <a:ext cx="6840759" cy="3535606"/>
        </p:xfrm>
        <a:graphic>
          <a:graphicData uri="http://schemas.openxmlformats.org/drawingml/2006/table">
            <a:tbl>
              <a:tblPr firstRow="1" firstCol="1" bandRow="1"/>
              <a:tblGrid>
                <a:gridCol w="752544">
                  <a:extLst>
                    <a:ext uri="{9D8B030D-6E8A-4147-A177-3AD203B41FA5}">
                      <a16:colId xmlns:a16="http://schemas.microsoft.com/office/drawing/2014/main" val="1713967845"/>
                    </a:ext>
                  </a:extLst>
                </a:gridCol>
                <a:gridCol w="1916800">
                  <a:extLst>
                    <a:ext uri="{9D8B030D-6E8A-4147-A177-3AD203B41FA5}">
                      <a16:colId xmlns:a16="http://schemas.microsoft.com/office/drawing/2014/main" val="926677633"/>
                    </a:ext>
                  </a:extLst>
                </a:gridCol>
                <a:gridCol w="4171415">
                  <a:extLst>
                    <a:ext uri="{9D8B030D-6E8A-4147-A177-3AD203B41FA5}">
                      <a16:colId xmlns:a16="http://schemas.microsoft.com/office/drawing/2014/main" val="415541378"/>
                    </a:ext>
                  </a:extLst>
                </a:gridCol>
              </a:tblGrid>
              <a:tr h="281358">
                <a:tc>
                  <a:txBody>
                    <a:bodyPr/>
                    <a:lstStyle/>
                    <a:p>
                      <a:pPr algn="ctr">
                        <a:lnSpc>
                          <a:spcPct val="115000"/>
                        </a:lnSpc>
                        <a:spcAft>
                          <a:spcPts val="0"/>
                        </a:spcAft>
                      </a:pPr>
                      <a:r>
                        <a:rPr lang="es-CO" sz="1000" b="1" dirty="0">
                          <a:effectLst/>
                          <a:latin typeface="Calibri" panose="020F0502020204030204" pitchFamily="34" charset="0"/>
                          <a:ea typeface="Calibri" panose="020F0502020204030204" pitchFamily="34" charset="0"/>
                          <a:cs typeface="Times New Roman" panose="02020603050405020304" pitchFamily="18" charset="0"/>
                        </a:rPr>
                        <a:t>Tramo</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000" b="1" dirty="0">
                          <a:effectLst/>
                          <a:latin typeface="Calibri" panose="020F0502020204030204" pitchFamily="34" charset="0"/>
                          <a:ea typeface="Calibri" panose="020F0502020204030204" pitchFamily="34" charset="0"/>
                          <a:cs typeface="Times New Roman" panose="02020603050405020304" pitchFamily="18" charset="0"/>
                        </a:rPr>
                        <a:t>Corriente</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000" b="1" dirty="0">
                          <a:effectLst/>
                          <a:latin typeface="Calibri" panose="020F0502020204030204" pitchFamily="34" charset="0"/>
                          <a:ea typeface="Calibri" panose="020F0502020204030204" pitchFamily="34" charset="0"/>
                          <a:cs typeface="Times New Roman" panose="02020603050405020304" pitchFamily="18" charset="0"/>
                        </a:rPr>
                        <a:t>Observación</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742482"/>
                  </a:ext>
                </a:extLst>
              </a:tr>
              <a:tr h="43044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1</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Directos al Magdalena medio, ríos Negro y Carare</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a los afluentes directos al río Magdalena medio.</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6911832"/>
                  </a:ext>
                </a:extLst>
              </a:tr>
              <a:tr h="40340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2</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0"/>
                        </a:spcAft>
                      </a:pPr>
                      <a:r>
                        <a:rPr lang="es-CO" sz="10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Río Carare (Minero)</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en la cuenca del río Minero desde la entrada en el departamento de Santander hasta la desembocadura en el río Magdalena.</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7709383"/>
                  </a:ext>
                </a:extLst>
              </a:tr>
              <a:tr h="40340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3</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Río Opón</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en la cuenca del río Opón hasta su desembocadura en el río Magdalena.</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706683"/>
                  </a:ext>
                </a:extLst>
              </a:tr>
              <a:tr h="40340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4</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Río medio bajo Suarez</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en la cuenca del río Suarez desde la entrada en el departamento de Santander hasta su unión con el río Chicamocha.</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98064"/>
                  </a:ext>
                </a:extLst>
              </a:tr>
              <a:tr h="40340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5</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0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Río Fonce</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en la cuenca del río Fonce hasta su desembocadura en el río Suarez.</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167113"/>
                  </a:ext>
                </a:extLst>
              </a:tr>
              <a:tr h="40340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6</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CO" sz="10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Río bajo Chicamocha</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en la cuenca del río Chicamocha desde la entrada en el departamento de Santander hasta su unión con el río Suarez.</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9941331"/>
                  </a:ext>
                </a:extLst>
              </a:tr>
              <a:tr h="40340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7</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Río Sogamoso</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en la cuenca del río Sogamoso con la unión de los ríos Chicamocha y Suarez hasta su desembocadura en el río Magdalena.</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3758238"/>
                  </a:ext>
                </a:extLst>
              </a:tr>
              <a:tr h="403401">
                <a:tc>
                  <a:txBody>
                    <a:bodyPr/>
                    <a:lstStyle/>
                    <a:p>
                      <a:pPr algn="ctr">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Tramo 8</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Afluentes directos río Lebrija medio</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0"/>
                        </a:spcAft>
                      </a:pPr>
                      <a:r>
                        <a:rPr lang="es-CO" sz="1000" dirty="0">
                          <a:effectLst/>
                          <a:latin typeface="Calibri" panose="020F0502020204030204" pitchFamily="34" charset="0"/>
                          <a:ea typeface="Calibri" panose="020F0502020204030204" pitchFamily="34" charset="0"/>
                          <a:cs typeface="Times New Roman" panose="02020603050405020304" pitchFamily="18" charset="0"/>
                        </a:rPr>
                        <a:t>Vertimientos a los afluentes directos al río Lebrija Medio y el río Magdalena.</a:t>
                      </a:r>
                      <a:endParaRPr lang="es-CO"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48958652"/>
                  </a:ext>
                </a:extLst>
              </a:tr>
            </a:tbl>
          </a:graphicData>
        </a:graphic>
      </p:graphicFrame>
    </p:spTree>
    <p:extLst>
      <p:ext uri="{BB962C8B-B14F-4D97-AF65-F5344CB8AC3E}">
        <p14:creationId xmlns:p14="http://schemas.microsoft.com/office/powerpoint/2010/main" val="3371761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15363"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15366"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133350" y="1128807"/>
            <a:ext cx="8877300" cy="1508105"/>
          </a:xfrm>
          <a:prstGeom prst="rect">
            <a:avLst/>
          </a:prstGeom>
          <a:noFill/>
        </p:spPr>
        <p:txBody>
          <a:bodyPr wrap="square">
            <a:spAutoFit/>
          </a:bodyPr>
          <a:lstStyle/>
          <a:p>
            <a:pPr algn="ctr" fontAlgn="auto">
              <a:spcBef>
                <a:spcPts val="0"/>
              </a:spcBef>
              <a:spcAft>
                <a:spcPts val="0"/>
              </a:spcAft>
              <a:defRPr/>
            </a:pPr>
            <a:r>
              <a:rPr lang="es-CO" sz="2000" b="1" dirty="0" smtClean="0">
                <a:latin typeface="+mn-lt"/>
                <a:cs typeface="+mn-cs"/>
              </a:rPr>
              <a:t>LÍNEA BASE POR TRAMO</a:t>
            </a:r>
            <a:endParaRPr lang="es-CO" sz="2000" b="1" dirty="0">
              <a:latin typeface="+mn-lt"/>
              <a:cs typeface="+mn-cs"/>
            </a:endParaRPr>
          </a:p>
          <a:p>
            <a:pPr algn="just" fontAlgn="auto">
              <a:spcBef>
                <a:spcPts val="0"/>
              </a:spcBef>
              <a:spcAft>
                <a:spcPts val="0"/>
              </a:spcAft>
              <a:defRPr/>
            </a:pPr>
            <a:endParaRPr lang="es-MX" b="1" dirty="0" smtClean="0">
              <a:latin typeface="+mn-lt"/>
              <a:cs typeface="+mn-cs"/>
            </a:endParaRPr>
          </a:p>
          <a:p>
            <a:pPr algn="just"/>
            <a:r>
              <a:rPr lang="es-ES" dirty="0"/>
              <a:t>En total se identificaron ciento treinta y nueve (139) usuarios de tasa retributiva, correspondiente a setenta y cuatro (74) municipios o </a:t>
            </a:r>
            <a:r>
              <a:rPr lang="es-ES" dirty="0" smtClean="0"/>
              <a:t>ESP´s </a:t>
            </a:r>
            <a:r>
              <a:rPr lang="es-ES" dirty="0"/>
              <a:t>que representan el 53% de los usuarios y sesenta y cinco (65) usuarios particulares que representan el 47% de los usuarios de tasa </a:t>
            </a:r>
            <a:r>
              <a:rPr lang="es-ES" dirty="0" smtClean="0"/>
              <a:t>retributiva.</a:t>
            </a:r>
            <a:endParaRPr lang="es-CO" dirty="0"/>
          </a:p>
        </p:txBody>
      </p:sp>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00514-217</a:t>
            </a:r>
          </a:p>
        </p:txBody>
      </p:sp>
      <p:graphicFrame>
        <p:nvGraphicFramePr>
          <p:cNvPr id="10" name="Tabla 9"/>
          <p:cNvGraphicFramePr>
            <a:graphicFrameLocks noGrp="1"/>
          </p:cNvGraphicFramePr>
          <p:nvPr>
            <p:extLst>
              <p:ext uri="{D42A27DB-BD31-4B8C-83A1-F6EECF244321}">
                <p14:modId xmlns:p14="http://schemas.microsoft.com/office/powerpoint/2010/main" val="572739617"/>
              </p:ext>
            </p:extLst>
          </p:nvPr>
        </p:nvGraphicFramePr>
        <p:xfrm>
          <a:off x="684336" y="3056327"/>
          <a:ext cx="7848104" cy="3108977"/>
        </p:xfrm>
        <a:graphic>
          <a:graphicData uri="http://schemas.openxmlformats.org/drawingml/2006/table">
            <a:tbl>
              <a:tblPr firstRow="1" firstCol="1" bandRow="1"/>
              <a:tblGrid>
                <a:gridCol w="885936">
                  <a:extLst>
                    <a:ext uri="{9D8B030D-6E8A-4147-A177-3AD203B41FA5}">
                      <a16:colId xmlns:a16="http://schemas.microsoft.com/office/drawing/2014/main" val="2787451257"/>
                    </a:ext>
                  </a:extLst>
                </a:gridCol>
                <a:gridCol w="2787479">
                  <a:extLst>
                    <a:ext uri="{9D8B030D-6E8A-4147-A177-3AD203B41FA5}">
                      <a16:colId xmlns:a16="http://schemas.microsoft.com/office/drawing/2014/main" val="2761217001"/>
                    </a:ext>
                  </a:extLst>
                </a:gridCol>
                <a:gridCol w="935541">
                  <a:extLst>
                    <a:ext uri="{9D8B030D-6E8A-4147-A177-3AD203B41FA5}">
                      <a16:colId xmlns:a16="http://schemas.microsoft.com/office/drawing/2014/main" val="2679349337"/>
                    </a:ext>
                  </a:extLst>
                </a:gridCol>
                <a:gridCol w="855477">
                  <a:extLst>
                    <a:ext uri="{9D8B030D-6E8A-4147-A177-3AD203B41FA5}">
                      <a16:colId xmlns:a16="http://schemas.microsoft.com/office/drawing/2014/main" val="287087527"/>
                    </a:ext>
                  </a:extLst>
                </a:gridCol>
                <a:gridCol w="840682">
                  <a:extLst>
                    <a:ext uri="{9D8B030D-6E8A-4147-A177-3AD203B41FA5}">
                      <a16:colId xmlns:a16="http://schemas.microsoft.com/office/drawing/2014/main" val="1086129752"/>
                    </a:ext>
                  </a:extLst>
                </a:gridCol>
                <a:gridCol w="840682">
                  <a:extLst>
                    <a:ext uri="{9D8B030D-6E8A-4147-A177-3AD203B41FA5}">
                      <a16:colId xmlns:a16="http://schemas.microsoft.com/office/drawing/2014/main" val="3399621677"/>
                    </a:ext>
                  </a:extLst>
                </a:gridCol>
                <a:gridCol w="702307">
                  <a:extLst>
                    <a:ext uri="{9D8B030D-6E8A-4147-A177-3AD203B41FA5}">
                      <a16:colId xmlns:a16="http://schemas.microsoft.com/office/drawing/2014/main" val="383086987"/>
                    </a:ext>
                  </a:extLst>
                </a:gridCol>
              </a:tblGrid>
              <a:tr h="478095">
                <a:tc rowSpan="2">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Tramo</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Corriente</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Usuarios</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Municipios o ESP´s</a:t>
                      </a:r>
                      <a:br>
                        <a:rPr lang="es-CO" sz="1400" b="1" dirty="0">
                          <a:effectLst/>
                          <a:latin typeface="Calibri" panose="020F0502020204030204" pitchFamily="34" charset="0"/>
                          <a:ea typeface="Calibri" panose="020F0502020204030204" pitchFamily="34" charset="0"/>
                          <a:cs typeface="Times New Roman" panose="02020603050405020304" pitchFamily="18" charset="0"/>
                        </a:rPr>
                      </a:br>
                      <a:r>
                        <a:rPr lang="es-CO" sz="1400" b="1" dirty="0">
                          <a:effectLst/>
                          <a:latin typeface="Calibri" panose="020F0502020204030204" pitchFamily="34" charset="0"/>
                          <a:ea typeface="Calibri" panose="020F0502020204030204" pitchFamily="34" charset="0"/>
                          <a:cs typeface="Times New Roman" panose="02020603050405020304" pitchFamily="18" charset="0"/>
                        </a:rPr>
                        <a:t>(PSMV´s)</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gridSpan="2">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Particulares</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1806090500"/>
                  </a:ext>
                </a:extLst>
              </a:tr>
              <a:tr h="300217">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Número</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Número</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b="1" dirty="0">
                          <a:effectLst/>
                          <a:latin typeface="Calibri" panose="020F0502020204030204" pitchFamily="34" charset="0"/>
                          <a:ea typeface="Calibri" panose="020F0502020204030204" pitchFamily="34" charset="0"/>
                          <a:cs typeface="Times New Roman" panose="02020603050405020304" pitchFamily="18" charset="0"/>
                        </a:rPr>
                        <a:t>%</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694290"/>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1</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Directos al Magdalena medio</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100%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456060"/>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2</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CO" sz="14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Río Carare (Minero)</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13</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6</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46%</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7</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54%</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481104"/>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3</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Río Opón</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14</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2</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14%</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12</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86%</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694555"/>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4</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Río medio bajo Suarez</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37</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31</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84%</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6</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16%</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675203"/>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5</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Río Fonce</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15</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67%</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5</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33%</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6189201"/>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6</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CO" sz="14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Río bajo Chicamocha</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21</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19</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90%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2</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10%</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677215"/>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7</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Río Sogamoso</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18</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4</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22%</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14</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78%</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0276479"/>
                  </a:ext>
                </a:extLst>
              </a:tr>
              <a:tr h="289754">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Tramo 8</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CO" sz="14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Afluentes directos río Lebrija medio</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11</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2</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18%</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9</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1400" dirty="0">
                          <a:effectLst/>
                          <a:latin typeface="Calibri" panose="020F0502020204030204" pitchFamily="34" charset="0"/>
                          <a:ea typeface="Calibri" panose="020F0502020204030204" pitchFamily="34" charset="0"/>
                          <a:cs typeface="Times New Roman" panose="02020603050405020304" pitchFamily="18" charset="0"/>
                        </a:rPr>
                        <a:t>82%</a:t>
                      </a:r>
                      <a:endParaRPr lang="es-CO"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6507354"/>
                  </a:ext>
                </a:extLst>
              </a:tr>
            </a:tbl>
          </a:graphicData>
        </a:graphic>
      </p:graphicFrame>
    </p:spTree>
    <p:extLst>
      <p:ext uri="{BB962C8B-B14F-4D97-AF65-F5344CB8AC3E}">
        <p14:creationId xmlns:p14="http://schemas.microsoft.com/office/powerpoint/2010/main" val="953626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3491</TotalTime>
  <Words>2190</Words>
  <Application>Microsoft Office PowerPoint</Application>
  <PresentationFormat>Presentación en pantalla (4:3)</PresentationFormat>
  <Paragraphs>220</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Arial Narrow</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Vladimir I</cp:lastModifiedBy>
  <cp:revision>94</cp:revision>
  <dcterms:created xsi:type="dcterms:W3CDTF">2018-03-12T18:36:39Z</dcterms:created>
  <dcterms:modified xsi:type="dcterms:W3CDTF">2019-01-24T03:31:16Z</dcterms:modified>
</cp:coreProperties>
</file>