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0" r:id="rId3"/>
    <p:sldId id="292" r:id="rId4"/>
    <p:sldId id="281" r:id="rId5"/>
    <p:sldId id="284" r:id="rId6"/>
    <p:sldId id="286" r:id="rId7"/>
    <p:sldId id="287" r:id="rId8"/>
    <p:sldId id="290" r:id="rId9"/>
    <p:sldId id="288" r:id="rId10"/>
    <p:sldId id="289" r:id="rId11"/>
    <p:sldId id="291" r:id="rId12"/>
    <p:sldId id="282" r:id="rId13"/>
    <p:sldId id="279" r:id="rId14"/>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13" d="100"/>
          <a:sy n="113"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44613-B6AC-4B7E-9A56-D5DA2B35F015}" type="datetimeFigureOut">
              <a:rPr lang="es-CO" smtClean="0"/>
              <a:t>13/11/2018</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1C665-B284-425E-A109-A5E136FC730A}" type="slidenum">
              <a:rPr lang="es-CO" smtClean="0"/>
              <a:t>‹Nº›</a:t>
            </a:fld>
            <a:endParaRPr lang="es-CO" dirty="0"/>
          </a:p>
        </p:txBody>
      </p:sp>
    </p:spTree>
    <p:extLst>
      <p:ext uri="{BB962C8B-B14F-4D97-AF65-F5344CB8AC3E}">
        <p14:creationId xmlns:p14="http://schemas.microsoft.com/office/powerpoint/2010/main" val="183004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pPr>
              <a:defRPr/>
            </a:pPr>
            <a:fld id="{D9BFFA7E-BA7A-4F00-A286-A032A9FC7A1B}"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5552B87E-7BF8-47CD-8728-83455FC50822}" type="slidenum">
              <a:rPr lang="es-CO" smtClean="0"/>
              <a:pPr>
                <a:defRPr/>
              </a:pPr>
              <a:t>‹Nº›</a:t>
            </a:fld>
            <a:endParaRPr lang="es-CO" dirty="0"/>
          </a:p>
        </p:txBody>
      </p:sp>
    </p:spTree>
    <p:extLst>
      <p:ext uri="{BB962C8B-B14F-4D97-AF65-F5344CB8AC3E}">
        <p14:creationId xmlns:p14="http://schemas.microsoft.com/office/powerpoint/2010/main" val="320761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C87C712A-2394-4B2E-AD01-25B7E0500250}"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798A0041-FC32-474E-8ADC-E704F7DBE55E}" type="slidenum">
              <a:rPr lang="es-CO" smtClean="0"/>
              <a:pPr>
                <a:defRPr/>
              </a:pPr>
              <a:t>‹Nº›</a:t>
            </a:fld>
            <a:endParaRPr lang="es-CO" dirty="0"/>
          </a:p>
        </p:txBody>
      </p:sp>
    </p:spTree>
    <p:extLst>
      <p:ext uri="{BB962C8B-B14F-4D97-AF65-F5344CB8AC3E}">
        <p14:creationId xmlns:p14="http://schemas.microsoft.com/office/powerpoint/2010/main" val="68730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F8408DA9-9983-4BA4-BB81-3320917A7E80}"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DA226D66-917B-4338-87EA-CAA5232D152A}" type="slidenum">
              <a:rPr lang="es-CO" smtClean="0"/>
              <a:pPr>
                <a:defRPr/>
              </a:pPr>
              <a:t>‹Nº›</a:t>
            </a:fld>
            <a:endParaRPr lang="es-CO" dirty="0"/>
          </a:p>
        </p:txBody>
      </p:sp>
    </p:spTree>
    <p:extLst>
      <p:ext uri="{BB962C8B-B14F-4D97-AF65-F5344CB8AC3E}">
        <p14:creationId xmlns:p14="http://schemas.microsoft.com/office/powerpoint/2010/main" val="63422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05D9E10D-42C2-4449-B62D-29CBCDF8D797}"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F8062D51-B53C-444E-8DAC-531C653F4F78}" type="slidenum">
              <a:rPr lang="es-CO" smtClean="0"/>
              <a:pPr>
                <a:defRPr/>
              </a:pPr>
              <a:t>‹Nº›</a:t>
            </a:fld>
            <a:endParaRPr lang="es-CO" dirty="0"/>
          </a:p>
        </p:txBody>
      </p:sp>
    </p:spTree>
    <p:extLst>
      <p:ext uri="{BB962C8B-B14F-4D97-AF65-F5344CB8AC3E}">
        <p14:creationId xmlns:p14="http://schemas.microsoft.com/office/powerpoint/2010/main" val="32007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D63FA731-21C5-4112-A263-1C5BD9644439}"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442290F6-602F-4CD3-8182-97903B49B78A}" type="slidenum">
              <a:rPr lang="es-CO" smtClean="0"/>
              <a:pPr>
                <a:defRPr/>
              </a:pPr>
              <a:t>‹Nº›</a:t>
            </a:fld>
            <a:endParaRPr lang="es-CO" dirty="0"/>
          </a:p>
        </p:txBody>
      </p:sp>
    </p:spTree>
    <p:extLst>
      <p:ext uri="{BB962C8B-B14F-4D97-AF65-F5344CB8AC3E}">
        <p14:creationId xmlns:p14="http://schemas.microsoft.com/office/powerpoint/2010/main" val="383801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pPr>
              <a:defRPr/>
            </a:pPr>
            <a:fld id="{AA57C250-5AF7-4166-9CD9-189E6A7B3F75}" type="datetimeFigureOut">
              <a:rPr lang="es-CO" smtClean="0"/>
              <a:pPr>
                <a:defRPr/>
              </a:pPr>
              <a:t>13/11/2018</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41046DED-A5A5-4148-BFDB-1CD546E4F3F9}" type="slidenum">
              <a:rPr lang="es-CO" smtClean="0"/>
              <a:pPr>
                <a:defRPr/>
              </a:pPr>
              <a:t>‹Nº›</a:t>
            </a:fld>
            <a:endParaRPr lang="es-CO" dirty="0"/>
          </a:p>
        </p:txBody>
      </p:sp>
    </p:spTree>
    <p:extLst>
      <p:ext uri="{BB962C8B-B14F-4D97-AF65-F5344CB8AC3E}">
        <p14:creationId xmlns:p14="http://schemas.microsoft.com/office/powerpoint/2010/main" val="233782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pPr>
              <a:defRPr/>
            </a:pPr>
            <a:fld id="{EC21EC11-69EA-47E9-BE8E-017E13517341}" type="datetimeFigureOut">
              <a:rPr lang="es-CO" smtClean="0"/>
              <a:pPr>
                <a:defRPr/>
              </a:pPr>
              <a:t>13/11/2018</a:t>
            </a:fld>
            <a:endParaRPr lang="es-CO" dirty="0"/>
          </a:p>
        </p:txBody>
      </p:sp>
      <p:sp>
        <p:nvSpPr>
          <p:cNvPr id="8" name="7 Marcador de pie de página"/>
          <p:cNvSpPr>
            <a:spLocks noGrp="1"/>
          </p:cNvSpPr>
          <p:nvPr>
            <p:ph type="ftr" sz="quarter" idx="11"/>
          </p:nvPr>
        </p:nvSpPr>
        <p:spPr/>
        <p:txBody>
          <a:bodyPr/>
          <a:lstStyle/>
          <a:p>
            <a:pPr>
              <a:defRPr/>
            </a:pPr>
            <a:endParaRPr lang="es-CO" dirty="0"/>
          </a:p>
        </p:txBody>
      </p:sp>
      <p:sp>
        <p:nvSpPr>
          <p:cNvPr id="9" name="8 Marcador de número de diapositiva"/>
          <p:cNvSpPr>
            <a:spLocks noGrp="1"/>
          </p:cNvSpPr>
          <p:nvPr>
            <p:ph type="sldNum" sz="quarter" idx="12"/>
          </p:nvPr>
        </p:nvSpPr>
        <p:spPr/>
        <p:txBody>
          <a:bodyPr/>
          <a:lstStyle/>
          <a:p>
            <a:pPr>
              <a:defRPr/>
            </a:pPr>
            <a:fld id="{EBA45903-A779-48F4-B6FD-FF12109F8634}" type="slidenum">
              <a:rPr lang="es-CO" smtClean="0"/>
              <a:pPr>
                <a:defRPr/>
              </a:pPr>
              <a:t>‹Nº›</a:t>
            </a:fld>
            <a:endParaRPr lang="es-CO" dirty="0"/>
          </a:p>
        </p:txBody>
      </p:sp>
    </p:spTree>
    <p:extLst>
      <p:ext uri="{BB962C8B-B14F-4D97-AF65-F5344CB8AC3E}">
        <p14:creationId xmlns:p14="http://schemas.microsoft.com/office/powerpoint/2010/main" val="7454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pPr>
              <a:defRPr/>
            </a:pPr>
            <a:fld id="{77717BA6-E88E-458F-920E-51B3F923C6AE}" type="datetimeFigureOut">
              <a:rPr lang="es-CO" smtClean="0"/>
              <a:pPr>
                <a:defRPr/>
              </a:pPr>
              <a:t>13/11/2018</a:t>
            </a:fld>
            <a:endParaRPr lang="es-CO" dirty="0"/>
          </a:p>
        </p:txBody>
      </p:sp>
      <p:sp>
        <p:nvSpPr>
          <p:cNvPr id="4" name="3 Marcador de pie de página"/>
          <p:cNvSpPr>
            <a:spLocks noGrp="1"/>
          </p:cNvSpPr>
          <p:nvPr>
            <p:ph type="ftr" sz="quarter" idx="11"/>
          </p:nvPr>
        </p:nvSpPr>
        <p:spPr/>
        <p:txBody>
          <a:bodyPr/>
          <a:lstStyle/>
          <a:p>
            <a:pPr>
              <a:defRPr/>
            </a:pPr>
            <a:endParaRPr lang="es-CO" dirty="0"/>
          </a:p>
        </p:txBody>
      </p:sp>
      <p:sp>
        <p:nvSpPr>
          <p:cNvPr id="5" name="4 Marcador de número de diapositiva"/>
          <p:cNvSpPr>
            <a:spLocks noGrp="1"/>
          </p:cNvSpPr>
          <p:nvPr>
            <p:ph type="sldNum" sz="quarter" idx="12"/>
          </p:nvPr>
        </p:nvSpPr>
        <p:spPr/>
        <p:txBody>
          <a:bodyPr/>
          <a:lstStyle/>
          <a:p>
            <a:pPr>
              <a:defRPr/>
            </a:pPr>
            <a:fld id="{7313CF12-6962-47D1-9995-7BCB0D3CE486}" type="slidenum">
              <a:rPr lang="es-CO" smtClean="0"/>
              <a:pPr>
                <a:defRPr/>
              </a:pPr>
              <a:t>‹Nº›</a:t>
            </a:fld>
            <a:endParaRPr lang="es-CO" dirty="0"/>
          </a:p>
        </p:txBody>
      </p:sp>
    </p:spTree>
    <p:extLst>
      <p:ext uri="{BB962C8B-B14F-4D97-AF65-F5344CB8AC3E}">
        <p14:creationId xmlns:p14="http://schemas.microsoft.com/office/powerpoint/2010/main" val="235159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B680DA90-1752-4122-893F-DE0EC73EE9B9}" type="datetimeFigureOut">
              <a:rPr lang="es-CO" smtClean="0"/>
              <a:pPr>
                <a:defRPr/>
              </a:pPr>
              <a:t>13/11/2018</a:t>
            </a:fld>
            <a:endParaRPr lang="es-CO" dirty="0"/>
          </a:p>
        </p:txBody>
      </p:sp>
      <p:sp>
        <p:nvSpPr>
          <p:cNvPr id="3" name="2 Marcador de pie de página"/>
          <p:cNvSpPr>
            <a:spLocks noGrp="1"/>
          </p:cNvSpPr>
          <p:nvPr>
            <p:ph type="ftr" sz="quarter" idx="11"/>
          </p:nvPr>
        </p:nvSpPr>
        <p:spPr/>
        <p:txBody>
          <a:bodyPr/>
          <a:lstStyle/>
          <a:p>
            <a:pPr>
              <a:defRPr/>
            </a:pPr>
            <a:endParaRPr lang="es-CO" dirty="0"/>
          </a:p>
        </p:txBody>
      </p:sp>
      <p:sp>
        <p:nvSpPr>
          <p:cNvPr id="4" name="3 Marcador de número de diapositiva"/>
          <p:cNvSpPr>
            <a:spLocks noGrp="1"/>
          </p:cNvSpPr>
          <p:nvPr>
            <p:ph type="sldNum" sz="quarter" idx="12"/>
          </p:nvPr>
        </p:nvSpPr>
        <p:spPr/>
        <p:txBody>
          <a:bodyPr/>
          <a:lstStyle/>
          <a:p>
            <a:pPr>
              <a:defRPr/>
            </a:pPr>
            <a:fld id="{A944FBD1-00B5-45CF-9492-026895163687}" type="slidenum">
              <a:rPr lang="es-CO" smtClean="0"/>
              <a:pPr>
                <a:defRPr/>
              </a:pPr>
              <a:t>‹Nº›</a:t>
            </a:fld>
            <a:endParaRPr lang="es-CO" dirty="0"/>
          </a:p>
        </p:txBody>
      </p:sp>
    </p:spTree>
    <p:extLst>
      <p:ext uri="{BB962C8B-B14F-4D97-AF65-F5344CB8AC3E}">
        <p14:creationId xmlns:p14="http://schemas.microsoft.com/office/powerpoint/2010/main" val="110423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4D55F1C8-6C19-491E-A2D0-C81E2419ACC3}" type="datetimeFigureOut">
              <a:rPr lang="es-CO" smtClean="0"/>
              <a:pPr>
                <a:defRPr/>
              </a:pPr>
              <a:t>13/11/2018</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A4AACC00-9F61-40DD-9685-B218255774B5}" type="slidenum">
              <a:rPr lang="es-CO" smtClean="0"/>
              <a:pPr>
                <a:defRPr/>
              </a:pPr>
              <a:t>‹Nº›</a:t>
            </a:fld>
            <a:endParaRPr lang="es-CO" dirty="0"/>
          </a:p>
        </p:txBody>
      </p:sp>
    </p:spTree>
    <p:extLst>
      <p:ext uri="{BB962C8B-B14F-4D97-AF65-F5344CB8AC3E}">
        <p14:creationId xmlns:p14="http://schemas.microsoft.com/office/powerpoint/2010/main" val="117323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3A899CB0-4968-4B70-A747-5BD96AE9DC5B}" type="datetimeFigureOut">
              <a:rPr lang="es-CO" smtClean="0"/>
              <a:pPr>
                <a:defRPr/>
              </a:pPr>
              <a:t>13/11/2018</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5D0B3585-AA8A-4D22-822C-AA525AA33963}" type="slidenum">
              <a:rPr lang="es-CO" smtClean="0"/>
              <a:pPr>
                <a:defRPr/>
              </a:pPr>
              <a:t>‹Nº›</a:t>
            </a:fld>
            <a:endParaRPr lang="es-CO" dirty="0"/>
          </a:p>
        </p:txBody>
      </p:sp>
    </p:spTree>
    <p:extLst>
      <p:ext uri="{BB962C8B-B14F-4D97-AF65-F5344CB8AC3E}">
        <p14:creationId xmlns:p14="http://schemas.microsoft.com/office/powerpoint/2010/main" val="174359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ABA409-13F0-468B-9160-75009E41EB39}" type="datetimeFigureOut">
              <a:rPr lang="es-CO" smtClean="0"/>
              <a:pPr>
                <a:defRPr/>
              </a:pPr>
              <a:t>13/11/2018</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375A438-8F20-4755-A55E-6CBA9DEC6524}" type="slidenum">
              <a:rPr lang="es-CO" smtClean="0"/>
              <a:pPr>
                <a:defRPr/>
              </a:pPr>
              <a:t>‹Nº›</a:t>
            </a:fld>
            <a:endParaRPr lang="es-CO" dirty="0"/>
          </a:p>
        </p:txBody>
      </p:sp>
    </p:spTree>
    <p:extLst>
      <p:ext uri="{BB962C8B-B14F-4D97-AF65-F5344CB8AC3E}">
        <p14:creationId xmlns:p14="http://schemas.microsoft.com/office/powerpoint/2010/main" val="1328673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tasa.retributiva@cas.gov.co"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206082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1" name="6 CuadroTexto"/>
          <p:cNvSpPr txBox="1">
            <a:spLocks noChangeArrowheads="1"/>
          </p:cNvSpPr>
          <p:nvPr/>
        </p:nvSpPr>
        <p:spPr bwMode="auto">
          <a:xfrm>
            <a:off x="468313" y="44624"/>
            <a:ext cx="8207375"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2000" b="1" dirty="0"/>
              <a:t>Elaborar el estudio para la definición de las corrientes o tramos de corriente </a:t>
            </a:r>
            <a:r>
              <a:rPr lang="es-CO" sz="2000" b="1" dirty="0" smtClean="0"/>
              <a:t>para </a:t>
            </a:r>
            <a:r>
              <a:rPr lang="es-CO" sz="2000" b="1" dirty="0"/>
              <a:t>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1588" y="1700808"/>
            <a:ext cx="9144000" cy="119117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3" name="8 CuadroTexto"/>
          <p:cNvSpPr txBox="1">
            <a:spLocks noChangeArrowheads="1"/>
          </p:cNvSpPr>
          <p:nvPr/>
        </p:nvSpPr>
        <p:spPr bwMode="auto">
          <a:xfrm>
            <a:off x="340047" y="1844824"/>
            <a:ext cx="8480425" cy="96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b="1" dirty="0">
                <a:solidFill>
                  <a:schemeClr val="bg1"/>
                </a:solidFill>
              </a:rPr>
              <a:t>Contrato de Consultoría </a:t>
            </a:r>
            <a:r>
              <a:rPr lang="es-CO" b="1" dirty="0" smtClean="0">
                <a:solidFill>
                  <a:schemeClr val="bg1"/>
                </a:solidFill>
              </a:rPr>
              <a:t>00514-2017</a:t>
            </a:r>
            <a:endParaRPr lang="es-CO" b="1" dirty="0">
              <a:solidFill>
                <a:schemeClr val="bg1"/>
              </a:solidFill>
            </a:endParaRPr>
          </a:p>
          <a:p>
            <a:pPr algn="ctr"/>
            <a:endParaRPr lang="es-CO" sz="1200" b="1" dirty="0">
              <a:solidFill>
                <a:schemeClr val="bg1"/>
              </a:solidFill>
            </a:endParaRPr>
          </a:p>
          <a:p>
            <a:pPr algn="ctr"/>
            <a:r>
              <a:rPr lang="es-CO" sz="2800" b="1" dirty="0">
                <a:solidFill>
                  <a:schemeClr val="bg1"/>
                </a:solidFill>
              </a:rPr>
              <a:t>Unión Temporal AMBIENTE 2017</a:t>
            </a:r>
          </a:p>
        </p:txBody>
      </p:sp>
      <p:sp>
        <p:nvSpPr>
          <p:cNvPr id="2054" name="9 CuadroTexto"/>
          <p:cNvSpPr txBox="1">
            <a:spLocks noChangeArrowheads="1"/>
          </p:cNvSpPr>
          <p:nvPr/>
        </p:nvSpPr>
        <p:spPr bwMode="auto">
          <a:xfrm>
            <a:off x="179513" y="2996952"/>
            <a:ext cx="878497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3600" b="1" dirty="0"/>
              <a:t>Primer Taller de Socialización</a:t>
            </a:r>
          </a:p>
          <a:p>
            <a:pPr algn="ctr"/>
            <a:r>
              <a:rPr lang="es-CO" sz="2800" b="1" dirty="0" smtClean="0"/>
              <a:t>Evaluación de propuestas de metas de cargas de DBO5 y SST y eliminación de puntos de vertimiento Municipios o ESP´S</a:t>
            </a:r>
            <a:endParaRPr lang="es-CO" sz="3600" b="1" dirty="0"/>
          </a:p>
        </p:txBody>
      </p:sp>
      <p:pic>
        <p:nvPicPr>
          <p:cNvPr id="2056"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5868144" y="5174779"/>
            <a:ext cx="2328222" cy="77790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7" name="12 CuadroTexto"/>
          <p:cNvSpPr txBox="1">
            <a:spLocks noChangeArrowheads="1"/>
          </p:cNvSpPr>
          <p:nvPr/>
        </p:nvSpPr>
        <p:spPr bwMode="auto">
          <a:xfrm>
            <a:off x="323528" y="6351860"/>
            <a:ext cx="84820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600" b="1" dirty="0"/>
              <a:t>San Gil, noviembre de 2018</a:t>
            </a:r>
          </a:p>
        </p:txBody>
      </p:sp>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4782253"/>
            <a:ext cx="824797" cy="12773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pic>
        <p:nvPicPr>
          <p:cNvPr id="10"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 name="Imagen 3"/>
          <p:cNvPicPr>
            <a:picLocks noChangeAspect="1"/>
          </p:cNvPicPr>
          <p:nvPr/>
        </p:nvPicPr>
        <p:blipFill>
          <a:blip r:embed="rId3"/>
          <a:stretch>
            <a:fillRect/>
          </a:stretch>
        </p:blipFill>
        <p:spPr>
          <a:xfrm>
            <a:off x="107504" y="1893209"/>
            <a:ext cx="8980485" cy="3984063"/>
          </a:xfrm>
          <a:prstGeom prst="rect">
            <a:avLst/>
          </a:prstGeom>
        </p:spPr>
      </p:pic>
      <p:sp>
        <p:nvSpPr>
          <p:cNvPr id="11" name="CuadroTexto 10"/>
          <p:cNvSpPr txBox="1"/>
          <p:nvPr/>
        </p:nvSpPr>
        <p:spPr>
          <a:xfrm>
            <a:off x="1115616" y="1220965"/>
            <a:ext cx="6933308" cy="369332"/>
          </a:xfrm>
          <a:prstGeom prst="rect">
            <a:avLst/>
          </a:prstGeom>
          <a:noFill/>
        </p:spPr>
        <p:txBody>
          <a:bodyPr wrap="none" rtlCol="0">
            <a:spAutoFit/>
          </a:bodyPr>
          <a:lstStyle/>
          <a:p>
            <a:r>
              <a:rPr lang="es-ES" b="1" dirty="0" smtClean="0"/>
              <a:t>Escenario 4. Descarga removiendo el 85% de la concentración de entrada</a:t>
            </a:r>
            <a:endParaRPr lang="es-ES" b="1" dirty="0"/>
          </a:p>
        </p:txBody>
      </p:sp>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1498824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pic>
        <p:nvPicPr>
          <p:cNvPr id="10"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3"/>
          <a:stretch>
            <a:fillRect/>
          </a:stretch>
        </p:blipFill>
        <p:spPr>
          <a:xfrm>
            <a:off x="257878" y="2340438"/>
            <a:ext cx="8634602" cy="2757107"/>
          </a:xfrm>
          <a:prstGeom prst="rect">
            <a:avLst/>
          </a:prstGeom>
        </p:spPr>
      </p:pic>
      <p:pic>
        <p:nvPicPr>
          <p:cNvPr id="11" name="1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2098242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2" name="CuadroTexto 1"/>
          <p:cNvSpPr txBox="1"/>
          <p:nvPr/>
        </p:nvSpPr>
        <p:spPr>
          <a:xfrm>
            <a:off x="468313" y="1367434"/>
            <a:ext cx="8312149" cy="954107"/>
          </a:xfrm>
          <a:prstGeom prst="rect">
            <a:avLst/>
          </a:prstGeom>
          <a:noFill/>
        </p:spPr>
        <p:txBody>
          <a:bodyPr wrap="square" rtlCol="0">
            <a:spAutoFit/>
          </a:bodyPr>
          <a:lstStyle/>
          <a:p>
            <a:pPr algn="ctr"/>
            <a:r>
              <a:rPr lang="es-CO" sz="2800" dirty="0" smtClean="0">
                <a:solidFill>
                  <a:srgbClr val="FF0000"/>
                </a:solidFill>
              </a:rPr>
              <a:t>¿Que pasa con quienes no presentan propuestas de metas de cargas y eliminación de puntos de vertimiento?</a:t>
            </a:r>
            <a:endParaRPr lang="es-CO" sz="2800" dirty="0">
              <a:solidFill>
                <a:srgbClr val="FF0000"/>
              </a:solidFill>
            </a:endParaRPr>
          </a:p>
        </p:txBody>
      </p:sp>
      <p:sp>
        <p:nvSpPr>
          <p:cNvPr id="3" name="CuadroTexto 2"/>
          <p:cNvSpPr txBox="1"/>
          <p:nvPr/>
        </p:nvSpPr>
        <p:spPr>
          <a:xfrm rot="10800000" flipV="1">
            <a:off x="915975" y="2777649"/>
            <a:ext cx="7416824" cy="2246769"/>
          </a:xfrm>
          <a:prstGeom prst="rect">
            <a:avLst/>
          </a:prstGeom>
          <a:noFill/>
        </p:spPr>
        <p:txBody>
          <a:bodyPr wrap="square" rtlCol="0">
            <a:spAutoFit/>
          </a:bodyPr>
          <a:lstStyle/>
          <a:p>
            <a:pPr algn="just"/>
            <a:r>
              <a:rPr lang="es-CO" sz="2000" dirty="0" smtClean="0"/>
              <a:t>En estos casos, se aplica la norma, es decir, LA CAS impone las metas de cargas y de eliminación de puntos de vertimiento con base en la mejor información disponible.</a:t>
            </a:r>
          </a:p>
          <a:p>
            <a:endParaRPr lang="es-CO" sz="2000" dirty="0" smtClean="0"/>
          </a:p>
          <a:p>
            <a:pPr algn="just"/>
            <a:r>
              <a:rPr lang="es-CO" sz="2000" dirty="0" smtClean="0"/>
              <a:t>Para reducir niveles de subjetividad, se han estructurado los criterios de diseño de metas presuntivas en el documento: Diseño de metas presuntivas, el cual ha sido colgado en la pagina web de la CAS.</a:t>
            </a:r>
            <a:endParaRPr lang="es-CO" sz="2000" dirty="0"/>
          </a:p>
        </p:txBody>
      </p:sp>
      <p:pic>
        <p:nvPicPr>
          <p:cNvPr id="11"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2628031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457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24583"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7383550" y="6237312"/>
            <a:ext cx="1606464" cy="5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4584" name="2 CuadroTexto"/>
          <p:cNvSpPr txBox="1">
            <a:spLocks noChangeArrowheads="1"/>
          </p:cNvSpPr>
          <p:nvPr/>
        </p:nvSpPr>
        <p:spPr bwMode="auto">
          <a:xfrm>
            <a:off x="683568" y="1384315"/>
            <a:ext cx="7824787"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2000" b="1" dirty="0" smtClean="0"/>
              <a:t>LUIS FERNANDO CASTRO HERNÁNDEZ</a:t>
            </a:r>
          </a:p>
          <a:p>
            <a:pPr algn="ctr"/>
            <a:r>
              <a:rPr lang="es-CO" sz="2000" b="1" dirty="0" smtClean="0"/>
              <a:t>Especialista en instrumentos económicos para la gestión ambiental-UT AMBIENTE</a:t>
            </a:r>
          </a:p>
          <a:p>
            <a:pPr algn="ctr"/>
            <a:endParaRPr lang="es-CO" sz="2000" b="1" dirty="0" smtClean="0"/>
          </a:p>
          <a:p>
            <a:pPr algn="ctr"/>
            <a:r>
              <a:rPr lang="es-CO" sz="2000" b="1" dirty="0" smtClean="0"/>
              <a:t>VIVIAN RAMÍREZ ROMÁN</a:t>
            </a:r>
          </a:p>
          <a:p>
            <a:pPr algn="ctr"/>
            <a:r>
              <a:rPr lang="es-CO" sz="2000" b="1" dirty="0" smtClean="0"/>
              <a:t>Profesional especializada – Apoyo técnico UT AMBIENTE</a:t>
            </a:r>
          </a:p>
          <a:p>
            <a:pPr algn="ctr"/>
            <a:endParaRPr lang="es-CO" sz="2000" b="1" dirty="0" smtClean="0"/>
          </a:p>
          <a:p>
            <a:pPr algn="ctr"/>
            <a:r>
              <a:rPr lang="es-CO" sz="2000" b="1" dirty="0" smtClean="0"/>
              <a:t>VLADIMIR GÓMEZ PEREIRA</a:t>
            </a:r>
          </a:p>
          <a:p>
            <a:pPr algn="ctr"/>
            <a:r>
              <a:rPr lang="es-CO" sz="2000" b="1" dirty="0" smtClean="0"/>
              <a:t>Coordinador Técnico UT AMBIENTE</a:t>
            </a:r>
          </a:p>
          <a:p>
            <a:pPr algn="ctr"/>
            <a:endParaRPr lang="es-CO" sz="2000" b="1" dirty="0" smtClean="0"/>
          </a:p>
          <a:p>
            <a:pPr algn="ctr"/>
            <a:r>
              <a:rPr lang="es-CO" sz="2000" b="1" dirty="0" smtClean="0"/>
              <a:t>WILMAR SANTANA</a:t>
            </a:r>
          </a:p>
          <a:p>
            <a:pPr algn="ctr"/>
            <a:r>
              <a:rPr lang="es-CO" sz="2000" b="1" dirty="0" smtClean="0"/>
              <a:t>Apoyo Supervisión CAS</a:t>
            </a:r>
          </a:p>
          <a:p>
            <a:pPr algn="ctr"/>
            <a:endParaRPr lang="es-CO" sz="2000" b="1" dirty="0" smtClean="0"/>
          </a:p>
          <a:p>
            <a:pPr algn="ctr"/>
            <a:endParaRPr lang="es-CO" sz="2000" b="1" dirty="0" smtClean="0"/>
          </a:p>
          <a:p>
            <a:pPr algn="ctr"/>
            <a:r>
              <a:rPr lang="es-CO" sz="2000" b="1" dirty="0" smtClean="0"/>
              <a:t>e-mail proyecto:  </a:t>
            </a:r>
            <a:r>
              <a:rPr lang="es-CO" sz="2000" b="1" dirty="0" smtClean="0">
                <a:hlinkClick r:id="rId3"/>
              </a:rPr>
              <a:t>tasa.retributiva@cas.gov.co</a:t>
            </a:r>
            <a:endParaRPr lang="es-CO" sz="2000" b="1" dirty="0" smtClean="0"/>
          </a:p>
        </p:txBody>
      </p:sp>
      <p:sp>
        <p:nvSpPr>
          <p:cNvPr id="11"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5773000"/>
            <a:ext cx="647303" cy="1002451"/>
          </a:xfrm>
          <a:prstGeom prst="rect">
            <a:avLst/>
          </a:prstGeom>
        </p:spPr>
      </p:pic>
    </p:spTree>
    <p:extLst>
      <p:ext uri="{BB962C8B-B14F-4D97-AF65-F5344CB8AC3E}">
        <p14:creationId xmlns:p14="http://schemas.microsoft.com/office/powerpoint/2010/main" val="2980905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1" name="Título 1"/>
          <p:cNvSpPr txBox="1">
            <a:spLocks/>
          </p:cNvSpPr>
          <p:nvPr/>
        </p:nvSpPr>
        <p:spPr>
          <a:xfrm>
            <a:off x="579016" y="1138957"/>
            <a:ext cx="7920880" cy="70586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s-ES" sz="3200" noProof="1" smtClean="0">
                <a:latin typeface="Arial Narrow" panose="020B0606020202030204" pitchFamily="34" charset="0"/>
              </a:rPr>
              <a:t>El problema de la generación de descargas líquidas</a:t>
            </a:r>
            <a:endParaRPr lang="es-ES" sz="3200" noProof="1">
              <a:latin typeface="Arial Narrow" panose="020B0606020202030204" pitchFamily="34" charset="0"/>
            </a:endParaRPr>
          </a:p>
        </p:txBody>
      </p:sp>
      <p:sp>
        <p:nvSpPr>
          <p:cNvPr id="12" name="CuadroTexto 11"/>
          <p:cNvSpPr txBox="1"/>
          <p:nvPr/>
        </p:nvSpPr>
        <p:spPr>
          <a:xfrm>
            <a:off x="266337" y="1966193"/>
            <a:ext cx="4491342" cy="4031873"/>
          </a:xfrm>
          <a:prstGeom prst="rect">
            <a:avLst/>
          </a:prstGeom>
          <a:noFill/>
        </p:spPr>
        <p:txBody>
          <a:bodyPr wrap="square" rtlCol="0">
            <a:spAutoFit/>
          </a:bodyPr>
          <a:lstStyle/>
          <a:p>
            <a:pPr marL="214313" indent="-214313">
              <a:buFont typeface="Arial" panose="020B0604020202020204" pitchFamily="34" charset="0"/>
              <a:buChar char="•"/>
            </a:pPr>
            <a:r>
              <a:rPr lang="es-CO" sz="1600" dirty="0" smtClean="0"/>
              <a:t>Deterioro de la calidad de los cuerpos de agua</a:t>
            </a:r>
          </a:p>
          <a:p>
            <a:pPr marL="214313" indent="-214313">
              <a:buFont typeface="Arial" panose="020B0604020202020204" pitchFamily="34" charset="0"/>
              <a:buChar char="•"/>
            </a:pPr>
            <a:r>
              <a:rPr lang="es-CO" sz="1600" dirty="0" smtClean="0"/>
              <a:t>Focos de proliferación de vectores y transmisores de enfermedades</a:t>
            </a:r>
          </a:p>
          <a:p>
            <a:pPr marL="214313" indent="-214313">
              <a:buFont typeface="Arial" panose="020B0604020202020204" pitchFamily="34" charset="0"/>
              <a:buChar char="•"/>
            </a:pPr>
            <a:r>
              <a:rPr lang="es-CO" sz="1600" dirty="0" smtClean="0"/>
              <a:t>Deterioro paisajístico</a:t>
            </a:r>
          </a:p>
          <a:p>
            <a:pPr marL="214313" indent="-214313">
              <a:buFont typeface="Arial" panose="020B0604020202020204" pitchFamily="34" charset="0"/>
              <a:buChar char="•"/>
            </a:pPr>
            <a:r>
              <a:rPr lang="es-CO" sz="1600" dirty="0" smtClean="0"/>
              <a:t>Pérdida del valor de la tierra</a:t>
            </a:r>
          </a:p>
          <a:p>
            <a:pPr marL="214313" indent="-214313">
              <a:buFont typeface="Arial" panose="020B0604020202020204" pitchFamily="34" charset="0"/>
              <a:buChar char="•"/>
            </a:pPr>
            <a:r>
              <a:rPr lang="es-CO" sz="1600" dirty="0" smtClean="0"/>
              <a:t>Devaluación de la imagen de la empresa</a:t>
            </a:r>
          </a:p>
          <a:p>
            <a:pPr marL="214313" indent="-214313">
              <a:buFont typeface="Arial" panose="020B0604020202020204" pitchFamily="34" charset="0"/>
              <a:buChar char="•"/>
            </a:pPr>
            <a:r>
              <a:rPr lang="es-CO" sz="1600" dirty="0" smtClean="0"/>
              <a:t>Síntoma de desordenes de los procesos empresariales</a:t>
            </a:r>
          </a:p>
          <a:p>
            <a:pPr marL="214313" indent="-214313">
              <a:buFont typeface="Arial" panose="020B0604020202020204" pitchFamily="34" charset="0"/>
              <a:buChar char="•"/>
            </a:pPr>
            <a:r>
              <a:rPr lang="es-CO" sz="1600" dirty="0" smtClean="0"/>
              <a:t>Reducción de oportunidades de competitividad nacional e internacional</a:t>
            </a:r>
          </a:p>
          <a:p>
            <a:pPr marL="214313" indent="-214313">
              <a:buFont typeface="Arial" panose="020B0604020202020204" pitchFamily="34" charset="0"/>
              <a:buChar char="•"/>
            </a:pPr>
            <a:r>
              <a:rPr lang="es-CO" sz="1600" dirty="0" smtClean="0"/>
              <a:t>Altos costos del agua consumida (TUA)</a:t>
            </a:r>
          </a:p>
          <a:p>
            <a:pPr marL="214313" indent="-214313">
              <a:buFont typeface="Arial" panose="020B0604020202020204" pitchFamily="34" charset="0"/>
              <a:buChar char="•"/>
            </a:pPr>
            <a:r>
              <a:rPr lang="es-CO" sz="1600" dirty="0" smtClean="0"/>
              <a:t>Altos costos del agua vertida (TR)</a:t>
            </a:r>
          </a:p>
          <a:p>
            <a:pPr marL="214313" indent="-214313">
              <a:buFont typeface="Arial" panose="020B0604020202020204" pitchFamily="34" charset="0"/>
              <a:buChar char="•"/>
            </a:pPr>
            <a:r>
              <a:rPr lang="es-CO" sz="1600" dirty="0" smtClean="0"/>
              <a:t>Incumplimiento de limites y metas</a:t>
            </a:r>
          </a:p>
          <a:p>
            <a:pPr marL="214313" indent="-214313">
              <a:buFont typeface="Arial" panose="020B0604020202020204" pitchFamily="34" charset="0"/>
              <a:buChar char="•"/>
            </a:pPr>
            <a:r>
              <a:rPr lang="es-CO" sz="1600" dirty="0" smtClean="0"/>
              <a:t>Incumplimiento de OBJETIVOS DE CALIDAD establecidos por la AAC</a:t>
            </a:r>
          </a:p>
          <a:p>
            <a:pPr marL="214313" indent="-214313">
              <a:buFont typeface="Arial" panose="020B0604020202020204" pitchFamily="34" charset="0"/>
              <a:buChar char="•"/>
            </a:pPr>
            <a:r>
              <a:rPr lang="es-CO" sz="1600" dirty="0" smtClean="0"/>
              <a:t>Afectaciones al P&amp;G</a:t>
            </a:r>
          </a:p>
          <a:p>
            <a:pPr marL="214313" indent="-214313">
              <a:buFont typeface="Arial" panose="020B0604020202020204" pitchFamily="34" charset="0"/>
              <a:buChar char="•"/>
            </a:pPr>
            <a:r>
              <a:rPr lang="es-CO" sz="1600" dirty="0" smtClean="0"/>
              <a:t>otros</a:t>
            </a:r>
            <a:endParaRPr lang="es-CO" sz="1600" dirty="0"/>
          </a:p>
        </p:txBody>
      </p:sp>
      <p:pic>
        <p:nvPicPr>
          <p:cNvPr id="13"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7679" y="2405495"/>
            <a:ext cx="3980147" cy="3543785"/>
          </a:xfrm>
          <a:prstGeom prst="rect">
            <a:avLst/>
          </a:prstGeom>
          <a:effectLst>
            <a:softEdge rad="63500"/>
          </a:effectLst>
        </p:spPr>
      </p:pic>
      <p:pic>
        <p:nvPicPr>
          <p:cNvPr id="15"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 name="1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09320"/>
            <a:ext cx="287263" cy="444872"/>
          </a:xfrm>
          <a:prstGeom prst="rect">
            <a:avLst/>
          </a:prstGeom>
        </p:spPr>
      </p:pic>
    </p:spTree>
    <p:extLst>
      <p:ext uri="{BB962C8B-B14F-4D97-AF65-F5344CB8AC3E}">
        <p14:creationId xmlns:p14="http://schemas.microsoft.com/office/powerpoint/2010/main" val="2667516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graphicFrame>
        <p:nvGraphicFramePr>
          <p:cNvPr id="10" name="Object 8"/>
          <p:cNvGraphicFramePr>
            <a:graphicFrameLocks noChangeAspect="1"/>
          </p:cNvGraphicFramePr>
          <p:nvPr>
            <p:extLst>
              <p:ext uri="{D42A27DB-BD31-4B8C-83A1-F6EECF244321}">
                <p14:modId xmlns:p14="http://schemas.microsoft.com/office/powerpoint/2010/main" val="1615307684"/>
              </p:ext>
            </p:extLst>
          </p:nvPr>
        </p:nvGraphicFramePr>
        <p:xfrm>
          <a:off x="179512" y="1404889"/>
          <a:ext cx="4968552" cy="4363881"/>
        </p:xfrm>
        <a:graphic>
          <a:graphicData uri="http://schemas.openxmlformats.org/presentationml/2006/ole">
            <mc:AlternateContent xmlns:mc="http://schemas.openxmlformats.org/markup-compatibility/2006">
              <mc:Choice xmlns:v="urn:schemas-microsoft-com:vml" Requires="v">
                <p:oleObj spid="_x0000_s2062" name="Hoja de cálculo" r:id="rId3" imgW="5982005" imgH="3762756" progId="Excel.Sheet.8">
                  <p:embed/>
                </p:oleObj>
              </mc:Choice>
              <mc:Fallback>
                <p:oleObj name="Hoja de cálculo" r:id="rId3" imgW="5982005" imgH="3762756" progId="Excel.Sheet.8">
                  <p:embed/>
                  <p:pic>
                    <p:nvPicPr>
                      <p:cNvPr id="1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404889"/>
                        <a:ext cx="4968552" cy="4363881"/>
                      </a:xfrm>
                      <a:prstGeom prst="rect">
                        <a:avLst/>
                      </a:prstGeom>
                      <a:noFill/>
                      <a:ln>
                        <a:noFill/>
                      </a:ln>
                      <a:effectLst/>
                    </p:spPr>
                  </p:pic>
                </p:oleObj>
              </mc:Fallback>
            </mc:AlternateContent>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142113315"/>
              </p:ext>
            </p:extLst>
          </p:nvPr>
        </p:nvGraphicFramePr>
        <p:xfrm>
          <a:off x="5465620" y="1404889"/>
          <a:ext cx="3327400" cy="3968327"/>
        </p:xfrm>
        <a:graphic>
          <a:graphicData uri="http://schemas.openxmlformats.org/drawingml/2006/table">
            <a:tbl>
              <a:tblPr firstRow="1" bandRow="1">
                <a:tableStyleId>{5C22544A-7EE6-4342-B048-85BDC9FD1C3A}</a:tableStyleId>
              </a:tblPr>
              <a:tblGrid>
                <a:gridCol w="1969795">
                  <a:extLst>
                    <a:ext uri="{9D8B030D-6E8A-4147-A177-3AD203B41FA5}">
                      <a16:colId xmlns:a16="http://schemas.microsoft.com/office/drawing/2014/main" xmlns="" val="20000"/>
                    </a:ext>
                  </a:extLst>
                </a:gridCol>
                <a:gridCol w="1357605">
                  <a:extLst>
                    <a:ext uri="{9D8B030D-6E8A-4147-A177-3AD203B41FA5}">
                      <a16:colId xmlns:a16="http://schemas.microsoft.com/office/drawing/2014/main" xmlns="" val="20001"/>
                    </a:ext>
                  </a:extLst>
                </a:gridCol>
              </a:tblGrid>
              <a:tr h="476250">
                <a:tc gridSpan="2">
                  <a:txBody>
                    <a:bodyPr/>
                    <a:lstStyle/>
                    <a:p>
                      <a:pPr algn="ctr" rtl="0" fontAlgn="ctr"/>
                      <a:r>
                        <a:rPr lang="es-ES" sz="1200" u="none" strike="noStrike" dirty="0">
                          <a:effectLst/>
                        </a:rPr>
                        <a:t>Información </a:t>
                      </a:r>
                      <a:r>
                        <a:rPr lang="es-ES" sz="1200" u="none" strike="noStrike" dirty="0" smtClean="0">
                          <a:effectLst/>
                        </a:rPr>
                        <a:t>Municipio / ESP</a:t>
                      </a:r>
                      <a:endParaRPr lang="es-ES" sz="1200" b="1" i="0" u="none" strike="noStrike" dirty="0">
                        <a:solidFill>
                          <a:srgbClr val="FFFFFF"/>
                        </a:solidFill>
                        <a:effectLst/>
                        <a:latin typeface="Calibri" panose="020F0502020204030204" pitchFamily="34" charset="0"/>
                      </a:endParaRPr>
                    </a:p>
                  </a:txBody>
                  <a:tcPr marL="9525" marR="9525" marT="9525" marB="0" anchor="ctr"/>
                </a:tc>
                <a:tc hMerge="1">
                  <a:txBody>
                    <a:bodyPr/>
                    <a:lstStyle/>
                    <a:p>
                      <a:endParaRPr lang="es-ES"/>
                    </a:p>
                  </a:txBody>
                  <a:tcPr/>
                </a:tc>
                <a:extLst>
                  <a:ext uri="{0D108BD9-81ED-4DB2-BD59-A6C34878D82A}">
                    <a16:rowId xmlns:a16="http://schemas.microsoft.com/office/drawing/2014/main" xmlns="" val="10000"/>
                  </a:ext>
                </a:extLst>
              </a:tr>
              <a:tr h="219075">
                <a:tc>
                  <a:txBody>
                    <a:bodyPr/>
                    <a:lstStyle/>
                    <a:p>
                      <a:pPr algn="l" rtl="0" fontAlgn="ctr"/>
                      <a:r>
                        <a:rPr lang="es-ES" sz="1200" u="none" strike="noStrike" dirty="0">
                          <a:effectLst/>
                        </a:rPr>
                        <a:t>Población (ha)</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10.000</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209550">
                <a:tc>
                  <a:txBody>
                    <a:bodyPr/>
                    <a:lstStyle/>
                    <a:p>
                      <a:pPr algn="l" rtl="0" fontAlgn="ctr"/>
                      <a:r>
                        <a:rPr lang="es-ES" sz="1200" u="none" strike="noStrike" dirty="0">
                          <a:effectLst/>
                        </a:rPr>
                        <a:t>Puntos de vertimiento  (No)</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4</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2"/>
                  </a:ext>
                </a:extLst>
              </a:tr>
              <a:tr h="209550">
                <a:tc>
                  <a:txBody>
                    <a:bodyPr/>
                    <a:lstStyle/>
                    <a:p>
                      <a:pPr algn="l" rtl="0" fontAlgn="ctr"/>
                      <a:r>
                        <a:rPr lang="es-ES" sz="1200" u="none" strike="noStrike" dirty="0">
                          <a:effectLst/>
                        </a:rPr>
                        <a:t>DBO5 (mg/l)</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150</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r h="209550">
                <a:tc>
                  <a:txBody>
                    <a:bodyPr/>
                    <a:lstStyle/>
                    <a:p>
                      <a:pPr algn="l" rtl="0" fontAlgn="ctr"/>
                      <a:r>
                        <a:rPr lang="es-ES" sz="1200" u="none" strike="noStrike" dirty="0">
                          <a:effectLst/>
                        </a:rPr>
                        <a:t>SST (mg/l)</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175</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4"/>
                  </a:ext>
                </a:extLst>
              </a:tr>
              <a:tr h="209550">
                <a:tc>
                  <a:txBody>
                    <a:bodyPr/>
                    <a:lstStyle/>
                    <a:p>
                      <a:pPr algn="l" rtl="0" fontAlgn="ctr"/>
                      <a:r>
                        <a:rPr lang="es-ES" sz="1200" u="none" strike="noStrike" dirty="0">
                          <a:effectLst/>
                        </a:rPr>
                        <a:t>Caudal AR (l/s)</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35</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5"/>
                  </a:ext>
                </a:extLst>
              </a:tr>
              <a:tr h="209550">
                <a:tc>
                  <a:txBody>
                    <a:bodyPr/>
                    <a:lstStyle/>
                    <a:p>
                      <a:pPr algn="l" rtl="0" fontAlgn="ctr"/>
                      <a:r>
                        <a:rPr lang="es-ES" sz="1200" u="none" strike="noStrike" dirty="0">
                          <a:effectLst/>
                        </a:rPr>
                        <a:t>Tiempo de vertido (días)</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365</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6"/>
                  </a:ext>
                </a:extLst>
              </a:tr>
              <a:tr h="209550">
                <a:tc>
                  <a:txBody>
                    <a:bodyPr/>
                    <a:lstStyle/>
                    <a:p>
                      <a:pPr algn="l" rtl="0" fontAlgn="ctr"/>
                      <a:r>
                        <a:rPr lang="es-ES" sz="1200" u="none" strike="noStrike" dirty="0">
                          <a:effectLst/>
                        </a:rPr>
                        <a:t>Limite permisible SST (mg/l)</a:t>
                      </a:r>
                      <a:endParaRPr lang="es-ES" sz="12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90</a:t>
                      </a:r>
                      <a:endParaRPr lang="es-ES" sz="1200" b="0"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7"/>
                  </a:ext>
                </a:extLst>
              </a:tr>
              <a:tr h="215502">
                <a:tc>
                  <a:txBody>
                    <a:bodyPr/>
                    <a:lstStyle/>
                    <a:p>
                      <a:pPr algn="l" rtl="0" fontAlgn="ctr"/>
                      <a:r>
                        <a:rPr lang="es-ES" sz="1200" u="none" strike="noStrike" dirty="0">
                          <a:effectLst/>
                        </a:rPr>
                        <a:t>Limite permisible DBO5 (mg/l)</a:t>
                      </a:r>
                      <a:endParaRPr lang="es-ES" sz="12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90</a:t>
                      </a:r>
                      <a:endParaRPr lang="es-ES" sz="1200" b="0"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8"/>
                  </a:ext>
                </a:extLst>
              </a:tr>
              <a:tr h="409575">
                <a:tc>
                  <a:txBody>
                    <a:bodyPr/>
                    <a:lstStyle/>
                    <a:p>
                      <a:pPr algn="l" rtl="0" fontAlgn="ctr"/>
                      <a:r>
                        <a:rPr lang="es-ES" sz="1200" u="none" strike="noStrike" dirty="0">
                          <a:effectLst/>
                        </a:rPr>
                        <a:t>Carga Vertida actual DBO5- KG/AÑO</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                  165.564   </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9"/>
                  </a:ext>
                </a:extLst>
              </a:tr>
              <a:tr h="409575">
                <a:tc>
                  <a:txBody>
                    <a:bodyPr/>
                    <a:lstStyle/>
                    <a:p>
                      <a:pPr algn="l" rtl="0" fontAlgn="ctr"/>
                      <a:r>
                        <a:rPr lang="es-ES" sz="1200" u="none" strike="noStrike" dirty="0">
                          <a:effectLst/>
                        </a:rPr>
                        <a:t>Carga Vertida actual SST-KG/AÑO</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                  193.158   </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10"/>
                  </a:ext>
                </a:extLst>
              </a:tr>
              <a:tr h="476994">
                <a:tc>
                  <a:txBody>
                    <a:bodyPr/>
                    <a:lstStyle/>
                    <a:p>
                      <a:pPr algn="l" rtl="0" fontAlgn="ctr"/>
                      <a:r>
                        <a:rPr lang="es-ES" sz="1200" u="none" strike="noStrike" dirty="0">
                          <a:effectLst/>
                        </a:rPr>
                        <a:t>Carga Vertida CUMPLIENDO LP DBO5- KG/AÑO</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                    99.338   </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11"/>
                  </a:ext>
                </a:extLst>
              </a:tr>
              <a:tr h="504056">
                <a:tc>
                  <a:txBody>
                    <a:bodyPr/>
                    <a:lstStyle/>
                    <a:p>
                      <a:pPr algn="l" rtl="0" fontAlgn="ctr"/>
                      <a:r>
                        <a:rPr lang="es-ES" sz="1200" u="none" strike="noStrike" dirty="0">
                          <a:effectLst/>
                        </a:rPr>
                        <a:t>Carga Vertida CUMPLIENDO LP SST-KG/AÑO</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ES" sz="1200" u="none" strike="noStrike" dirty="0">
                          <a:effectLst/>
                        </a:rPr>
                        <a:t>                    99.338   </a:t>
                      </a:r>
                      <a:endParaRPr lang="es-E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12"/>
                  </a:ext>
                </a:extLst>
              </a:tr>
            </a:tbl>
          </a:graphicData>
        </a:graphic>
      </p:graphicFrame>
      <p:pic>
        <p:nvPicPr>
          <p:cNvPr id="12" name="2 Imagen"/>
          <p:cNvPicPr>
            <a:picLocks noChangeAspect="1"/>
          </p:cNvPicPr>
          <p:nvPr/>
        </p:nvPicPr>
        <p:blipFill>
          <a:blip r:embed="rId5"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 name="12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893730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2" name="CuadroTexto 1"/>
          <p:cNvSpPr txBox="1"/>
          <p:nvPr/>
        </p:nvSpPr>
        <p:spPr>
          <a:xfrm>
            <a:off x="1869371" y="1771803"/>
            <a:ext cx="5799088" cy="369332"/>
          </a:xfrm>
          <a:prstGeom prst="rect">
            <a:avLst/>
          </a:prstGeom>
          <a:noFill/>
        </p:spPr>
        <p:txBody>
          <a:bodyPr wrap="none" rtlCol="0">
            <a:spAutoFit/>
          </a:bodyPr>
          <a:lstStyle/>
          <a:p>
            <a:r>
              <a:rPr lang="es-ES" b="1" dirty="0" smtClean="0"/>
              <a:t>PROPUESTA DE METAS CUMPLIENDO LIMITES PERMISIBLES</a:t>
            </a:r>
            <a:endParaRPr lang="es-ES" b="1" dirty="0"/>
          </a:p>
        </p:txBody>
      </p:sp>
      <p:graphicFrame>
        <p:nvGraphicFramePr>
          <p:cNvPr id="3" name="Tabla 2"/>
          <p:cNvGraphicFramePr>
            <a:graphicFrameLocks noGrp="1"/>
          </p:cNvGraphicFramePr>
          <p:nvPr>
            <p:extLst>
              <p:ext uri="{D42A27DB-BD31-4B8C-83A1-F6EECF244321}">
                <p14:modId xmlns:p14="http://schemas.microsoft.com/office/powerpoint/2010/main" val="1302014580"/>
              </p:ext>
            </p:extLst>
          </p:nvPr>
        </p:nvGraphicFramePr>
        <p:xfrm>
          <a:off x="1115616" y="2996952"/>
          <a:ext cx="7200801" cy="2520282"/>
        </p:xfrm>
        <a:graphic>
          <a:graphicData uri="http://schemas.openxmlformats.org/drawingml/2006/table">
            <a:tbl>
              <a:tblPr firstRow="1" bandRow="1">
                <a:tableStyleId>{5C22544A-7EE6-4342-B048-85BDC9FD1C3A}</a:tableStyleId>
              </a:tblPr>
              <a:tblGrid>
                <a:gridCol w="1102793">
                  <a:extLst>
                    <a:ext uri="{9D8B030D-6E8A-4147-A177-3AD203B41FA5}">
                      <a16:colId xmlns:a16="http://schemas.microsoft.com/office/drawing/2014/main" xmlns="" val="20000"/>
                    </a:ext>
                  </a:extLst>
                </a:gridCol>
                <a:gridCol w="1251524">
                  <a:extLst>
                    <a:ext uri="{9D8B030D-6E8A-4147-A177-3AD203B41FA5}">
                      <a16:colId xmlns:a16="http://schemas.microsoft.com/office/drawing/2014/main" xmlns="" val="20001"/>
                    </a:ext>
                  </a:extLst>
                </a:gridCol>
                <a:gridCol w="1363980">
                  <a:extLst>
                    <a:ext uri="{9D8B030D-6E8A-4147-A177-3AD203B41FA5}">
                      <a16:colId xmlns:a16="http://schemas.microsoft.com/office/drawing/2014/main" xmlns="" val="20002"/>
                    </a:ext>
                  </a:extLst>
                </a:gridCol>
                <a:gridCol w="870626">
                  <a:extLst>
                    <a:ext uri="{9D8B030D-6E8A-4147-A177-3AD203B41FA5}">
                      <a16:colId xmlns:a16="http://schemas.microsoft.com/office/drawing/2014/main" xmlns="" val="20003"/>
                    </a:ext>
                  </a:extLst>
                </a:gridCol>
                <a:gridCol w="870626">
                  <a:extLst>
                    <a:ext uri="{9D8B030D-6E8A-4147-A177-3AD203B41FA5}">
                      <a16:colId xmlns:a16="http://schemas.microsoft.com/office/drawing/2014/main" xmlns="" val="20004"/>
                    </a:ext>
                  </a:extLst>
                </a:gridCol>
                <a:gridCol w="870626">
                  <a:extLst>
                    <a:ext uri="{9D8B030D-6E8A-4147-A177-3AD203B41FA5}">
                      <a16:colId xmlns:a16="http://schemas.microsoft.com/office/drawing/2014/main" xmlns="" val="20005"/>
                    </a:ext>
                  </a:extLst>
                </a:gridCol>
                <a:gridCol w="870626">
                  <a:extLst>
                    <a:ext uri="{9D8B030D-6E8A-4147-A177-3AD203B41FA5}">
                      <a16:colId xmlns:a16="http://schemas.microsoft.com/office/drawing/2014/main" xmlns="" val="20006"/>
                    </a:ext>
                  </a:extLst>
                </a:gridCol>
              </a:tblGrid>
              <a:tr h="906576">
                <a:tc rowSpan="2">
                  <a:txBody>
                    <a:bodyPr/>
                    <a:lstStyle/>
                    <a:p>
                      <a:pPr algn="ctr" fontAlgn="b"/>
                      <a:r>
                        <a:rPr lang="es-ES" sz="1400" u="none" strike="noStrike" dirty="0">
                          <a:effectLst/>
                        </a:rPr>
                        <a:t>PARAMETRO</a:t>
                      </a:r>
                      <a:endParaRPr lang="es-ES" sz="14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b"/>
                      <a:r>
                        <a:rPr lang="es-ES" sz="1400" u="none" strike="noStrike" dirty="0">
                          <a:effectLst/>
                        </a:rPr>
                        <a:t>CARGA ACTUAL kg/año</a:t>
                      </a:r>
                      <a:endParaRPr lang="es-ES" sz="14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b"/>
                      <a:r>
                        <a:rPr lang="es-ES" sz="1400" u="none" strike="noStrike" dirty="0">
                          <a:effectLst/>
                        </a:rPr>
                        <a:t>CARGA FINAL CUMPLIENDO LP-kg/año</a:t>
                      </a:r>
                      <a:endParaRPr lang="es-ES" sz="14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es-ES" sz="1400" u="none" strike="noStrike" dirty="0">
                          <a:effectLst/>
                        </a:rPr>
                        <a:t>META DE REDUCCION</a:t>
                      </a:r>
                      <a:endParaRPr lang="es-ES" sz="1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s-ES"/>
                    </a:p>
                  </a:txBody>
                  <a:tcPr/>
                </a:tc>
                <a:tc gridSpan="2">
                  <a:txBody>
                    <a:bodyPr/>
                    <a:lstStyle/>
                    <a:p>
                      <a:pPr algn="ctr" fontAlgn="b"/>
                      <a:r>
                        <a:rPr lang="es-ES" sz="1400" u="none" strike="noStrike" dirty="0">
                          <a:effectLst/>
                        </a:rPr>
                        <a:t>PUNTOS DE VERTIMIENTO</a:t>
                      </a:r>
                      <a:endParaRPr lang="es-ES" sz="1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s-ES"/>
                    </a:p>
                  </a:txBody>
                  <a:tcPr/>
                </a:tc>
                <a:extLst>
                  <a:ext uri="{0D108BD9-81ED-4DB2-BD59-A6C34878D82A}">
                    <a16:rowId xmlns:a16="http://schemas.microsoft.com/office/drawing/2014/main" xmlns="" val="10000"/>
                  </a:ext>
                </a:extLst>
              </a:tr>
              <a:tr h="417024">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b"/>
                      <a:r>
                        <a:rPr lang="es-ES" sz="1400" u="none" strike="noStrike" dirty="0">
                          <a:effectLst/>
                        </a:rPr>
                        <a:t>kg/año</a:t>
                      </a:r>
                      <a:endParaRPr lang="es-E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a:t>
                      </a:r>
                      <a:endParaRPr lang="es-E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smtClean="0">
                          <a:effectLst/>
                        </a:rPr>
                        <a:t>INICIAL</a:t>
                      </a:r>
                      <a:endParaRPr lang="es-E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FINAL</a:t>
                      </a:r>
                      <a:endParaRPr lang="es-E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398894">
                <a:tc>
                  <a:txBody>
                    <a:bodyPr/>
                    <a:lstStyle/>
                    <a:p>
                      <a:pPr algn="ctr" fontAlgn="b"/>
                      <a:r>
                        <a:rPr lang="es-ES" sz="1400" u="none" strike="noStrike" dirty="0">
                          <a:effectLst/>
                        </a:rPr>
                        <a:t>DBO5</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r>
                        <a:rPr lang="es-ES" sz="1400" u="none" strike="noStrike" dirty="0" smtClean="0">
                          <a:effectLst/>
                        </a:rPr>
                        <a:t>              </a:t>
                      </a:r>
                      <a:r>
                        <a:rPr lang="es-ES" sz="1400" u="none" strike="noStrike" dirty="0">
                          <a:effectLst/>
                        </a:rPr>
                        <a:t>165.564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r>
                        <a:rPr lang="es-ES" sz="1400" u="none" strike="noStrike" dirty="0" smtClean="0">
                          <a:effectLst/>
                        </a:rPr>
                        <a:t>                  </a:t>
                      </a:r>
                      <a:r>
                        <a:rPr lang="es-ES" sz="1400" u="none" strike="noStrike" dirty="0">
                          <a:effectLst/>
                        </a:rPr>
                        <a:t>99.338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r>
                        <a:rPr lang="es-ES" sz="1400" u="none" strike="noStrike" dirty="0" smtClean="0">
                          <a:effectLst/>
                        </a:rPr>
                        <a:t>    </a:t>
                      </a:r>
                      <a:r>
                        <a:rPr lang="es-ES" sz="1400" u="none" strike="noStrike" dirty="0">
                          <a:effectLst/>
                        </a:rPr>
                        <a:t>66.226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40</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2"/>
                  </a:ext>
                </a:extLst>
              </a:tr>
              <a:tr h="398894">
                <a:tc>
                  <a:txBody>
                    <a:bodyPr/>
                    <a:lstStyle/>
                    <a:p>
                      <a:pPr algn="ctr" fontAlgn="b"/>
                      <a:r>
                        <a:rPr lang="es-ES" sz="1400" u="none" strike="noStrike" dirty="0">
                          <a:effectLst/>
                        </a:rPr>
                        <a:t>SST</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smtClean="0">
                          <a:effectLst/>
                        </a:rPr>
                        <a:t>                </a:t>
                      </a:r>
                      <a:r>
                        <a:rPr lang="es-ES" sz="1400" u="none" strike="noStrike" dirty="0">
                          <a:effectLst/>
                        </a:rPr>
                        <a:t>193.158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smtClean="0">
                          <a:effectLst/>
                        </a:rPr>
                        <a:t>                     </a:t>
                      </a:r>
                      <a:r>
                        <a:rPr lang="es-ES" sz="1400" u="none" strike="noStrike" dirty="0">
                          <a:effectLst/>
                        </a:rPr>
                        <a:t>99.338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r>
                        <a:rPr lang="es-ES" sz="1400" u="none" strike="noStrike" dirty="0" smtClean="0">
                          <a:effectLst/>
                        </a:rPr>
                        <a:t>   </a:t>
                      </a:r>
                      <a:r>
                        <a:rPr lang="es-ES" sz="1400" u="none" strike="noStrike" dirty="0">
                          <a:effectLst/>
                        </a:rPr>
                        <a:t>93.820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48,6</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r h="398894">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 </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3</a:t>
                      </a:r>
                      <a:endParaRPr lang="es-E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400" u="none" strike="noStrike" dirty="0">
                          <a:effectLst/>
                        </a:rPr>
                        <a:t>1</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4"/>
                  </a:ext>
                </a:extLst>
              </a:tr>
            </a:tbl>
          </a:graphicData>
        </a:graphic>
      </p:graphicFrame>
      <p:pic>
        <p:nvPicPr>
          <p:cNvPr id="11"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907490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2" name="CuadroTexto 1"/>
          <p:cNvSpPr txBox="1"/>
          <p:nvPr/>
        </p:nvSpPr>
        <p:spPr>
          <a:xfrm>
            <a:off x="2490593" y="1394601"/>
            <a:ext cx="4097725" cy="369332"/>
          </a:xfrm>
          <a:prstGeom prst="rect">
            <a:avLst/>
          </a:prstGeom>
          <a:noFill/>
        </p:spPr>
        <p:txBody>
          <a:bodyPr wrap="none" rtlCol="0">
            <a:spAutoFit/>
          </a:bodyPr>
          <a:lstStyle/>
          <a:p>
            <a:r>
              <a:rPr lang="es-ES" b="1" dirty="0" smtClean="0">
                <a:solidFill>
                  <a:srgbClr val="FF0000"/>
                </a:solidFill>
              </a:rPr>
              <a:t>EVALUACIÓN DE PROPUESTAS DE METAS</a:t>
            </a:r>
            <a:endParaRPr lang="es-ES" b="1" dirty="0">
              <a:solidFill>
                <a:srgbClr val="FF0000"/>
              </a:solidFill>
            </a:endParaRPr>
          </a:p>
        </p:txBody>
      </p:sp>
      <p:sp>
        <p:nvSpPr>
          <p:cNvPr id="4" name="CuadroTexto 3"/>
          <p:cNvSpPr txBox="1"/>
          <p:nvPr/>
        </p:nvSpPr>
        <p:spPr>
          <a:xfrm>
            <a:off x="694557" y="2140946"/>
            <a:ext cx="7909892" cy="4524315"/>
          </a:xfrm>
          <a:prstGeom prst="rect">
            <a:avLst/>
          </a:prstGeom>
          <a:noFill/>
        </p:spPr>
        <p:txBody>
          <a:bodyPr wrap="square" rtlCol="0">
            <a:spAutoFit/>
          </a:bodyPr>
          <a:lstStyle/>
          <a:p>
            <a:r>
              <a:rPr lang="es-ES" dirty="0" smtClean="0"/>
              <a:t>La propuesta debe cumplir los siguientes requisitos:</a:t>
            </a:r>
          </a:p>
          <a:p>
            <a:endParaRPr lang="es-ES" dirty="0" smtClean="0"/>
          </a:p>
          <a:p>
            <a:endParaRPr lang="es-ES" dirty="0"/>
          </a:p>
          <a:p>
            <a:pPr marL="342900" indent="-342900">
              <a:buAutoNum type="arabicPeriod"/>
            </a:pPr>
            <a:r>
              <a:rPr lang="es-ES" dirty="0" smtClean="0"/>
              <a:t>Cumplir con LIMITES PERMISIBLES DE VERTIMIENTO (Resolución 0631 de 2015)</a:t>
            </a:r>
          </a:p>
          <a:p>
            <a:pPr marL="342900" indent="-342900">
              <a:buAutoNum type="arabicPeriod"/>
            </a:pPr>
            <a:endParaRPr lang="es-ES" dirty="0"/>
          </a:p>
          <a:p>
            <a:pPr marL="342900" indent="-342900">
              <a:buAutoNum type="arabicPeriod"/>
            </a:pPr>
            <a:r>
              <a:rPr lang="es-ES" dirty="0" smtClean="0"/>
              <a:t>Cumplir con los objetivos de calidad del tramo</a:t>
            </a:r>
          </a:p>
          <a:p>
            <a:endParaRPr lang="es-ES" dirty="0"/>
          </a:p>
          <a:p>
            <a:pPr marL="285750" indent="-285750">
              <a:buFontTx/>
              <a:buChar char="-"/>
            </a:pPr>
            <a:r>
              <a:rPr lang="es-ES" dirty="0" smtClean="0"/>
              <a:t>Usos potenciales del tramo</a:t>
            </a:r>
          </a:p>
          <a:p>
            <a:pPr marL="285750" indent="-285750">
              <a:buFontTx/>
              <a:buChar char="-"/>
            </a:pPr>
            <a:r>
              <a:rPr lang="es-ES" dirty="0" smtClean="0"/>
              <a:t>Criterios de calidad para el uso definido en el tramo</a:t>
            </a:r>
          </a:p>
          <a:p>
            <a:pPr marL="285750" indent="-285750">
              <a:buFontTx/>
              <a:buChar char="-"/>
            </a:pPr>
            <a:r>
              <a:rPr lang="es-ES" dirty="0" smtClean="0"/>
              <a:t>Capacidad de carga del tramo</a:t>
            </a:r>
          </a:p>
          <a:p>
            <a:pPr marL="285750" indent="-285750">
              <a:buFontTx/>
              <a:buChar char="-"/>
            </a:pPr>
            <a:endParaRPr lang="es-ES" dirty="0"/>
          </a:p>
          <a:p>
            <a:r>
              <a:rPr lang="es-ES" dirty="0" smtClean="0"/>
              <a:t>Se recomienda ver el documento </a:t>
            </a:r>
            <a:r>
              <a:rPr lang="es-ES" u="sng" dirty="0" smtClean="0"/>
              <a:t>Metas </a:t>
            </a:r>
            <a:r>
              <a:rPr lang="es-ES" u="sng" dirty="0" err="1" smtClean="0"/>
              <a:t>cuasióptimas</a:t>
            </a:r>
            <a:r>
              <a:rPr lang="es-ES" u="sng" dirty="0" smtClean="0"/>
              <a:t> (numeral 4),</a:t>
            </a:r>
            <a:r>
              <a:rPr lang="es-ES" dirty="0" smtClean="0"/>
              <a:t> disponible en la pagina web CAS en el link de tasa retributiva</a:t>
            </a:r>
          </a:p>
          <a:p>
            <a:endParaRPr lang="es-ES" dirty="0"/>
          </a:p>
          <a:p>
            <a:endParaRPr lang="es-ES" dirty="0" smtClean="0"/>
          </a:p>
          <a:p>
            <a:pPr marL="342900" indent="-342900">
              <a:buAutoNum type="arabicPeriod"/>
            </a:pPr>
            <a:endParaRPr lang="es-ES" dirty="0"/>
          </a:p>
        </p:txBody>
      </p:sp>
      <p:pic>
        <p:nvPicPr>
          <p:cNvPr id="11"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4009663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2" name="CuadroTexto 1"/>
          <p:cNvSpPr txBox="1"/>
          <p:nvPr/>
        </p:nvSpPr>
        <p:spPr>
          <a:xfrm>
            <a:off x="538976" y="1268760"/>
            <a:ext cx="8377743" cy="923330"/>
          </a:xfrm>
          <a:prstGeom prst="rect">
            <a:avLst/>
          </a:prstGeom>
          <a:noFill/>
        </p:spPr>
        <p:txBody>
          <a:bodyPr wrap="none" rtlCol="0">
            <a:spAutoFit/>
          </a:bodyPr>
          <a:lstStyle/>
          <a:p>
            <a:pPr algn="ctr"/>
            <a:r>
              <a:rPr lang="es-CO" b="1" dirty="0" smtClean="0">
                <a:solidFill>
                  <a:srgbClr val="FF0000"/>
                </a:solidFill>
              </a:rPr>
              <a:t>EVALUACIÓN DE PROPUESTAS DE METAS - VERIFICACIÓN DE OBJETIVOS DE CALIDAD</a:t>
            </a:r>
          </a:p>
          <a:p>
            <a:endParaRPr lang="es-CO" b="1" dirty="0" smtClean="0">
              <a:solidFill>
                <a:srgbClr val="FF0000"/>
              </a:solidFill>
            </a:endParaRPr>
          </a:p>
          <a:p>
            <a:pPr algn="ctr"/>
            <a:r>
              <a:rPr lang="es-CO" b="1" dirty="0" smtClean="0">
                <a:solidFill>
                  <a:srgbClr val="FF0000"/>
                </a:solidFill>
              </a:rPr>
              <a:t>PRINCIPIO DE CONSERVACIÓN DE MASAS</a:t>
            </a:r>
            <a:endParaRPr lang="es-CO" b="1" dirty="0">
              <a:solidFill>
                <a:srgbClr val="FF0000"/>
              </a:solidFill>
            </a:endParaRPr>
          </a:p>
        </p:txBody>
      </p:sp>
      <p:pic>
        <p:nvPicPr>
          <p:cNvPr id="10" name="Imagen 9"/>
          <p:cNvPicPr>
            <a:picLocks noChangeAspect="1"/>
          </p:cNvPicPr>
          <p:nvPr/>
        </p:nvPicPr>
        <p:blipFill>
          <a:blip r:embed="rId2"/>
          <a:stretch>
            <a:fillRect/>
          </a:stretch>
        </p:blipFill>
        <p:spPr>
          <a:xfrm>
            <a:off x="788399" y="2316713"/>
            <a:ext cx="7576704" cy="4064615"/>
          </a:xfrm>
          <a:prstGeom prst="rect">
            <a:avLst/>
          </a:prstGeom>
        </p:spPr>
      </p:pic>
      <p:pic>
        <p:nvPicPr>
          <p:cNvPr id="12"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 name="1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1820083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pic>
        <p:nvPicPr>
          <p:cNvPr id="10"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p:nvPicPr>
        <p:blipFill>
          <a:blip r:embed="rId3"/>
          <a:stretch>
            <a:fillRect/>
          </a:stretch>
        </p:blipFill>
        <p:spPr>
          <a:xfrm>
            <a:off x="172942" y="1732656"/>
            <a:ext cx="8863554" cy="4288632"/>
          </a:xfrm>
          <a:prstGeom prst="rect">
            <a:avLst/>
          </a:prstGeom>
        </p:spPr>
      </p:pic>
      <p:sp>
        <p:nvSpPr>
          <p:cNvPr id="11" name="CuadroTexto 10"/>
          <p:cNvSpPr txBox="1"/>
          <p:nvPr/>
        </p:nvSpPr>
        <p:spPr>
          <a:xfrm>
            <a:off x="2483768" y="1220965"/>
            <a:ext cx="4222631" cy="369332"/>
          </a:xfrm>
          <a:prstGeom prst="rect">
            <a:avLst/>
          </a:prstGeom>
          <a:noFill/>
        </p:spPr>
        <p:txBody>
          <a:bodyPr wrap="none" rtlCol="0">
            <a:spAutoFit/>
          </a:bodyPr>
          <a:lstStyle/>
          <a:p>
            <a:r>
              <a:rPr lang="es-ES" b="1" dirty="0" smtClean="0"/>
              <a:t>Escenario 1. Descarga actual sin tratamiento</a:t>
            </a:r>
            <a:endParaRPr lang="es-ES" b="1" dirty="0"/>
          </a:p>
        </p:txBody>
      </p:sp>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2229854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pic>
        <p:nvPicPr>
          <p:cNvPr id="10"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91114"/>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p:nvPicPr>
        <p:blipFill>
          <a:blip r:embed="rId3"/>
          <a:stretch>
            <a:fillRect/>
          </a:stretch>
        </p:blipFill>
        <p:spPr>
          <a:xfrm>
            <a:off x="185157" y="1852471"/>
            <a:ext cx="8851339" cy="4240825"/>
          </a:xfrm>
          <a:prstGeom prst="rect">
            <a:avLst/>
          </a:prstGeom>
        </p:spPr>
      </p:pic>
      <p:sp>
        <p:nvSpPr>
          <p:cNvPr id="11" name="CuadroTexto 10"/>
          <p:cNvSpPr txBox="1"/>
          <p:nvPr/>
        </p:nvSpPr>
        <p:spPr>
          <a:xfrm>
            <a:off x="1835696" y="1220965"/>
            <a:ext cx="5521063" cy="369332"/>
          </a:xfrm>
          <a:prstGeom prst="rect">
            <a:avLst/>
          </a:prstGeom>
          <a:noFill/>
        </p:spPr>
        <p:txBody>
          <a:bodyPr wrap="none" rtlCol="0">
            <a:spAutoFit/>
          </a:bodyPr>
          <a:lstStyle/>
          <a:p>
            <a:r>
              <a:rPr lang="es-ES" b="1" dirty="0" smtClean="0"/>
              <a:t>Escenario 2. Descarga cumpliendo Resolución 631 de 2015</a:t>
            </a:r>
            <a:endParaRPr lang="es-ES" b="1" dirty="0"/>
          </a:p>
        </p:txBody>
      </p:sp>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2287956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pic>
        <p:nvPicPr>
          <p:cNvPr id="10"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3"/>
          <a:stretch>
            <a:fillRect/>
          </a:stretch>
        </p:blipFill>
        <p:spPr>
          <a:xfrm>
            <a:off x="179512" y="1777085"/>
            <a:ext cx="8843195" cy="4244203"/>
          </a:xfrm>
          <a:prstGeom prst="rect">
            <a:avLst/>
          </a:prstGeom>
        </p:spPr>
      </p:pic>
      <p:sp>
        <p:nvSpPr>
          <p:cNvPr id="11" name="CuadroTexto 10"/>
          <p:cNvSpPr txBox="1"/>
          <p:nvPr/>
        </p:nvSpPr>
        <p:spPr>
          <a:xfrm>
            <a:off x="1115616" y="1220965"/>
            <a:ext cx="6827510" cy="369332"/>
          </a:xfrm>
          <a:prstGeom prst="rect">
            <a:avLst/>
          </a:prstGeom>
          <a:noFill/>
        </p:spPr>
        <p:txBody>
          <a:bodyPr wrap="none" rtlCol="0">
            <a:spAutoFit/>
          </a:bodyPr>
          <a:lstStyle/>
          <a:p>
            <a:r>
              <a:rPr lang="es-ES" b="1" dirty="0" smtClean="0"/>
              <a:t>Escenario 3. Descarga removiendo el 75% de la concentración de entrada</a:t>
            </a:r>
            <a:endParaRPr lang="es-ES" b="1" dirty="0"/>
          </a:p>
        </p:txBody>
      </p:sp>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73" y="6330579"/>
            <a:ext cx="287263" cy="444872"/>
          </a:xfrm>
          <a:prstGeom prst="rect">
            <a:avLst/>
          </a:prstGeom>
        </p:spPr>
      </p:pic>
    </p:spTree>
    <p:extLst>
      <p:ext uri="{BB962C8B-B14F-4D97-AF65-F5344CB8AC3E}">
        <p14:creationId xmlns:p14="http://schemas.microsoft.com/office/powerpoint/2010/main" val="345370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3645</TotalTime>
  <Words>1340</Words>
  <Application>Microsoft Office PowerPoint</Application>
  <PresentationFormat>Presentación en pantalla (4:3)</PresentationFormat>
  <Paragraphs>140</Paragraphs>
  <Slides>13</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5" baseType="lpstr">
      <vt:lpstr>Tema de Office</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de propuesta de metas de carag contaminante</dc:title>
  <dc:creator/>
  <cp:lastModifiedBy>Usuario de Windows</cp:lastModifiedBy>
  <cp:revision>96</cp:revision>
  <dcterms:created xsi:type="dcterms:W3CDTF">2018-03-12T18:36:39Z</dcterms:created>
  <dcterms:modified xsi:type="dcterms:W3CDTF">2018-11-14T00:38:04Z</dcterms:modified>
  <cp:category>Establecimiento tasa retributiva CAS 2018</cp:category>
</cp:coreProperties>
</file>