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9" r:id="rId3"/>
    <p:sldId id="281" r:id="rId4"/>
    <p:sldId id="280" r:id="rId5"/>
    <p:sldId id="283" r:id="rId6"/>
    <p:sldId id="282" r:id="rId7"/>
  </p:sldIdLst>
  <p:sldSz cx="9144000" cy="6858000" type="screen4x3"/>
  <p:notesSz cx="6858000" cy="9144000"/>
  <p:defaultTextStyle>
    <a:defPPr>
      <a:defRPr lang="es-CO"/>
    </a:defPPr>
    <a:lvl1pPr algn="l" rtl="0" fontAlgn="base">
      <a:spcBef>
        <a:spcPct val="0"/>
      </a:spcBef>
      <a:spcAft>
        <a:spcPct val="0"/>
      </a:spcAft>
      <a:defRPr kern="1200">
        <a:solidFill>
          <a:schemeClr val="tx1"/>
        </a:solidFill>
        <a:latin typeface="Arial Narrow" pitchFamily="34" charset="0"/>
        <a:ea typeface="+mn-ea"/>
        <a:cs typeface="Arial" pitchFamily="34" charset="0"/>
      </a:defRPr>
    </a:lvl1pPr>
    <a:lvl2pPr marL="457200" algn="l" rtl="0" fontAlgn="base">
      <a:spcBef>
        <a:spcPct val="0"/>
      </a:spcBef>
      <a:spcAft>
        <a:spcPct val="0"/>
      </a:spcAft>
      <a:defRPr kern="1200">
        <a:solidFill>
          <a:schemeClr val="tx1"/>
        </a:solidFill>
        <a:latin typeface="Arial Narrow" pitchFamily="34" charset="0"/>
        <a:ea typeface="+mn-ea"/>
        <a:cs typeface="Arial" pitchFamily="34" charset="0"/>
      </a:defRPr>
    </a:lvl2pPr>
    <a:lvl3pPr marL="914400" algn="l" rtl="0" fontAlgn="base">
      <a:spcBef>
        <a:spcPct val="0"/>
      </a:spcBef>
      <a:spcAft>
        <a:spcPct val="0"/>
      </a:spcAft>
      <a:defRPr kern="1200">
        <a:solidFill>
          <a:schemeClr val="tx1"/>
        </a:solidFill>
        <a:latin typeface="Arial Narrow"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Narrow"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Narrow" pitchFamily="34" charset="0"/>
        <a:ea typeface="+mn-ea"/>
        <a:cs typeface="Arial" pitchFamily="34" charset="0"/>
      </a:defRPr>
    </a:lvl5pPr>
    <a:lvl6pPr marL="2286000" algn="l" defTabSz="914400" rtl="0" eaLnBrk="1" latinLnBrk="0" hangingPunct="1">
      <a:defRPr kern="1200">
        <a:solidFill>
          <a:schemeClr val="tx1"/>
        </a:solidFill>
        <a:latin typeface="Arial Narrow" pitchFamily="34" charset="0"/>
        <a:ea typeface="+mn-ea"/>
        <a:cs typeface="Arial" pitchFamily="34" charset="0"/>
      </a:defRPr>
    </a:lvl6pPr>
    <a:lvl7pPr marL="2743200" algn="l" defTabSz="914400" rtl="0" eaLnBrk="1" latinLnBrk="0" hangingPunct="1">
      <a:defRPr kern="1200">
        <a:solidFill>
          <a:schemeClr val="tx1"/>
        </a:solidFill>
        <a:latin typeface="Arial Narrow" pitchFamily="34" charset="0"/>
        <a:ea typeface="+mn-ea"/>
        <a:cs typeface="Arial" pitchFamily="34" charset="0"/>
      </a:defRPr>
    </a:lvl7pPr>
    <a:lvl8pPr marL="3200400" algn="l" defTabSz="914400" rtl="0" eaLnBrk="1" latinLnBrk="0" hangingPunct="1">
      <a:defRPr kern="1200">
        <a:solidFill>
          <a:schemeClr val="tx1"/>
        </a:solidFill>
        <a:latin typeface="Arial Narrow" pitchFamily="34" charset="0"/>
        <a:ea typeface="+mn-ea"/>
        <a:cs typeface="Arial" pitchFamily="34" charset="0"/>
      </a:defRPr>
    </a:lvl8pPr>
    <a:lvl9pPr marL="3657600" algn="l" defTabSz="914400" rtl="0" eaLnBrk="1" latinLnBrk="0" hangingPunct="1">
      <a:defRPr kern="1200">
        <a:solidFill>
          <a:schemeClr val="tx1"/>
        </a:solidFill>
        <a:latin typeface="Arial Narrow"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113" d="100"/>
          <a:sy n="113"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99C0EE-79FF-4C48-B9A3-E22C62E3C90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D7FCCE90-B377-457C-B310-D7221A439F17}">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1</a:t>
          </a:r>
          <a:endParaRPr lang="es-CO" sz="2400" b="1" dirty="0">
            <a:latin typeface="Futura std book"/>
          </a:endParaRPr>
        </a:p>
      </dgm:t>
    </dgm:pt>
    <dgm:pt modelId="{D29E4DD9-9145-4B69-855B-4B3A6E15922C}" type="parTrans" cxnId="{4659A841-8FBD-4E1A-895A-B8236F0C93E3}">
      <dgm:prSet/>
      <dgm:spPr/>
      <dgm:t>
        <a:bodyPr/>
        <a:lstStyle/>
        <a:p>
          <a:endParaRPr lang="es-CO" sz="2000" b="1">
            <a:latin typeface="Futura std book"/>
          </a:endParaRPr>
        </a:p>
      </dgm:t>
    </dgm:pt>
    <dgm:pt modelId="{D5D8D821-8CD8-4D2F-A827-F275811FFECF}" type="sibTrans" cxnId="{4659A841-8FBD-4E1A-895A-B8236F0C93E3}">
      <dgm:prSet/>
      <dgm:spPr/>
      <dgm:t>
        <a:bodyPr/>
        <a:lstStyle/>
        <a:p>
          <a:endParaRPr lang="es-CO" sz="2000" b="1">
            <a:latin typeface="Futura std book"/>
          </a:endParaRPr>
        </a:p>
      </dgm:t>
    </dgm:pt>
    <dgm:pt modelId="{2347C9A7-ED36-4BAC-86EE-0B082862EE3E}">
      <dgm:prSet phldrT="[Texto]" custT="1"/>
      <dgm:spPr>
        <a:ln cmpd="dbl">
          <a:solidFill>
            <a:schemeClr val="accent3">
              <a:lumMod val="50000"/>
            </a:schemeClr>
          </a:solidFill>
        </a:ln>
      </dgm:spPr>
      <dgm:t>
        <a:bodyPr/>
        <a:lstStyle/>
        <a:p>
          <a:r>
            <a:rPr lang="es-CO" sz="2000" b="1" cap="small" baseline="0" dirty="0" smtClean="0">
              <a:latin typeface="Futura std book"/>
            </a:rPr>
            <a:t>Proceso de Consulta</a:t>
          </a:r>
          <a:endParaRPr lang="es-CO" sz="2000" b="1" cap="small" baseline="0" dirty="0">
            <a:latin typeface="Futura std book"/>
          </a:endParaRPr>
        </a:p>
      </dgm:t>
    </dgm:pt>
    <dgm:pt modelId="{9152A810-0796-40A7-9C34-6C4F8B710FE0}" type="parTrans" cxnId="{AAFE446E-810F-4503-90C5-6D1AC30DC8F5}">
      <dgm:prSet/>
      <dgm:spPr/>
      <dgm:t>
        <a:bodyPr/>
        <a:lstStyle/>
        <a:p>
          <a:endParaRPr lang="es-CO" sz="2000" b="1">
            <a:latin typeface="Futura std book"/>
          </a:endParaRPr>
        </a:p>
      </dgm:t>
    </dgm:pt>
    <dgm:pt modelId="{8D0B86C9-87F4-4D1E-BD1E-C35807FBDF19}" type="sibTrans" cxnId="{AAFE446E-810F-4503-90C5-6D1AC30DC8F5}">
      <dgm:prSet/>
      <dgm:spPr/>
      <dgm:t>
        <a:bodyPr/>
        <a:lstStyle/>
        <a:p>
          <a:endParaRPr lang="es-CO" sz="2000" b="1">
            <a:latin typeface="Futura std book"/>
          </a:endParaRPr>
        </a:p>
      </dgm:t>
    </dgm:pt>
    <dgm:pt modelId="{D21D4278-6A50-4B90-B70A-916D618FEFEE}">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2</a:t>
          </a:r>
          <a:endParaRPr lang="es-CO" sz="2400" b="1" dirty="0">
            <a:latin typeface="Futura std book"/>
          </a:endParaRPr>
        </a:p>
      </dgm:t>
    </dgm:pt>
    <dgm:pt modelId="{A5156F27-D002-4F27-A0A2-96381C348AA1}" type="parTrans" cxnId="{E7C11EEF-DC91-492D-8FA5-00A8379671BD}">
      <dgm:prSet/>
      <dgm:spPr/>
      <dgm:t>
        <a:bodyPr/>
        <a:lstStyle/>
        <a:p>
          <a:endParaRPr lang="es-CO" sz="2000" b="1">
            <a:latin typeface="Futura std book"/>
          </a:endParaRPr>
        </a:p>
      </dgm:t>
    </dgm:pt>
    <dgm:pt modelId="{6BBC5CF0-0F59-49A1-B983-4613D929C6C3}" type="sibTrans" cxnId="{E7C11EEF-DC91-492D-8FA5-00A8379671BD}">
      <dgm:prSet/>
      <dgm:spPr/>
      <dgm:t>
        <a:bodyPr/>
        <a:lstStyle/>
        <a:p>
          <a:endParaRPr lang="es-CO" sz="2000" b="1">
            <a:latin typeface="Futura std book"/>
          </a:endParaRPr>
        </a:p>
      </dgm:t>
    </dgm:pt>
    <dgm:pt modelId="{DB1F092E-E7A9-4DE0-B50D-C731BC151880}">
      <dgm:prSet phldrT="[Texto]" custT="1"/>
      <dgm:spPr>
        <a:ln cmpd="dbl">
          <a:solidFill>
            <a:schemeClr val="accent3">
              <a:lumMod val="50000"/>
            </a:schemeClr>
          </a:solidFill>
        </a:ln>
      </dgm:spPr>
      <dgm:t>
        <a:bodyPr/>
        <a:lstStyle/>
        <a:p>
          <a:r>
            <a:rPr lang="es-CO" sz="2000" b="1" cap="small" baseline="0" dirty="0" smtClean="0">
              <a:latin typeface="Futura std book"/>
            </a:rPr>
            <a:t>Propuesta de Meta Global</a:t>
          </a:r>
          <a:endParaRPr lang="es-CO" sz="2000" b="1" cap="small" baseline="0" dirty="0">
            <a:latin typeface="Futura std book"/>
          </a:endParaRPr>
        </a:p>
      </dgm:t>
    </dgm:pt>
    <dgm:pt modelId="{F697C3A9-0040-47BA-8FA8-5A1337141F36}" type="parTrans" cxnId="{5269999A-D3FA-44D7-9C1B-05C3F9DB51A1}">
      <dgm:prSet/>
      <dgm:spPr/>
      <dgm:t>
        <a:bodyPr/>
        <a:lstStyle/>
        <a:p>
          <a:endParaRPr lang="es-CO" sz="2000" b="1">
            <a:latin typeface="Futura std book"/>
          </a:endParaRPr>
        </a:p>
      </dgm:t>
    </dgm:pt>
    <dgm:pt modelId="{4BF198B4-0364-4291-8D41-521325A6B517}" type="sibTrans" cxnId="{5269999A-D3FA-44D7-9C1B-05C3F9DB51A1}">
      <dgm:prSet/>
      <dgm:spPr/>
      <dgm:t>
        <a:bodyPr/>
        <a:lstStyle/>
        <a:p>
          <a:endParaRPr lang="es-CO" sz="2000" b="1">
            <a:latin typeface="Futura std book"/>
          </a:endParaRPr>
        </a:p>
      </dgm:t>
    </dgm:pt>
    <dgm:pt modelId="{0B411885-43AE-49FC-AB70-151B26BD3025}">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3</a:t>
          </a:r>
          <a:endParaRPr lang="es-CO" sz="2400" b="1" dirty="0">
            <a:latin typeface="Futura std book"/>
          </a:endParaRPr>
        </a:p>
      </dgm:t>
    </dgm:pt>
    <dgm:pt modelId="{F9FBEED4-4263-4F1F-826D-6ABC8AA175B7}" type="parTrans" cxnId="{DAAB396F-AFC6-44CF-B28A-B5540D56CE68}">
      <dgm:prSet/>
      <dgm:spPr/>
      <dgm:t>
        <a:bodyPr/>
        <a:lstStyle/>
        <a:p>
          <a:endParaRPr lang="es-CO" sz="2000" b="1">
            <a:latin typeface="Futura std book"/>
          </a:endParaRPr>
        </a:p>
      </dgm:t>
    </dgm:pt>
    <dgm:pt modelId="{94413274-180A-47FD-B041-0A96193B768D}" type="sibTrans" cxnId="{DAAB396F-AFC6-44CF-B28A-B5540D56CE68}">
      <dgm:prSet/>
      <dgm:spPr/>
      <dgm:t>
        <a:bodyPr/>
        <a:lstStyle/>
        <a:p>
          <a:endParaRPr lang="es-CO" sz="2000" b="1">
            <a:latin typeface="Futura std book"/>
          </a:endParaRPr>
        </a:p>
      </dgm:t>
    </dgm:pt>
    <dgm:pt modelId="{6F2969BC-7D21-4196-B2A2-D465C777BC9C}">
      <dgm:prSet phldrT="[Texto]" custT="1"/>
      <dgm:spPr>
        <a:ln cmpd="dbl">
          <a:solidFill>
            <a:schemeClr val="accent3">
              <a:lumMod val="50000"/>
            </a:schemeClr>
          </a:solidFill>
        </a:ln>
      </dgm:spPr>
      <dgm:t>
        <a:bodyPr/>
        <a:lstStyle/>
        <a:p>
          <a:r>
            <a:rPr lang="es-CO" sz="2000" b="1" cap="small" baseline="0" dirty="0" smtClean="0">
              <a:latin typeface="Futura std book"/>
            </a:rPr>
            <a:t>Definición de Metas de Carga Contaminante</a:t>
          </a:r>
          <a:endParaRPr lang="es-CO" sz="2000" b="1" cap="small" baseline="0" dirty="0">
            <a:latin typeface="Futura std book"/>
          </a:endParaRPr>
        </a:p>
      </dgm:t>
    </dgm:pt>
    <dgm:pt modelId="{24966AD4-6CEE-44A5-8F4B-6A8293C2FBFB}" type="parTrans" cxnId="{473A98AF-1E92-4CD4-BAD2-2C232ACC395B}">
      <dgm:prSet/>
      <dgm:spPr/>
      <dgm:t>
        <a:bodyPr/>
        <a:lstStyle/>
        <a:p>
          <a:endParaRPr lang="es-CO" sz="2000" b="1">
            <a:latin typeface="Futura std book"/>
          </a:endParaRPr>
        </a:p>
      </dgm:t>
    </dgm:pt>
    <dgm:pt modelId="{441F05D7-02FD-45EC-9918-948FBC92FFDF}" type="sibTrans" cxnId="{473A98AF-1E92-4CD4-BAD2-2C232ACC395B}">
      <dgm:prSet/>
      <dgm:spPr/>
      <dgm:t>
        <a:bodyPr/>
        <a:lstStyle/>
        <a:p>
          <a:endParaRPr lang="es-CO" sz="2000" b="1">
            <a:latin typeface="Futura std book"/>
          </a:endParaRPr>
        </a:p>
      </dgm:t>
    </dgm:pt>
    <dgm:pt modelId="{A9744721-AD6C-4EB7-95E9-4A44D2E7EC82}">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4</a:t>
          </a:r>
          <a:endParaRPr lang="es-CO" sz="2400" b="1" dirty="0">
            <a:latin typeface="Futura std book"/>
          </a:endParaRPr>
        </a:p>
      </dgm:t>
    </dgm:pt>
    <dgm:pt modelId="{FC1681C7-4005-4054-9C72-21C7A3C242DB}" type="parTrans" cxnId="{3C8645A9-3887-45E0-972C-91CB08C97720}">
      <dgm:prSet/>
      <dgm:spPr/>
      <dgm:t>
        <a:bodyPr/>
        <a:lstStyle/>
        <a:p>
          <a:endParaRPr lang="es-CO" sz="2000" b="1"/>
        </a:p>
      </dgm:t>
    </dgm:pt>
    <dgm:pt modelId="{6417D46B-F007-4D8D-85DE-44B3D2D4EF80}" type="sibTrans" cxnId="{3C8645A9-3887-45E0-972C-91CB08C97720}">
      <dgm:prSet/>
      <dgm:spPr/>
      <dgm:t>
        <a:bodyPr/>
        <a:lstStyle/>
        <a:p>
          <a:endParaRPr lang="es-CO" sz="2000" b="1"/>
        </a:p>
      </dgm:t>
    </dgm:pt>
    <dgm:pt modelId="{728D629B-9350-4603-A7B7-F44827AC5D97}">
      <dgm:prSet custT="1"/>
      <dgm:spPr>
        <a:ln cmpd="dbl">
          <a:solidFill>
            <a:schemeClr val="accent3">
              <a:lumMod val="50000"/>
            </a:schemeClr>
          </a:solidFill>
        </a:ln>
      </dgm:spPr>
      <dgm:t>
        <a:bodyPr/>
        <a:lstStyle/>
        <a:p>
          <a:pPr marL="228600" indent="0" defTabSz="977900">
            <a:lnSpc>
              <a:spcPct val="90000"/>
            </a:lnSpc>
            <a:spcBef>
              <a:spcPct val="0"/>
            </a:spcBef>
            <a:spcAft>
              <a:spcPct val="15000"/>
            </a:spcAft>
            <a:buNone/>
          </a:pPr>
          <a:r>
            <a:rPr lang="es-CO" sz="2000" b="1" cap="small" baseline="0" dirty="0" smtClean="0">
              <a:latin typeface="Futura std book"/>
            </a:rPr>
            <a:t>Propuesta de Meta Definitiva</a:t>
          </a:r>
          <a:endParaRPr lang="es-CO" sz="2000" b="1" dirty="0"/>
        </a:p>
      </dgm:t>
    </dgm:pt>
    <dgm:pt modelId="{E90FE228-24BE-413D-B3CF-DB973328F970}" type="parTrans" cxnId="{A030CC26-CD13-4405-922F-D198D2DE3CFF}">
      <dgm:prSet/>
      <dgm:spPr/>
      <dgm:t>
        <a:bodyPr/>
        <a:lstStyle/>
        <a:p>
          <a:endParaRPr lang="es-CO" sz="2000" b="1"/>
        </a:p>
      </dgm:t>
    </dgm:pt>
    <dgm:pt modelId="{5B90D350-A508-4AD0-AAA8-0EA1889B68CF}" type="sibTrans" cxnId="{A030CC26-CD13-4405-922F-D198D2DE3CFF}">
      <dgm:prSet/>
      <dgm:spPr/>
      <dgm:t>
        <a:bodyPr/>
        <a:lstStyle/>
        <a:p>
          <a:endParaRPr lang="es-CO" sz="2000" b="1"/>
        </a:p>
      </dgm:t>
    </dgm:pt>
    <dgm:pt modelId="{1FDCD416-FA5E-461E-8A5C-B9BB2CF17BE6}" type="pres">
      <dgm:prSet presAssocID="{9E99C0EE-79FF-4C48-B9A3-E22C62E3C907}" presName="linearFlow" presStyleCnt="0">
        <dgm:presLayoutVars>
          <dgm:dir/>
          <dgm:animLvl val="lvl"/>
          <dgm:resizeHandles val="exact"/>
        </dgm:presLayoutVars>
      </dgm:prSet>
      <dgm:spPr/>
      <dgm:t>
        <a:bodyPr/>
        <a:lstStyle/>
        <a:p>
          <a:endParaRPr lang="es-ES"/>
        </a:p>
      </dgm:t>
    </dgm:pt>
    <dgm:pt modelId="{6C3290DF-1EF6-40F8-A73A-7A38D224D7C5}" type="pres">
      <dgm:prSet presAssocID="{D7FCCE90-B377-457C-B310-D7221A439F17}" presName="composite" presStyleCnt="0"/>
      <dgm:spPr/>
    </dgm:pt>
    <dgm:pt modelId="{E72056AA-ACA9-4348-B6D9-1CA3198A5FE0}" type="pres">
      <dgm:prSet presAssocID="{D7FCCE90-B377-457C-B310-D7221A439F17}" presName="parentText" presStyleLbl="alignNode1" presStyleIdx="0" presStyleCnt="4">
        <dgm:presLayoutVars>
          <dgm:chMax val="1"/>
          <dgm:bulletEnabled val="1"/>
        </dgm:presLayoutVars>
      </dgm:prSet>
      <dgm:spPr/>
      <dgm:t>
        <a:bodyPr/>
        <a:lstStyle/>
        <a:p>
          <a:endParaRPr lang="es-ES"/>
        </a:p>
      </dgm:t>
    </dgm:pt>
    <dgm:pt modelId="{4CAD51C2-1A80-4464-A769-0744DFB85979}" type="pres">
      <dgm:prSet presAssocID="{D7FCCE90-B377-457C-B310-D7221A439F17}" presName="descendantText" presStyleLbl="alignAcc1" presStyleIdx="0" presStyleCnt="4">
        <dgm:presLayoutVars>
          <dgm:bulletEnabled val="1"/>
        </dgm:presLayoutVars>
      </dgm:prSet>
      <dgm:spPr/>
      <dgm:t>
        <a:bodyPr/>
        <a:lstStyle/>
        <a:p>
          <a:endParaRPr lang="es-CO"/>
        </a:p>
      </dgm:t>
    </dgm:pt>
    <dgm:pt modelId="{891E19C9-186D-4E2C-8472-9B84585BA061}" type="pres">
      <dgm:prSet presAssocID="{D5D8D821-8CD8-4D2F-A827-F275811FFECF}" presName="sp" presStyleCnt="0"/>
      <dgm:spPr/>
    </dgm:pt>
    <dgm:pt modelId="{1809F067-4F1C-4D5A-82C6-4DF8E3CF64D6}" type="pres">
      <dgm:prSet presAssocID="{D21D4278-6A50-4B90-B70A-916D618FEFEE}" presName="composite" presStyleCnt="0"/>
      <dgm:spPr/>
    </dgm:pt>
    <dgm:pt modelId="{386DCA6E-A901-4ACD-891D-90D56D0609CD}" type="pres">
      <dgm:prSet presAssocID="{D21D4278-6A50-4B90-B70A-916D618FEFEE}" presName="parentText" presStyleLbl="alignNode1" presStyleIdx="1" presStyleCnt="4">
        <dgm:presLayoutVars>
          <dgm:chMax val="1"/>
          <dgm:bulletEnabled val="1"/>
        </dgm:presLayoutVars>
      </dgm:prSet>
      <dgm:spPr/>
      <dgm:t>
        <a:bodyPr/>
        <a:lstStyle/>
        <a:p>
          <a:endParaRPr lang="es-ES"/>
        </a:p>
      </dgm:t>
    </dgm:pt>
    <dgm:pt modelId="{694EA5E6-0421-4BA4-A794-1FD8A2F87B96}" type="pres">
      <dgm:prSet presAssocID="{D21D4278-6A50-4B90-B70A-916D618FEFEE}" presName="descendantText" presStyleLbl="alignAcc1" presStyleIdx="1" presStyleCnt="4">
        <dgm:presLayoutVars>
          <dgm:bulletEnabled val="1"/>
        </dgm:presLayoutVars>
      </dgm:prSet>
      <dgm:spPr/>
      <dgm:t>
        <a:bodyPr/>
        <a:lstStyle/>
        <a:p>
          <a:endParaRPr lang="es-CO"/>
        </a:p>
      </dgm:t>
    </dgm:pt>
    <dgm:pt modelId="{FC062B27-8E2B-40F6-9778-D303FE565291}" type="pres">
      <dgm:prSet presAssocID="{6BBC5CF0-0F59-49A1-B983-4613D929C6C3}" presName="sp" presStyleCnt="0"/>
      <dgm:spPr/>
    </dgm:pt>
    <dgm:pt modelId="{BAC370A8-0111-4AC2-B615-0D10E18E936E}" type="pres">
      <dgm:prSet presAssocID="{0B411885-43AE-49FC-AB70-151B26BD3025}" presName="composite" presStyleCnt="0"/>
      <dgm:spPr/>
    </dgm:pt>
    <dgm:pt modelId="{F060A380-22CF-4015-BD6B-FEE577007AF1}" type="pres">
      <dgm:prSet presAssocID="{0B411885-43AE-49FC-AB70-151B26BD3025}" presName="parentText" presStyleLbl="alignNode1" presStyleIdx="2" presStyleCnt="4">
        <dgm:presLayoutVars>
          <dgm:chMax val="1"/>
          <dgm:bulletEnabled val="1"/>
        </dgm:presLayoutVars>
      </dgm:prSet>
      <dgm:spPr/>
      <dgm:t>
        <a:bodyPr/>
        <a:lstStyle/>
        <a:p>
          <a:endParaRPr lang="es-ES"/>
        </a:p>
      </dgm:t>
    </dgm:pt>
    <dgm:pt modelId="{B0E4E946-1E9B-47CB-B3FA-DF56496F1AA7}" type="pres">
      <dgm:prSet presAssocID="{0B411885-43AE-49FC-AB70-151B26BD3025}" presName="descendantText" presStyleLbl="alignAcc1" presStyleIdx="2" presStyleCnt="4">
        <dgm:presLayoutVars>
          <dgm:bulletEnabled val="1"/>
        </dgm:presLayoutVars>
      </dgm:prSet>
      <dgm:spPr/>
      <dgm:t>
        <a:bodyPr/>
        <a:lstStyle/>
        <a:p>
          <a:endParaRPr lang="es-CO"/>
        </a:p>
      </dgm:t>
    </dgm:pt>
    <dgm:pt modelId="{1183D9D1-E636-433D-AFE8-3EACD2A925D4}" type="pres">
      <dgm:prSet presAssocID="{94413274-180A-47FD-B041-0A96193B768D}" presName="sp" presStyleCnt="0"/>
      <dgm:spPr/>
    </dgm:pt>
    <dgm:pt modelId="{C27A8655-0EE3-4229-B4A0-8B7A6D756DC8}" type="pres">
      <dgm:prSet presAssocID="{A9744721-AD6C-4EB7-95E9-4A44D2E7EC82}" presName="composite" presStyleCnt="0"/>
      <dgm:spPr/>
    </dgm:pt>
    <dgm:pt modelId="{29C3A788-AF09-4849-B388-C0E67DA52CC2}" type="pres">
      <dgm:prSet presAssocID="{A9744721-AD6C-4EB7-95E9-4A44D2E7EC82}" presName="parentText" presStyleLbl="alignNode1" presStyleIdx="3" presStyleCnt="4">
        <dgm:presLayoutVars>
          <dgm:chMax val="1"/>
          <dgm:bulletEnabled val="1"/>
        </dgm:presLayoutVars>
      </dgm:prSet>
      <dgm:spPr/>
      <dgm:t>
        <a:bodyPr/>
        <a:lstStyle/>
        <a:p>
          <a:endParaRPr lang="es-ES"/>
        </a:p>
      </dgm:t>
    </dgm:pt>
    <dgm:pt modelId="{8F5EA874-1260-46BD-AC76-EA4DE6D6DCD0}" type="pres">
      <dgm:prSet presAssocID="{A9744721-AD6C-4EB7-95E9-4A44D2E7EC82}" presName="descendantText" presStyleLbl="alignAcc1" presStyleIdx="3" presStyleCnt="4" custLinFactNeighborX="465" custLinFactNeighborY="2191">
        <dgm:presLayoutVars>
          <dgm:bulletEnabled val="1"/>
        </dgm:presLayoutVars>
      </dgm:prSet>
      <dgm:spPr/>
      <dgm:t>
        <a:bodyPr/>
        <a:lstStyle/>
        <a:p>
          <a:endParaRPr lang="es-CO"/>
        </a:p>
      </dgm:t>
    </dgm:pt>
  </dgm:ptLst>
  <dgm:cxnLst>
    <dgm:cxn modelId="{3C8645A9-3887-45E0-972C-91CB08C97720}" srcId="{9E99C0EE-79FF-4C48-B9A3-E22C62E3C907}" destId="{A9744721-AD6C-4EB7-95E9-4A44D2E7EC82}" srcOrd="3" destOrd="0" parTransId="{FC1681C7-4005-4054-9C72-21C7A3C242DB}" sibTransId="{6417D46B-F007-4D8D-85DE-44B3D2D4EF80}"/>
    <dgm:cxn modelId="{D7424760-9490-4876-8939-D80BB458954F}" type="presOf" srcId="{6F2969BC-7D21-4196-B2A2-D465C777BC9C}" destId="{8F5EA874-1260-46BD-AC76-EA4DE6D6DCD0}" srcOrd="0" destOrd="0" presId="urn:microsoft.com/office/officeart/2005/8/layout/chevron2"/>
    <dgm:cxn modelId="{A030CC26-CD13-4405-922F-D198D2DE3CFF}" srcId="{0B411885-43AE-49FC-AB70-151B26BD3025}" destId="{728D629B-9350-4603-A7B7-F44827AC5D97}" srcOrd="0" destOrd="0" parTransId="{E90FE228-24BE-413D-B3CF-DB973328F970}" sibTransId="{5B90D350-A508-4AD0-AAA8-0EA1889B68CF}"/>
    <dgm:cxn modelId="{68A57BCF-D628-438A-9FA3-2181E73ED43F}" type="presOf" srcId="{DB1F092E-E7A9-4DE0-B50D-C731BC151880}" destId="{694EA5E6-0421-4BA4-A794-1FD8A2F87B96}" srcOrd="0" destOrd="0" presId="urn:microsoft.com/office/officeart/2005/8/layout/chevron2"/>
    <dgm:cxn modelId="{E7C11EEF-DC91-492D-8FA5-00A8379671BD}" srcId="{9E99C0EE-79FF-4C48-B9A3-E22C62E3C907}" destId="{D21D4278-6A50-4B90-B70A-916D618FEFEE}" srcOrd="1" destOrd="0" parTransId="{A5156F27-D002-4F27-A0A2-96381C348AA1}" sibTransId="{6BBC5CF0-0F59-49A1-B983-4613D929C6C3}"/>
    <dgm:cxn modelId="{473A98AF-1E92-4CD4-BAD2-2C232ACC395B}" srcId="{A9744721-AD6C-4EB7-95E9-4A44D2E7EC82}" destId="{6F2969BC-7D21-4196-B2A2-D465C777BC9C}" srcOrd="0" destOrd="0" parTransId="{24966AD4-6CEE-44A5-8F4B-6A8293C2FBFB}" sibTransId="{441F05D7-02FD-45EC-9918-948FBC92FFDF}"/>
    <dgm:cxn modelId="{DAAB396F-AFC6-44CF-B28A-B5540D56CE68}" srcId="{9E99C0EE-79FF-4C48-B9A3-E22C62E3C907}" destId="{0B411885-43AE-49FC-AB70-151B26BD3025}" srcOrd="2" destOrd="0" parTransId="{F9FBEED4-4263-4F1F-826D-6ABC8AA175B7}" sibTransId="{94413274-180A-47FD-B041-0A96193B768D}"/>
    <dgm:cxn modelId="{62A1419D-1540-4606-B7C0-E259B74B1021}" type="presOf" srcId="{D7FCCE90-B377-457C-B310-D7221A439F17}" destId="{E72056AA-ACA9-4348-B6D9-1CA3198A5FE0}" srcOrd="0" destOrd="0" presId="urn:microsoft.com/office/officeart/2005/8/layout/chevron2"/>
    <dgm:cxn modelId="{AAFE446E-810F-4503-90C5-6D1AC30DC8F5}" srcId="{D7FCCE90-B377-457C-B310-D7221A439F17}" destId="{2347C9A7-ED36-4BAC-86EE-0B082862EE3E}" srcOrd="0" destOrd="0" parTransId="{9152A810-0796-40A7-9C34-6C4F8B710FE0}" sibTransId="{8D0B86C9-87F4-4D1E-BD1E-C35807FBDF19}"/>
    <dgm:cxn modelId="{6D74E747-EB86-4525-A97E-D0137F71CFFB}" type="presOf" srcId="{D21D4278-6A50-4B90-B70A-916D618FEFEE}" destId="{386DCA6E-A901-4ACD-891D-90D56D0609CD}" srcOrd="0" destOrd="0" presId="urn:microsoft.com/office/officeart/2005/8/layout/chevron2"/>
    <dgm:cxn modelId="{E8164579-7C67-4A48-92C0-3CDFDB58406A}" type="presOf" srcId="{0B411885-43AE-49FC-AB70-151B26BD3025}" destId="{F060A380-22CF-4015-BD6B-FEE577007AF1}" srcOrd="0" destOrd="0" presId="urn:microsoft.com/office/officeart/2005/8/layout/chevron2"/>
    <dgm:cxn modelId="{F402885C-CFAC-4E7F-9595-8ACCB5C179C1}" type="presOf" srcId="{728D629B-9350-4603-A7B7-F44827AC5D97}" destId="{B0E4E946-1E9B-47CB-B3FA-DF56496F1AA7}" srcOrd="0" destOrd="0" presId="urn:microsoft.com/office/officeart/2005/8/layout/chevron2"/>
    <dgm:cxn modelId="{E8E11325-B1D3-413E-8CDF-EBA3068E7033}" type="presOf" srcId="{9E99C0EE-79FF-4C48-B9A3-E22C62E3C907}" destId="{1FDCD416-FA5E-461E-8A5C-B9BB2CF17BE6}" srcOrd="0" destOrd="0" presId="urn:microsoft.com/office/officeart/2005/8/layout/chevron2"/>
    <dgm:cxn modelId="{4B9385B7-310F-41E3-BA89-84F48700CDA5}" type="presOf" srcId="{A9744721-AD6C-4EB7-95E9-4A44D2E7EC82}" destId="{29C3A788-AF09-4849-B388-C0E67DA52CC2}" srcOrd="0" destOrd="0" presId="urn:microsoft.com/office/officeart/2005/8/layout/chevron2"/>
    <dgm:cxn modelId="{3E63053D-9920-400B-BDE2-514C80C2C082}" type="presOf" srcId="{2347C9A7-ED36-4BAC-86EE-0B082862EE3E}" destId="{4CAD51C2-1A80-4464-A769-0744DFB85979}" srcOrd="0" destOrd="0" presId="urn:microsoft.com/office/officeart/2005/8/layout/chevron2"/>
    <dgm:cxn modelId="{4659A841-8FBD-4E1A-895A-B8236F0C93E3}" srcId="{9E99C0EE-79FF-4C48-B9A3-E22C62E3C907}" destId="{D7FCCE90-B377-457C-B310-D7221A439F17}" srcOrd="0" destOrd="0" parTransId="{D29E4DD9-9145-4B69-855B-4B3A6E15922C}" sibTransId="{D5D8D821-8CD8-4D2F-A827-F275811FFECF}"/>
    <dgm:cxn modelId="{5269999A-D3FA-44D7-9C1B-05C3F9DB51A1}" srcId="{D21D4278-6A50-4B90-B70A-916D618FEFEE}" destId="{DB1F092E-E7A9-4DE0-B50D-C731BC151880}" srcOrd="0" destOrd="0" parTransId="{F697C3A9-0040-47BA-8FA8-5A1337141F36}" sibTransId="{4BF198B4-0364-4291-8D41-521325A6B517}"/>
    <dgm:cxn modelId="{E2297982-527E-440C-B257-304AEE984D89}" type="presParOf" srcId="{1FDCD416-FA5E-461E-8A5C-B9BB2CF17BE6}" destId="{6C3290DF-1EF6-40F8-A73A-7A38D224D7C5}" srcOrd="0" destOrd="0" presId="urn:microsoft.com/office/officeart/2005/8/layout/chevron2"/>
    <dgm:cxn modelId="{29EB9191-B997-4411-9042-9CDD28E72E7C}" type="presParOf" srcId="{6C3290DF-1EF6-40F8-A73A-7A38D224D7C5}" destId="{E72056AA-ACA9-4348-B6D9-1CA3198A5FE0}" srcOrd="0" destOrd="0" presId="urn:microsoft.com/office/officeart/2005/8/layout/chevron2"/>
    <dgm:cxn modelId="{236013B9-FADF-4C4B-AB6F-5DC7A75285B4}" type="presParOf" srcId="{6C3290DF-1EF6-40F8-A73A-7A38D224D7C5}" destId="{4CAD51C2-1A80-4464-A769-0744DFB85979}" srcOrd="1" destOrd="0" presId="urn:microsoft.com/office/officeart/2005/8/layout/chevron2"/>
    <dgm:cxn modelId="{90737132-BE7A-4484-B4D7-09EFF81F9D40}" type="presParOf" srcId="{1FDCD416-FA5E-461E-8A5C-B9BB2CF17BE6}" destId="{891E19C9-186D-4E2C-8472-9B84585BA061}" srcOrd="1" destOrd="0" presId="urn:microsoft.com/office/officeart/2005/8/layout/chevron2"/>
    <dgm:cxn modelId="{01D5A495-34ED-49D7-BBCB-3ACDCAD8019F}" type="presParOf" srcId="{1FDCD416-FA5E-461E-8A5C-B9BB2CF17BE6}" destId="{1809F067-4F1C-4D5A-82C6-4DF8E3CF64D6}" srcOrd="2" destOrd="0" presId="urn:microsoft.com/office/officeart/2005/8/layout/chevron2"/>
    <dgm:cxn modelId="{1CA16BFD-291B-4F87-B7BF-BFB097A9F7E6}" type="presParOf" srcId="{1809F067-4F1C-4D5A-82C6-4DF8E3CF64D6}" destId="{386DCA6E-A901-4ACD-891D-90D56D0609CD}" srcOrd="0" destOrd="0" presId="urn:microsoft.com/office/officeart/2005/8/layout/chevron2"/>
    <dgm:cxn modelId="{296D7A20-EFF6-4B5E-89B5-A9A2ABCA7A17}" type="presParOf" srcId="{1809F067-4F1C-4D5A-82C6-4DF8E3CF64D6}" destId="{694EA5E6-0421-4BA4-A794-1FD8A2F87B96}" srcOrd="1" destOrd="0" presId="urn:microsoft.com/office/officeart/2005/8/layout/chevron2"/>
    <dgm:cxn modelId="{066015BE-D718-40E2-9B84-F09B91DBED14}" type="presParOf" srcId="{1FDCD416-FA5E-461E-8A5C-B9BB2CF17BE6}" destId="{FC062B27-8E2B-40F6-9778-D303FE565291}" srcOrd="3" destOrd="0" presId="urn:microsoft.com/office/officeart/2005/8/layout/chevron2"/>
    <dgm:cxn modelId="{7281FDD5-4B94-4778-A185-0B68870572B9}" type="presParOf" srcId="{1FDCD416-FA5E-461E-8A5C-B9BB2CF17BE6}" destId="{BAC370A8-0111-4AC2-B615-0D10E18E936E}" srcOrd="4" destOrd="0" presId="urn:microsoft.com/office/officeart/2005/8/layout/chevron2"/>
    <dgm:cxn modelId="{0B929213-16BD-4337-9E5C-5C15999EB668}" type="presParOf" srcId="{BAC370A8-0111-4AC2-B615-0D10E18E936E}" destId="{F060A380-22CF-4015-BD6B-FEE577007AF1}" srcOrd="0" destOrd="0" presId="urn:microsoft.com/office/officeart/2005/8/layout/chevron2"/>
    <dgm:cxn modelId="{9E6B5198-BD54-47A6-BF24-9DA30DAA2D0F}" type="presParOf" srcId="{BAC370A8-0111-4AC2-B615-0D10E18E936E}" destId="{B0E4E946-1E9B-47CB-B3FA-DF56496F1AA7}" srcOrd="1" destOrd="0" presId="urn:microsoft.com/office/officeart/2005/8/layout/chevron2"/>
    <dgm:cxn modelId="{0E50234B-F88E-4FEA-A9D3-E28B76C1AE9C}" type="presParOf" srcId="{1FDCD416-FA5E-461E-8A5C-B9BB2CF17BE6}" destId="{1183D9D1-E636-433D-AFE8-3EACD2A925D4}" srcOrd="5" destOrd="0" presId="urn:microsoft.com/office/officeart/2005/8/layout/chevron2"/>
    <dgm:cxn modelId="{F32AA989-CC6C-4FC7-8695-5649112EB5A2}" type="presParOf" srcId="{1FDCD416-FA5E-461E-8A5C-B9BB2CF17BE6}" destId="{C27A8655-0EE3-4229-B4A0-8B7A6D756DC8}" srcOrd="6" destOrd="0" presId="urn:microsoft.com/office/officeart/2005/8/layout/chevron2"/>
    <dgm:cxn modelId="{D5D59166-A219-4FF4-B0AC-CFD8F7488347}" type="presParOf" srcId="{C27A8655-0EE3-4229-B4A0-8B7A6D756DC8}" destId="{29C3A788-AF09-4849-B388-C0E67DA52CC2}" srcOrd="0" destOrd="0" presId="urn:microsoft.com/office/officeart/2005/8/layout/chevron2"/>
    <dgm:cxn modelId="{D74190F4-FAA6-4449-BE24-6B8256771F19}" type="presParOf" srcId="{C27A8655-0EE3-4229-B4A0-8B7A6D756DC8}" destId="{8F5EA874-1260-46BD-AC76-EA4DE6D6DCD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056AA-ACA9-4348-B6D9-1CA3198A5FE0}">
      <dsp:nvSpPr>
        <dsp:cNvPr id="0" name=""/>
        <dsp:cNvSpPr/>
      </dsp:nvSpPr>
      <dsp:spPr>
        <a:xfrm rot="5400000">
          <a:off x="-168903" y="171488"/>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1</a:t>
          </a:r>
          <a:endParaRPr lang="es-CO" sz="2400" b="1" kern="1200" dirty="0">
            <a:latin typeface="Futura std book"/>
          </a:endParaRPr>
        </a:p>
      </dsp:txBody>
      <dsp:txXfrm rot="-5400000">
        <a:off x="1" y="396694"/>
        <a:ext cx="788217" cy="337807"/>
      </dsp:txXfrm>
    </dsp:sp>
    <dsp:sp modelId="{4CAD51C2-1A80-4464-A769-0744DFB85979}">
      <dsp:nvSpPr>
        <dsp:cNvPr id="0" name=""/>
        <dsp:cNvSpPr/>
      </dsp:nvSpPr>
      <dsp:spPr>
        <a:xfrm rot="5400000">
          <a:off x="3075958" y="-2285156"/>
          <a:ext cx="732300"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Proceso de Consulta</a:t>
          </a:r>
          <a:endParaRPr lang="es-CO" sz="2000" b="1" kern="1200" cap="small" baseline="0" dirty="0">
            <a:latin typeface="Futura std book"/>
          </a:endParaRPr>
        </a:p>
      </dsp:txBody>
      <dsp:txXfrm rot="-5400000">
        <a:off x="788217" y="38333"/>
        <a:ext cx="5272034" cy="660804"/>
      </dsp:txXfrm>
    </dsp:sp>
    <dsp:sp modelId="{386DCA6E-A901-4ACD-891D-90D56D0609CD}">
      <dsp:nvSpPr>
        <dsp:cNvPr id="0" name=""/>
        <dsp:cNvSpPr/>
      </dsp:nvSpPr>
      <dsp:spPr>
        <a:xfrm rot="5400000">
          <a:off x="-168903" y="1149090"/>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2</a:t>
          </a:r>
          <a:endParaRPr lang="es-CO" sz="2400" b="1" kern="1200" dirty="0">
            <a:latin typeface="Futura std book"/>
          </a:endParaRPr>
        </a:p>
      </dsp:txBody>
      <dsp:txXfrm rot="-5400000">
        <a:off x="1" y="1374296"/>
        <a:ext cx="788217" cy="337807"/>
      </dsp:txXfrm>
    </dsp:sp>
    <dsp:sp modelId="{694EA5E6-0421-4BA4-A794-1FD8A2F87B96}">
      <dsp:nvSpPr>
        <dsp:cNvPr id="0" name=""/>
        <dsp:cNvSpPr/>
      </dsp:nvSpPr>
      <dsp:spPr>
        <a:xfrm rot="5400000">
          <a:off x="3076150" y="-1307746"/>
          <a:ext cx="731915"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Propuesta de Meta Global</a:t>
          </a:r>
          <a:endParaRPr lang="es-CO" sz="2000" b="1" kern="1200" cap="small" baseline="0" dirty="0">
            <a:latin typeface="Futura std book"/>
          </a:endParaRPr>
        </a:p>
      </dsp:txBody>
      <dsp:txXfrm rot="-5400000">
        <a:off x="788217" y="1015916"/>
        <a:ext cx="5272053" cy="660457"/>
      </dsp:txXfrm>
    </dsp:sp>
    <dsp:sp modelId="{F060A380-22CF-4015-BD6B-FEE577007AF1}">
      <dsp:nvSpPr>
        <dsp:cNvPr id="0" name=""/>
        <dsp:cNvSpPr/>
      </dsp:nvSpPr>
      <dsp:spPr>
        <a:xfrm rot="5400000">
          <a:off x="-168903" y="2126692"/>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3</a:t>
          </a:r>
          <a:endParaRPr lang="es-CO" sz="2400" b="1" kern="1200" dirty="0">
            <a:latin typeface="Futura std book"/>
          </a:endParaRPr>
        </a:p>
      </dsp:txBody>
      <dsp:txXfrm rot="-5400000">
        <a:off x="1" y="2351898"/>
        <a:ext cx="788217" cy="337807"/>
      </dsp:txXfrm>
    </dsp:sp>
    <dsp:sp modelId="{B0E4E946-1E9B-47CB-B3FA-DF56496F1AA7}">
      <dsp:nvSpPr>
        <dsp:cNvPr id="0" name=""/>
        <dsp:cNvSpPr/>
      </dsp:nvSpPr>
      <dsp:spPr>
        <a:xfrm rot="5400000">
          <a:off x="3076150" y="-330144"/>
          <a:ext cx="731915"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0" algn="l" defTabSz="977900">
            <a:lnSpc>
              <a:spcPct val="90000"/>
            </a:lnSpc>
            <a:spcBef>
              <a:spcPct val="0"/>
            </a:spcBef>
            <a:spcAft>
              <a:spcPct val="15000"/>
            </a:spcAft>
            <a:buChar char="••"/>
          </a:pPr>
          <a:r>
            <a:rPr lang="es-CO" sz="2000" b="1" kern="1200" cap="small" baseline="0" dirty="0" smtClean="0">
              <a:latin typeface="Futura std book"/>
            </a:rPr>
            <a:t>Propuesta de Meta Definitiva</a:t>
          </a:r>
          <a:endParaRPr lang="es-CO" sz="2000" b="1" kern="1200" dirty="0"/>
        </a:p>
      </dsp:txBody>
      <dsp:txXfrm rot="-5400000">
        <a:off x="788217" y="1993518"/>
        <a:ext cx="5272053" cy="660457"/>
      </dsp:txXfrm>
    </dsp:sp>
    <dsp:sp modelId="{29C3A788-AF09-4849-B388-C0E67DA52CC2}">
      <dsp:nvSpPr>
        <dsp:cNvPr id="0" name=""/>
        <dsp:cNvSpPr/>
      </dsp:nvSpPr>
      <dsp:spPr>
        <a:xfrm rot="5400000">
          <a:off x="-168903" y="3104294"/>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4</a:t>
          </a:r>
          <a:endParaRPr lang="es-CO" sz="2400" b="1" kern="1200" dirty="0">
            <a:latin typeface="Futura std book"/>
          </a:endParaRPr>
        </a:p>
      </dsp:txBody>
      <dsp:txXfrm rot="-5400000">
        <a:off x="1" y="3329500"/>
        <a:ext cx="788217" cy="337807"/>
      </dsp:txXfrm>
    </dsp:sp>
    <dsp:sp modelId="{8F5EA874-1260-46BD-AC76-EA4DE6D6DCD0}">
      <dsp:nvSpPr>
        <dsp:cNvPr id="0" name=""/>
        <dsp:cNvSpPr/>
      </dsp:nvSpPr>
      <dsp:spPr>
        <a:xfrm rot="5400000">
          <a:off x="3076150" y="663493"/>
          <a:ext cx="731915"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Definición de Metas de Carga Contaminante</a:t>
          </a:r>
          <a:endParaRPr lang="es-CO" sz="2000" b="1" kern="1200" cap="small" baseline="0" dirty="0">
            <a:latin typeface="Futura std book"/>
          </a:endParaRPr>
        </a:p>
      </dsp:txBody>
      <dsp:txXfrm rot="-5400000">
        <a:off x="788217" y="2987156"/>
        <a:ext cx="5272053" cy="66045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44613-B6AC-4B7E-9A56-D5DA2B35F015}" type="datetimeFigureOut">
              <a:rPr lang="es-CO" smtClean="0"/>
              <a:t>13/11/2018</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1C665-B284-425E-A109-A5E136FC730A}" type="slidenum">
              <a:rPr lang="es-CO" smtClean="0"/>
              <a:t>‹Nº›</a:t>
            </a:fld>
            <a:endParaRPr lang="es-CO" dirty="0"/>
          </a:p>
        </p:txBody>
      </p:sp>
    </p:spTree>
    <p:extLst>
      <p:ext uri="{BB962C8B-B14F-4D97-AF65-F5344CB8AC3E}">
        <p14:creationId xmlns:p14="http://schemas.microsoft.com/office/powerpoint/2010/main" val="1830040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pPr>
              <a:defRPr/>
            </a:pPr>
            <a:fld id="{D9BFFA7E-BA7A-4F00-A286-A032A9FC7A1B}"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5552B87E-7BF8-47CD-8728-83455FC50822}" type="slidenum">
              <a:rPr lang="es-CO" smtClean="0"/>
              <a:pPr>
                <a:defRPr/>
              </a:pPr>
              <a:t>‹Nº›</a:t>
            </a:fld>
            <a:endParaRPr lang="es-CO" dirty="0"/>
          </a:p>
        </p:txBody>
      </p:sp>
    </p:spTree>
    <p:extLst>
      <p:ext uri="{BB962C8B-B14F-4D97-AF65-F5344CB8AC3E}">
        <p14:creationId xmlns:p14="http://schemas.microsoft.com/office/powerpoint/2010/main" val="320761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C87C712A-2394-4B2E-AD01-25B7E0500250}"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798A0041-FC32-474E-8ADC-E704F7DBE55E}" type="slidenum">
              <a:rPr lang="es-CO" smtClean="0"/>
              <a:pPr>
                <a:defRPr/>
              </a:pPr>
              <a:t>‹Nº›</a:t>
            </a:fld>
            <a:endParaRPr lang="es-CO" dirty="0"/>
          </a:p>
        </p:txBody>
      </p:sp>
    </p:spTree>
    <p:extLst>
      <p:ext uri="{BB962C8B-B14F-4D97-AF65-F5344CB8AC3E}">
        <p14:creationId xmlns:p14="http://schemas.microsoft.com/office/powerpoint/2010/main" val="68730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F8408DA9-9983-4BA4-BB81-3320917A7E80}"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DA226D66-917B-4338-87EA-CAA5232D152A}" type="slidenum">
              <a:rPr lang="es-CO" smtClean="0"/>
              <a:pPr>
                <a:defRPr/>
              </a:pPr>
              <a:t>‹Nº›</a:t>
            </a:fld>
            <a:endParaRPr lang="es-CO" dirty="0"/>
          </a:p>
        </p:txBody>
      </p:sp>
    </p:spTree>
    <p:extLst>
      <p:ext uri="{BB962C8B-B14F-4D97-AF65-F5344CB8AC3E}">
        <p14:creationId xmlns:p14="http://schemas.microsoft.com/office/powerpoint/2010/main" val="63422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05D9E10D-42C2-4449-B62D-29CBCDF8D797}"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F8062D51-B53C-444E-8DAC-531C653F4F78}" type="slidenum">
              <a:rPr lang="es-CO" smtClean="0"/>
              <a:pPr>
                <a:defRPr/>
              </a:pPr>
              <a:t>‹Nº›</a:t>
            </a:fld>
            <a:endParaRPr lang="es-CO" dirty="0"/>
          </a:p>
        </p:txBody>
      </p:sp>
    </p:spTree>
    <p:extLst>
      <p:ext uri="{BB962C8B-B14F-4D97-AF65-F5344CB8AC3E}">
        <p14:creationId xmlns:p14="http://schemas.microsoft.com/office/powerpoint/2010/main" val="32007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D63FA731-21C5-4112-A263-1C5BD9644439}"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442290F6-602F-4CD3-8182-97903B49B78A}" type="slidenum">
              <a:rPr lang="es-CO" smtClean="0"/>
              <a:pPr>
                <a:defRPr/>
              </a:pPr>
              <a:t>‹Nº›</a:t>
            </a:fld>
            <a:endParaRPr lang="es-CO" dirty="0"/>
          </a:p>
        </p:txBody>
      </p:sp>
    </p:spTree>
    <p:extLst>
      <p:ext uri="{BB962C8B-B14F-4D97-AF65-F5344CB8AC3E}">
        <p14:creationId xmlns:p14="http://schemas.microsoft.com/office/powerpoint/2010/main" val="383801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pPr>
              <a:defRPr/>
            </a:pPr>
            <a:fld id="{AA57C250-5AF7-4166-9CD9-189E6A7B3F75}" type="datetimeFigureOut">
              <a:rPr lang="es-CO" smtClean="0"/>
              <a:pPr>
                <a:defRPr/>
              </a:pPr>
              <a:t>13/11/2018</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41046DED-A5A5-4148-BFDB-1CD546E4F3F9}" type="slidenum">
              <a:rPr lang="es-CO" smtClean="0"/>
              <a:pPr>
                <a:defRPr/>
              </a:pPr>
              <a:t>‹Nº›</a:t>
            </a:fld>
            <a:endParaRPr lang="es-CO" dirty="0"/>
          </a:p>
        </p:txBody>
      </p:sp>
    </p:spTree>
    <p:extLst>
      <p:ext uri="{BB962C8B-B14F-4D97-AF65-F5344CB8AC3E}">
        <p14:creationId xmlns:p14="http://schemas.microsoft.com/office/powerpoint/2010/main" val="233782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pPr>
              <a:defRPr/>
            </a:pPr>
            <a:fld id="{EC21EC11-69EA-47E9-BE8E-017E13517341}" type="datetimeFigureOut">
              <a:rPr lang="es-CO" smtClean="0"/>
              <a:pPr>
                <a:defRPr/>
              </a:pPr>
              <a:t>13/11/2018</a:t>
            </a:fld>
            <a:endParaRPr lang="es-CO" dirty="0"/>
          </a:p>
        </p:txBody>
      </p:sp>
      <p:sp>
        <p:nvSpPr>
          <p:cNvPr id="8" name="7 Marcador de pie de página"/>
          <p:cNvSpPr>
            <a:spLocks noGrp="1"/>
          </p:cNvSpPr>
          <p:nvPr>
            <p:ph type="ftr" sz="quarter" idx="11"/>
          </p:nvPr>
        </p:nvSpPr>
        <p:spPr/>
        <p:txBody>
          <a:bodyPr/>
          <a:lstStyle/>
          <a:p>
            <a:pPr>
              <a:defRPr/>
            </a:pPr>
            <a:endParaRPr lang="es-CO" dirty="0"/>
          </a:p>
        </p:txBody>
      </p:sp>
      <p:sp>
        <p:nvSpPr>
          <p:cNvPr id="9" name="8 Marcador de número de diapositiva"/>
          <p:cNvSpPr>
            <a:spLocks noGrp="1"/>
          </p:cNvSpPr>
          <p:nvPr>
            <p:ph type="sldNum" sz="quarter" idx="12"/>
          </p:nvPr>
        </p:nvSpPr>
        <p:spPr/>
        <p:txBody>
          <a:bodyPr/>
          <a:lstStyle/>
          <a:p>
            <a:pPr>
              <a:defRPr/>
            </a:pPr>
            <a:fld id="{EBA45903-A779-48F4-B6FD-FF12109F8634}" type="slidenum">
              <a:rPr lang="es-CO" smtClean="0"/>
              <a:pPr>
                <a:defRPr/>
              </a:pPr>
              <a:t>‹Nº›</a:t>
            </a:fld>
            <a:endParaRPr lang="es-CO" dirty="0"/>
          </a:p>
        </p:txBody>
      </p:sp>
    </p:spTree>
    <p:extLst>
      <p:ext uri="{BB962C8B-B14F-4D97-AF65-F5344CB8AC3E}">
        <p14:creationId xmlns:p14="http://schemas.microsoft.com/office/powerpoint/2010/main" val="7454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pPr>
              <a:defRPr/>
            </a:pPr>
            <a:fld id="{77717BA6-E88E-458F-920E-51B3F923C6AE}" type="datetimeFigureOut">
              <a:rPr lang="es-CO" smtClean="0"/>
              <a:pPr>
                <a:defRPr/>
              </a:pPr>
              <a:t>13/11/2018</a:t>
            </a:fld>
            <a:endParaRPr lang="es-CO" dirty="0"/>
          </a:p>
        </p:txBody>
      </p:sp>
      <p:sp>
        <p:nvSpPr>
          <p:cNvPr id="4" name="3 Marcador de pie de página"/>
          <p:cNvSpPr>
            <a:spLocks noGrp="1"/>
          </p:cNvSpPr>
          <p:nvPr>
            <p:ph type="ftr" sz="quarter" idx="11"/>
          </p:nvPr>
        </p:nvSpPr>
        <p:spPr/>
        <p:txBody>
          <a:bodyPr/>
          <a:lstStyle/>
          <a:p>
            <a:pPr>
              <a:defRPr/>
            </a:pPr>
            <a:endParaRPr lang="es-CO" dirty="0"/>
          </a:p>
        </p:txBody>
      </p:sp>
      <p:sp>
        <p:nvSpPr>
          <p:cNvPr id="5" name="4 Marcador de número de diapositiva"/>
          <p:cNvSpPr>
            <a:spLocks noGrp="1"/>
          </p:cNvSpPr>
          <p:nvPr>
            <p:ph type="sldNum" sz="quarter" idx="12"/>
          </p:nvPr>
        </p:nvSpPr>
        <p:spPr/>
        <p:txBody>
          <a:bodyPr/>
          <a:lstStyle/>
          <a:p>
            <a:pPr>
              <a:defRPr/>
            </a:pPr>
            <a:fld id="{7313CF12-6962-47D1-9995-7BCB0D3CE486}" type="slidenum">
              <a:rPr lang="es-CO" smtClean="0"/>
              <a:pPr>
                <a:defRPr/>
              </a:pPr>
              <a:t>‹Nº›</a:t>
            </a:fld>
            <a:endParaRPr lang="es-CO" dirty="0"/>
          </a:p>
        </p:txBody>
      </p:sp>
    </p:spTree>
    <p:extLst>
      <p:ext uri="{BB962C8B-B14F-4D97-AF65-F5344CB8AC3E}">
        <p14:creationId xmlns:p14="http://schemas.microsoft.com/office/powerpoint/2010/main" val="235159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B680DA90-1752-4122-893F-DE0EC73EE9B9}" type="datetimeFigureOut">
              <a:rPr lang="es-CO" smtClean="0"/>
              <a:pPr>
                <a:defRPr/>
              </a:pPr>
              <a:t>13/11/2018</a:t>
            </a:fld>
            <a:endParaRPr lang="es-CO" dirty="0"/>
          </a:p>
        </p:txBody>
      </p:sp>
      <p:sp>
        <p:nvSpPr>
          <p:cNvPr id="3" name="2 Marcador de pie de página"/>
          <p:cNvSpPr>
            <a:spLocks noGrp="1"/>
          </p:cNvSpPr>
          <p:nvPr>
            <p:ph type="ftr" sz="quarter" idx="11"/>
          </p:nvPr>
        </p:nvSpPr>
        <p:spPr/>
        <p:txBody>
          <a:bodyPr/>
          <a:lstStyle/>
          <a:p>
            <a:pPr>
              <a:defRPr/>
            </a:pPr>
            <a:endParaRPr lang="es-CO" dirty="0"/>
          </a:p>
        </p:txBody>
      </p:sp>
      <p:sp>
        <p:nvSpPr>
          <p:cNvPr id="4" name="3 Marcador de número de diapositiva"/>
          <p:cNvSpPr>
            <a:spLocks noGrp="1"/>
          </p:cNvSpPr>
          <p:nvPr>
            <p:ph type="sldNum" sz="quarter" idx="12"/>
          </p:nvPr>
        </p:nvSpPr>
        <p:spPr/>
        <p:txBody>
          <a:bodyPr/>
          <a:lstStyle/>
          <a:p>
            <a:pPr>
              <a:defRPr/>
            </a:pPr>
            <a:fld id="{A944FBD1-00B5-45CF-9492-026895163687}" type="slidenum">
              <a:rPr lang="es-CO" smtClean="0"/>
              <a:pPr>
                <a:defRPr/>
              </a:pPr>
              <a:t>‹Nº›</a:t>
            </a:fld>
            <a:endParaRPr lang="es-CO" dirty="0"/>
          </a:p>
        </p:txBody>
      </p:sp>
    </p:spTree>
    <p:extLst>
      <p:ext uri="{BB962C8B-B14F-4D97-AF65-F5344CB8AC3E}">
        <p14:creationId xmlns:p14="http://schemas.microsoft.com/office/powerpoint/2010/main" val="110423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4D55F1C8-6C19-491E-A2D0-C81E2419ACC3}" type="datetimeFigureOut">
              <a:rPr lang="es-CO" smtClean="0"/>
              <a:pPr>
                <a:defRPr/>
              </a:pPr>
              <a:t>13/11/2018</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A4AACC00-9F61-40DD-9685-B218255774B5}" type="slidenum">
              <a:rPr lang="es-CO" smtClean="0"/>
              <a:pPr>
                <a:defRPr/>
              </a:pPr>
              <a:t>‹Nº›</a:t>
            </a:fld>
            <a:endParaRPr lang="es-CO" dirty="0"/>
          </a:p>
        </p:txBody>
      </p:sp>
    </p:spTree>
    <p:extLst>
      <p:ext uri="{BB962C8B-B14F-4D97-AF65-F5344CB8AC3E}">
        <p14:creationId xmlns:p14="http://schemas.microsoft.com/office/powerpoint/2010/main" val="117323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3A899CB0-4968-4B70-A747-5BD96AE9DC5B}" type="datetimeFigureOut">
              <a:rPr lang="es-CO" smtClean="0"/>
              <a:pPr>
                <a:defRPr/>
              </a:pPr>
              <a:t>13/11/2018</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5D0B3585-AA8A-4D22-822C-AA525AA33963}" type="slidenum">
              <a:rPr lang="es-CO" smtClean="0"/>
              <a:pPr>
                <a:defRPr/>
              </a:pPr>
              <a:t>‹Nº›</a:t>
            </a:fld>
            <a:endParaRPr lang="es-CO" dirty="0"/>
          </a:p>
        </p:txBody>
      </p:sp>
    </p:spTree>
    <p:extLst>
      <p:ext uri="{BB962C8B-B14F-4D97-AF65-F5344CB8AC3E}">
        <p14:creationId xmlns:p14="http://schemas.microsoft.com/office/powerpoint/2010/main" val="174359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4ABA409-13F0-468B-9160-75009E41EB39}" type="datetimeFigureOut">
              <a:rPr lang="es-CO" smtClean="0"/>
              <a:pPr>
                <a:defRPr/>
              </a:pPr>
              <a:t>13/11/2018</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375A438-8F20-4755-A55E-6CBA9DEC6524}" type="slidenum">
              <a:rPr lang="es-CO" smtClean="0"/>
              <a:pPr>
                <a:defRPr/>
              </a:pPr>
              <a:t>‹Nº›</a:t>
            </a:fld>
            <a:endParaRPr lang="es-CO" dirty="0"/>
          </a:p>
        </p:txBody>
      </p:sp>
    </p:spTree>
    <p:extLst>
      <p:ext uri="{BB962C8B-B14F-4D97-AF65-F5344CB8AC3E}">
        <p14:creationId xmlns:p14="http://schemas.microsoft.com/office/powerpoint/2010/main" val="1328673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cas.gov.co/"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cas.gov.co/"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mailto:tasa.retributiva@cas.gov.c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as.gov-co/"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206082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051" name="6 CuadroTexto"/>
          <p:cNvSpPr txBox="1">
            <a:spLocks noChangeArrowheads="1"/>
          </p:cNvSpPr>
          <p:nvPr/>
        </p:nvSpPr>
        <p:spPr bwMode="auto">
          <a:xfrm>
            <a:off x="468313" y="116632"/>
            <a:ext cx="8207375"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2000" b="1" dirty="0"/>
              <a:t>Elaborar el estudio para la definición de las corrientes o tramos de corriente </a:t>
            </a:r>
            <a:r>
              <a:rPr lang="es-CO" sz="2000" b="1" dirty="0" smtClean="0"/>
              <a:t>para </a:t>
            </a:r>
            <a:r>
              <a:rPr lang="es-CO" sz="2000" b="1" dirty="0"/>
              <a:t>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1588" y="1844824"/>
            <a:ext cx="9144000" cy="119117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053" name="8 CuadroTexto"/>
          <p:cNvSpPr txBox="1">
            <a:spLocks noChangeArrowheads="1"/>
          </p:cNvSpPr>
          <p:nvPr/>
        </p:nvSpPr>
        <p:spPr bwMode="auto">
          <a:xfrm>
            <a:off x="340047" y="1988840"/>
            <a:ext cx="8480425" cy="96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b="1" dirty="0">
                <a:solidFill>
                  <a:schemeClr val="bg1"/>
                </a:solidFill>
              </a:rPr>
              <a:t>Contrato de Consultoría </a:t>
            </a:r>
            <a:r>
              <a:rPr lang="es-CO" b="1" dirty="0" smtClean="0">
                <a:solidFill>
                  <a:schemeClr val="bg1"/>
                </a:solidFill>
              </a:rPr>
              <a:t>00514-2017</a:t>
            </a:r>
            <a:endParaRPr lang="es-CO" b="1" dirty="0">
              <a:solidFill>
                <a:schemeClr val="bg1"/>
              </a:solidFill>
            </a:endParaRPr>
          </a:p>
          <a:p>
            <a:pPr algn="ctr"/>
            <a:endParaRPr lang="es-CO" sz="1200" b="1" dirty="0">
              <a:solidFill>
                <a:schemeClr val="bg1"/>
              </a:solidFill>
            </a:endParaRPr>
          </a:p>
          <a:p>
            <a:pPr algn="ctr"/>
            <a:r>
              <a:rPr lang="es-CO" sz="2800" b="1" dirty="0">
                <a:solidFill>
                  <a:schemeClr val="bg1"/>
                </a:solidFill>
              </a:rPr>
              <a:t>Unión Temporal AMBIENTE 2017</a:t>
            </a:r>
          </a:p>
        </p:txBody>
      </p:sp>
      <p:sp>
        <p:nvSpPr>
          <p:cNvPr id="2054" name="9 CuadroTexto"/>
          <p:cNvSpPr txBox="1">
            <a:spLocks noChangeArrowheads="1"/>
          </p:cNvSpPr>
          <p:nvPr/>
        </p:nvSpPr>
        <p:spPr bwMode="auto">
          <a:xfrm>
            <a:off x="467493" y="3284984"/>
            <a:ext cx="82089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3600" b="1" dirty="0" smtClean="0"/>
              <a:t>Socialización municipios y ESP´s</a:t>
            </a:r>
          </a:p>
          <a:p>
            <a:pPr algn="ctr"/>
            <a:r>
              <a:rPr lang="es-CO" sz="2400" b="1" dirty="0" smtClean="0"/>
              <a:t>CONSULTA DE METAS </a:t>
            </a:r>
            <a:r>
              <a:rPr lang="es-CO" sz="2400" b="1" dirty="0"/>
              <a:t>DE CARGAS </a:t>
            </a:r>
            <a:r>
              <a:rPr lang="es-CO" sz="2400" b="1" dirty="0" smtClean="0"/>
              <a:t>DE </a:t>
            </a:r>
            <a:r>
              <a:rPr lang="es-CO" sz="2400" b="1" dirty="0"/>
              <a:t>DBO5 Y </a:t>
            </a:r>
            <a:r>
              <a:rPr lang="es-CO" sz="2400" b="1" dirty="0" smtClean="0"/>
              <a:t>SST</a:t>
            </a:r>
          </a:p>
          <a:p>
            <a:pPr algn="ctr"/>
            <a:r>
              <a:rPr lang="es-CO" sz="2400" b="1" dirty="0" smtClean="0"/>
              <a:t>Quinquenio 2019 </a:t>
            </a:r>
            <a:r>
              <a:rPr lang="es-CO" sz="2400" b="1" dirty="0"/>
              <a:t>- 2023 </a:t>
            </a:r>
          </a:p>
        </p:txBody>
      </p:sp>
      <p:pic>
        <p:nvPicPr>
          <p:cNvPr id="2056"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5292080" y="5215382"/>
            <a:ext cx="2304256" cy="7698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7" name="12 CuadroTexto"/>
          <p:cNvSpPr txBox="1">
            <a:spLocks noChangeArrowheads="1"/>
          </p:cNvSpPr>
          <p:nvPr/>
        </p:nvSpPr>
        <p:spPr bwMode="auto">
          <a:xfrm>
            <a:off x="323528" y="6351860"/>
            <a:ext cx="848201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600" b="1" dirty="0"/>
              <a:t>San Gil, noviembre de 2018</a:t>
            </a:r>
          </a:p>
        </p:txBody>
      </p:sp>
      <p:pic>
        <p:nvPicPr>
          <p:cNvPr id="2" name="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2421" y="4944423"/>
            <a:ext cx="720080" cy="111515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3"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10" name="19 Rectángulo"/>
          <p:cNvSpPr/>
          <p:nvPr/>
        </p:nvSpPr>
        <p:spPr>
          <a:xfrm>
            <a:off x="1403648" y="1412776"/>
            <a:ext cx="6984776" cy="707886"/>
          </a:xfrm>
          <a:prstGeom prst="rect">
            <a:avLst/>
          </a:prstGeom>
          <a:ln>
            <a:solidFill>
              <a:srgbClr val="00B050"/>
            </a:solidFill>
          </a:ln>
        </p:spPr>
        <p:txBody>
          <a:bodyPr wrap="square">
            <a:spAutoFit/>
          </a:bodyPr>
          <a:lstStyle/>
          <a:p>
            <a:pPr algn="ctr"/>
            <a:r>
              <a:rPr lang="es-CO" sz="2000" b="1" dirty="0" smtClean="0">
                <a:latin typeface="Arial" panose="020B0604020202020204" pitchFamily="34" charset="0"/>
                <a:cs typeface="Arial" panose="020B0604020202020204" pitchFamily="34" charset="0"/>
              </a:rPr>
              <a:t>Procedimiento para el establecimiento de la meta global de carga contaminante </a:t>
            </a:r>
            <a:r>
              <a:rPr lang="es-CO" sz="1400" i="1" dirty="0" smtClean="0">
                <a:latin typeface="Arial" panose="020B0604020202020204" pitchFamily="34" charset="0"/>
                <a:cs typeface="Arial" panose="020B0604020202020204" pitchFamily="34" charset="0"/>
              </a:rPr>
              <a:t>(Art.12)</a:t>
            </a:r>
            <a:endParaRPr lang="es-CO" sz="1400" i="1" dirty="0">
              <a:latin typeface="Arial" panose="020B0604020202020204" pitchFamily="34" charset="0"/>
              <a:cs typeface="Arial" panose="020B0604020202020204" pitchFamily="34" charset="0"/>
            </a:endParaRPr>
          </a:p>
        </p:txBody>
      </p:sp>
      <p:graphicFrame>
        <p:nvGraphicFramePr>
          <p:cNvPr id="11" name="21 Diagrama"/>
          <p:cNvGraphicFramePr/>
          <p:nvPr/>
        </p:nvGraphicFramePr>
        <p:xfrm>
          <a:off x="1979712" y="239139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12 Imagen"/>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3"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3" name="Rectángulo 2"/>
          <p:cNvSpPr/>
          <p:nvPr/>
        </p:nvSpPr>
        <p:spPr>
          <a:xfrm>
            <a:off x="311150" y="1772816"/>
            <a:ext cx="8521699" cy="3754874"/>
          </a:xfrm>
          <a:prstGeom prst="rect">
            <a:avLst/>
          </a:prstGeom>
        </p:spPr>
        <p:txBody>
          <a:bodyPr wrap="square">
            <a:spAutoFit/>
          </a:bodyPr>
          <a:lstStyle/>
          <a:p>
            <a:pPr algn="ctr" fontAlgn="ctr"/>
            <a:r>
              <a:rPr lang="es-CO" sz="2000" b="1" dirty="0" smtClean="0"/>
              <a:t>CRONOGRAMA PARA EL ESTABLECIMIENTO DE LA META GLOBAL DE CONTAMINACIÓN</a:t>
            </a:r>
            <a:endParaRPr lang="es-CO" sz="2000" b="1" dirty="0"/>
          </a:p>
          <a:p>
            <a:pPr fontAlgn="ctr"/>
            <a:endParaRPr lang="es-CO" dirty="0"/>
          </a:p>
          <a:p>
            <a:pPr lvl="0" algn="just" defTabSz="457200" fontAlgn="auto">
              <a:spcAft>
                <a:spcPts val="0"/>
              </a:spcAft>
              <a:defRPr/>
            </a:pPr>
            <a:r>
              <a:rPr lang="es-CO" dirty="0" smtClean="0"/>
              <a:t>A Continuación se presenta el cronograma definido mediante la Resolución </a:t>
            </a:r>
            <a:r>
              <a:rPr lang="es-CO" dirty="0"/>
              <a:t>DGL </a:t>
            </a:r>
            <a:r>
              <a:rPr lang="es-CO" dirty="0" smtClean="0"/>
              <a:t>No. </a:t>
            </a:r>
            <a:r>
              <a:rPr lang="es-CO" dirty="0"/>
              <a:t>0812 de </a:t>
            </a:r>
            <a:r>
              <a:rPr lang="es-CO" dirty="0" smtClean="0"/>
              <a:t>2018 por medio de la cual se da inicio al establecimiento de la meta global de contaminación para la implementación de la Tasa Retributiva en la jurisdicción de la CAS para el quinquenio 2019-2023; como puede observarse en dicho cronograma, la fecha límite para la presentación de la propuesta de meta de carga contaminante por parte de los usuarios de tasa retributiva, es el 30 de noviembre de 2019.</a:t>
            </a:r>
          </a:p>
          <a:p>
            <a:pPr lvl="0" algn="just" defTabSz="457200" fontAlgn="auto">
              <a:spcAft>
                <a:spcPts val="0"/>
              </a:spcAft>
              <a:defRPr/>
            </a:pPr>
            <a:endParaRPr lang="es-CO" dirty="0"/>
          </a:p>
          <a:p>
            <a:pPr lvl="0" algn="just" defTabSz="457200" fontAlgn="auto">
              <a:spcAft>
                <a:spcPts val="0"/>
              </a:spcAft>
              <a:defRPr/>
            </a:pPr>
            <a:r>
              <a:rPr lang="es-CO" dirty="0" smtClean="0"/>
              <a:t>Para la presentación de la propuesta, el USUARIO podrá hacer el uso del FORMULARIO DE METAS DE CARGA CONTAMINANTE diseñado para el proceso y que se encuentra disponible en la página web de la CAS (</a:t>
            </a:r>
            <a:r>
              <a:rPr lang="es-CO" dirty="0" smtClean="0">
                <a:hlinkClick r:id="rId3"/>
              </a:rPr>
              <a:t>www.cas.gov.co</a:t>
            </a:r>
            <a:r>
              <a:rPr lang="es-CO" dirty="0" smtClean="0"/>
              <a:t> en el link TASA RETRIBUTIVA).</a:t>
            </a:r>
          </a:p>
        </p:txBody>
      </p:sp>
      <p:pic>
        <p:nvPicPr>
          <p:cNvPr id="10" name="9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6381329"/>
            <a:ext cx="254493" cy="394122"/>
          </a:xfrm>
          <a:prstGeom prst="rect">
            <a:avLst/>
          </a:prstGeom>
        </p:spPr>
      </p:pic>
    </p:spTree>
    <p:extLst>
      <p:ext uri="{BB962C8B-B14F-4D97-AF65-F5344CB8AC3E}">
        <p14:creationId xmlns:p14="http://schemas.microsoft.com/office/powerpoint/2010/main" val="1191211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3"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2633157243"/>
              </p:ext>
            </p:extLst>
          </p:nvPr>
        </p:nvGraphicFramePr>
        <p:xfrm>
          <a:off x="1943708" y="1176014"/>
          <a:ext cx="5256584" cy="5545948"/>
        </p:xfrm>
        <a:graphic>
          <a:graphicData uri="http://schemas.openxmlformats.org/drawingml/2006/table">
            <a:tbl>
              <a:tblPr firstRow="1" firstCol="1" bandRow="1">
                <a:tableStyleId>{5C22544A-7EE6-4342-B048-85BDC9FD1C3A}</a:tableStyleId>
              </a:tblPr>
              <a:tblGrid>
                <a:gridCol w="3445794">
                  <a:extLst>
                    <a:ext uri="{9D8B030D-6E8A-4147-A177-3AD203B41FA5}">
                      <a16:colId xmlns:a16="http://schemas.microsoft.com/office/drawing/2014/main" xmlns="" val="20000"/>
                    </a:ext>
                  </a:extLst>
                </a:gridCol>
                <a:gridCol w="1810790">
                  <a:extLst>
                    <a:ext uri="{9D8B030D-6E8A-4147-A177-3AD203B41FA5}">
                      <a16:colId xmlns:a16="http://schemas.microsoft.com/office/drawing/2014/main" xmlns="" val="20001"/>
                    </a:ext>
                  </a:extLst>
                </a:gridCol>
              </a:tblGrid>
              <a:tr h="199588">
                <a:tc gridSpan="2">
                  <a:txBody>
                    <a:bodyPr/>
                    <a:lstStyle/>
                    <a:p>
                      <a:pPr algn="ctr">
                        <a:lnSpc>
                          <a:spcPct val="115000"/>
                        </a:lnSpc>
                        <a:spcAft>
                          <a:spcPts val="0"/>
                        </a:spcAft>
                      </a:pPr>
                      <a:r>
                        <a:rPr lang="es-CO" sz="1050" b="1" dirty="0">
                          <a:solidFill>
                            <a:schemeClr val="tx1">
                              <a:lumMod val="95000"/>
                              <a:lumOff val="5000"/>
                            </a:schemeClr>
                          </a:solidFill>
                          <a:effectLst/>
                        </a:rPr>
                        <a:t>CONSULTA METAS DE CARGAS 2019 -</a:t>
                      </a:r>
                      <a:r>
                        <a:rPr lang="es-CO" sz="1050" b="1" dirty="0" smtClean="0">
                          <a:solidFill>
                            <a:schemeClr val="tx1">
                              <a:lumMod val="95000"/>
                              <a:lumOff val="5000"/>
                            </a:schemeClr>
                          </a:solidFill>
                          <a:effectLst/>
                        </a:rPr>
                        <a:t>2023</a:t>
                      </a:r>
                      <a:r>
                        <a:rPr lang="es-CO" sz="1050" b="1" dirty="0">
                          <a:solidFill>
                            <a:schemeClr val="tx1">
                              <a:lumMod val="95000"/>
                              <a:lumOff val="5000"/>
                            </a:schemeClr>
                          </a:solidFill>
                          <a:effectLst/>
                        </a:rPr>
                        <a:t>: RESOLUCION 00812 DE 0CT 18/2018</a:t>
                      </a:r>
                      <a:endParaRPr lang="es-CO" sz="1200" b="1"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hMerge="1">
                  <a:txBody>
                    <a:bodyPr/>
                    <a:lstStyle/>
                    <a:p>
                      <a:endParaRPr lang="es-CO"/>
                    </a:p>
                  </a:txBody>
                  <a:tcPr/>
                </a:tc>
                <a:extLst>
                  <a:ext uri="{0D108BD9-81ED-4DB2-BD59-A6C34878D82A}">
                    <a16:rowId xmlns:a16="http://schemas.microsoft.com/office/drawing/2014/main" xmlns="" val="10000"/>
                  </a:ext>
                </a:extLst>
              </a:tr>
              <a:tr h="199588">
                <a:tc>
                  <a:txBody>
                    <a:bodyPr/>
                    <a:lstStyle/>
                    <a:p>
                      <a:pPr algn="ctr">
                        <a:lnSpc>
                          <a:spcPct val="115000"/>
                        </a:lnSpc>
                        <a:spcAft>
                          <a:spcPts val="0"/>
                        </a:spcAft>
                      </a:pPr>
                      <a:r>
                        <a:rPr lang="es-CO" sz="900" dirty="0">
                          <a:solidFill>
                            <a:schemeClr val="tx1">
                              <a:lumMod val="95000"/>
                              <a:lumOff val="5000"/>
                            </a:schemeClr>
                          </a:solidFill>
                          <a:effectLst/>
                        </a:rPr>
                        <a:t>Actividad</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Fecha</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01"/>
                  </a:ext>
                </a:extLst>
              </a:tr>
              <a:tr h="328435">
                <a:tc>
                  <a:txBody>
                    <a:bodyPr/>
                    <a:lstStyle/>
                    <a:p>
                      <a:pPr algn="just">
                        <a:lnSpc>
                          <a:spcPct val="115000"/>
                        </a:lnSpc>
                        <a:spcAft>
                          <a:spcPts val="0"/>
                        </a:spcAft>
                      </a:pPr>
                      <a:r>
                        <a:rPr lang="es-CO" sz="900" dirty="0">
                          <a:solidFill>
                            <a:schemeClr val="tx1">
                              <a:lumMod val="95000"/>
                              <a:lumOff val="5000"/>
                            </a:schemeClr>
                          </a:solidFill>
                          <a:effectLst/>
                        </a:rPr>
                        <a:t>Invitación (oficio CAS) talleres de socialización del proceso.</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19 de octubre de 2018</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02"/>
                  </a:ext>
                </a:extLst>
              </a:tr>
              <a:tr h="708666">
                <a:tc>
                  <a:txBody>
                    <a:bodyPr/>
                    <a:lstStyle/>
                    <a:p>
                      <a:pPr algn="just">
                        <a:lnSpc>
                          <a:spcPct val="115000"/>
                        </a:lnSpc>
                        <a:spcAft>
                          <a:spcPts val="0"/>
                        </a:spcAft>
                      </a:pPr>
                      <a:r>
                        <a:rPr lang="es-CO" sz="900" dirty="0">
                          <a:solidFill>
                            <a:schemeClr val="tx1">
                              <a:lumMod val="95000"/>
                              <a:lumOff val="5000"/>
                            </a:schemeClr>
                          </a:solidFill>
                          <a:effectLst/>
                        </a:rPr>
                        <a:t>Publicación del Acto Administrativo por el cual se da inicio al proceso de consulta de meta global de carga contaminante vertida a los cuerpos de agua de la jurisdicción de la CAS para el quinquenio comprendido entre 2019 – 2023.</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19 de octubre de 2018</a:t>
                      </a:r>
                      <a:endParaRPr lang="es-CO" sz="1050" dirty="0">
                        <a:effectLst/>
                      </a:endParaRPr>
                    </a:p>
                    <a:p>
                      <a:pPr algn="ctr">
                        <a:lnSpc>
                          <a:spcPct val="115000"/>
                        </a:lnSpc>
                        <a:spcAft>
                          <a:spcPts val="0"/>
                        </a:spcAft>
                      </a:pPr>
                      <a:r>
                        <a:rPr lang="es-CO" sz="900" dirty="0">
                          <a:effectLst/>
                        </a:rPr>
                        <a:t>Cartelera y página web de la Entidad</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03"/>
                  </a:ext>
                </a:extLst>
              </a:tr>
              <a:tr h="313783">
                <a:tc>
                  <a:txBody>
                    <a:bodyPr/>
                    <a:lstStyle/>
                    <a:p>
                      <a:pPr algn="just">
                        <a:lnSpc>
                          <a:spcPct val="115000"/>
                        </a:lnSpc>
                        <a:spcAft>
                          <a:spcPts val="0"/>
                        </a:spcAft>
                      </a:pPr>
                      <a:r>
                        <a:rPr lang="es-CO" sz="900" dirty="0">
                          <a:solidFill>
                            <a:schemeClr val="tx1">
                              <a:lumMod val="95000"/>
                              <a:lumOff val="5000"/>
                            </a:schemeClr>
                          </a:solidFill>
                          <a:effectLst/>
                        </a:rPr>
                        <a:t>Publicación información requerida en el proceso</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19 de octubre de 2018</a:t>
                      </a:r>
                      <a:endParaRPr lang="es-CO" sz="1050" dirty="0">
                        <a:effectLst/>
                      </a:endParaRPr>
                    </a:p>
                    <a:p>
                      <a:pPr algn="ctr">
                        <a:lnSpc>
                          <a:spcPct val="115000"/>
                        </a:lnSpc>
                        <a:spcAft>
                          <a:spcPts val="0"/>
                        </a:spcAft>
                      </a:pPr>
                      <a:r>
                        <a:rPr lang="es-CO" sz="900" dirty="0">
                          <a:effectLst/>
                        </a:rPr>
                        <a:t>Página web de la Entidad</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04"/>
                  </a:ext>
                </a:extLst>
              </a:tr>
              <a:tr h="660032">
                <a:tc>
                  <a:txBody>
                    <a:bodyPr/>
                    <a:lstStyle/>
                    <a:p>
                      <a:pPr algn="just">
                        <a:lnSpc>
                          <a:spcPct val="115000"/>
                        </a:lnSpc>
                        <a:spcAft>
                          <a:spcPts val="0"/>
                        </a:spcAft>
                      </a:pPr>
                      <a:r>
                        <a:rPr lang="es-CO" sz="900" dirty="0">
                          <a:solidFill>
                            <a:schemeClr val="tx1">
                              <a:lumMod val="95000"/>
                              <a:lumOff val="5000"/>
                            </a:schemeClr>
                          </a:solidFill>
                          <a:effectLst/>
                        </a:rPr>
                        <a:t>Primer taller de socialización del proceso de establecimiento de la meta global de carga contaminante. Se realizarán cuatro (4) talleres en los municipios de Barrancabermeja, Málaga, San Gil y Vélez, cubriendo la jurisdicción de la CAS.</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6 al 9 de noviembre de 2018</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05"/>
                  </a:ext>
                </a:extLst>
              </a:tr>
              <a:tr h="362544">
                <a:tc>
                  <a:txBody>
                    <a:bodyPr/>
                    <a:lstStyle/>
                    <a:p>
                      <a:pPr algn="just">
                        <a:lnSpc>
                          <a:spcPct val="115000"/>
                        </a:lnSpc>
                        <a:spcAft>
                          <a:spcPts val="0"/>
                        </a:spcAft>
                      </a:pPr>
                      <a:r>
                        <a:rPr lang="es-CO" sz="900" dirty="0">
                          <a:solidFill>
                            <a:schemeClr val="tx1">
                              <a:lumMod val="95000"/>
                              <a:lumOff val="5000"/>
                            </a:schemeClr>
                          </a:solidFill>
                          <a:effectLst/>
                        </a:rPr>
                        <a:t>Fecha límite de recepción de las propuestas de metas de carga contaminante.</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30 de noviembre de 2018</a:t>
                      </a:r>
                      <a:endParaRPr lang="es-CO" sz="1050" dirty="0">
                        <a:effectLst/>
                      </a:endParaRPr>
                    </a:p>
                    <a:p>
                      <a:pPr algn="ctr">
                        <a:lnSpc>
                          <a:spcPct val="115000"/>
                        </a:lnSpc>
                        <a:spcAft>
                          <a:spcPts val="0"/>
                        </a:spcAft>
                      </a:pPr>
                      <a:r>
                        <a:rPr lang="es-CO" sz="900" dirty="0">
                          <a:effectLst/>
                        </a:rPr>
                        <a:t>Página web de la Entidad</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06"/>
                  </a:ext>
                </a:extLst>
              </a:tr>
              <a:tr h="362544">
                <a:tc>
                  <a:txBody>
                    <a:bodyPr/>
                    <a:lstStyle/>
                    <a:p>
                      <a:pPr algn="just">
                        <a:lnSpc>
                          <a:spcPct val="115000"/>
                        </a:lnSpc>
                        <a:spcAft>
                          <a:spcPts val="0"/>
                        </a:spcAft>
                      </a:pPr>
                      <a:r>
                        <a:rPr lang="es-CO" sz="900" dirty="0">
                          <a:solidFill>
                            <a:schemeClr val="tx1">
                              <a:lumMod val="95000"/>
                              <a:lumOff val="5000"/>
                            </a:schemeClr>
                          </a:solidFill>
                          <a:effectLst/>
                        </a:rPr>
                        <a:t>Evaluación de propuestas y estructuración de metas de cargas</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 – 14 de diciembre de 2018</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07"/>
                  </a:ext>
                </a:extLst>
              </a:tr>
              <a:tr h="362544">
                <a:tc>
                  <a:txBody>
                    <a:bodyPr/>
                    <a:lstStyle/>
                    <a:p>
                      <a:pPr algn="just">
                        <a:lnSpc>
                          <a:spcPct val="115000"/>
                        </a:lnSpc>
                        <a:spcAft>
                          <a:spcPts val="0"/>
                        </a:spcAft>
                      </a:pPr>
                      <a:r>
                        <a:rPr lang="es-CO" sz="900" dirty="0">
                          <a:solidFill>
                            <a:schemeClr val="tx1">
                              <a:lumMod val="95000"/>
                              <a:lumOff val="5000"/>
                            </a:schemeClr>
                          </a:solidFill>
                          <a:effectLst/>
                        </a:rPr>
                        <a:t>Publicación propuesta de meta global de carga contaminante y metas individuales y grupales. (15 </a:t>
                      </a:r>
                      <a:r>
                        <a:rPr lang="es-CO" sz="900" dirty="0" smtClean="0">
                          <a:solidFill>
                            <a:schemeClr val="tx1">
                              <a:lumMod val="95000"/>
                              <a:lumOff val="5000"/>
                            </a:schemeClr>
                          </a:solidFill>
                          <a:effectLst/>
                        </a:rPr>
                        <a:t>DÍAS </a:t>
                      </a:r>
                      <a:r>
                        <a:rPr lang="es-CO" sz="900" dirty="0">
                          <a:solidFill>
                            <a:schemeClr val="tx1">
                              <a:lumMod val="95000"/>
                              <a:lumOff val="5000"/>
                            </a:schemeClr>
                          </a:solidFill>
                          <a:effectLst/>
                        </a:rPr>
                        <a:t>PAGINA WEB)</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smtClean="0">
                          <a:effectLst/>
                        </a:rPr>
                        <a:t>15 de </a:t>
                      </a:r>
                      <a:r>
                        <a:rPr lang="es-CO" sz="900" dirty="0">
                          <a:effectLst/>
                        </a:rPr>
                        <a:t>diciembre - 31 de diciembre de 2018</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08"/>
                  </a:ext>
                </a:extLst>
              </a:tr>
              <a:tr h="362544">
                <a:tc>
                  <a:txBody>
                    <a:bodyPr/>
                    <a:lstStyle/>
                    <a:p>
                      <a:pPr algn="just">
                        <a:lnSpc>
                          <a:spcPct val="115000"/>
                        </a:lnSpc>
                        <a:spcAft>
                          <a:spcPts val="0"/>
                        </a:spcAft>
                      </a:pPr>
                      <a:r>
                        <a:rPr lang="es-CO" sz="900" dirty="0" smtClean="0">
                          <a:solidFill>
                            <a:schemeClr val="tx1">
                              <a:lumMod val="95000"/>
                              <a:lumOff val="5000"/>
                            </a:schemeClr>
                          </a:solidFill>
                          <a:effectLst/>
                        </a:rPr>
                        <a:t>Recepción</a:t>
                      </a:r>
                      <a:r>
                        <a:rPr lang="es-CO" sz="900" baseline="0" dirty="0" smtClean="0">
                          <a:solidFill>
                            <a:schemeClr val="tx1">
                              <a:lumMod val="95000"/>
                              <a:lumOff val="5000"/>
                            </a:schemeClr>
                          </a:solidFill>
                          <a:effectLst/>
                        </a:rPr>
                        <a:t> y evaluación </a:t>
                      </a:r>
                      <a:r>
                        <a:rPr lang="es-CO" sz="900" dirty="0" smtClean="0">
                          <a:solidFill>
                            <a:schemeClr val="tx1">
                              <a:lumMod val="95000"/>
                              <a:lumOff val="5000"/>
                            </a:schemeClr>
                          </a:solidFill>
                          <a:effectLst/>
                        </a:rPr>
                        <a:t>de </a:t>
                      </a:r>
                      <a:r>
                        <a:rPr lang="es-CO" sz="900" dirty="0">
                          <a:solidFill>
                            <a:schemeClr val="tx1">
                              <a:lumMod val="95000"/>
                              <a:lumOff val="5000"/>
                            </a:schemeClr>
                          </a:solidFill>
                          <a:effectLst/>
                        </a:rPr>
                        <a:t>observaciones </a:t>
                      </a:r>
                      <a:r>
                        <a:rPr lang="es-CO" sz="900" dirty="0" smtClean="0">
                          <a:solidFill>
                            <a:schemeClr val="tx1">
                              <a:lumMod val="95000"/>
                              <a:lumOff val="5000"/>
                            </a:schemeClr>
                          </a:solidFill>
                          <a:effectLst/>
                        </a:rPr>
                        <a:t>a las propuestas presentadas o presuntivas</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 </a:t>
                      </a:r>
                      <a:r>
                        <a:rPr lang="es-CO" sz="900" dirty="0" smtClean="0">
                          <a:effectLst/>
                        </a:rPr>
                        <a:t>15 de diciembre de 2018 al  31  </a:t>
                      </a:r>
                      <a:r>
                        <a:rPr lang="es-CO" sz="900" dirty="0">
                          <a:effectLst/>
                        </a:rPr>
                        <a:t>de enero de 2019</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09"/>
                  </a:ext>
                </a:extLst>
              </a:tr>
              <a:tr h="685295">
                <a:tc>
                  <a:txBody>
                    <a:bodyPr/>
                    <a:lstStyle/>
                    <a:p>
                      <a:pPr algn="just">
                        <a:lnSpc>
                          <a:spcPct val="115000"/>
                        </a:lnSpc>
                        <a:spcAft>
                          <a:spcPts val="0"/>
                        </a:spcAft>
                      </a:pPr>
                      <a:r>
                        <a:rPr lang="es-CO" sz="900" dirty="0">
                          <a:solidFill>
                            <a:schemeClr val="tx1">
                              <a:lumMod val="95000"/>
                              <a:lumOff val="5000"/>
                            </a:schemeClr>
                          </a:solidFill>
                          <a:effectLst/>
                        </a:rPr>
                        <a:t>Segundo taller de socialización de la propuesta de meta global, en los mismos municipios donde se realizó el primer taller. No hay oficio de invitación para este segundo taller, la información se publicará en la página web de la Entidad.</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14 al 18 de enero de 2019</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10"/>
                  </a:ext>
                </a:extLst>
              </a:tr>
              <a:tr h="525498">
                <a:tc>
                  <a:txBody>
                    <a:bodyPr/>
                    <a:lstStyle/>
                    <a:p>
                      <a:pPr algn="just">
                        <a:lnSpc>
                          <a:spcPct val="115000"/>
                        </a:lnSpc>
                        <a:spcAft>
                          <a:spcPts val="0"/>
                        </a:spcAft>
                      </a:pPr>
                      <a:r>
                        <a:rPr lang="es-CO" sz="900" dirty="0">
                          <a:solidFill>
                            <a:schemeClr val="tx1">
                              <a:lumMod val="95000"/>
                              <a:lumOff val="5000"/>
                            </a:schemeClr>
                          </a:solidFill>
                          <a:effectLst/>
                        </a:rPr>
                        <a:t>Fecha límite para presentar observaciones y comentarios a la propuesta de meta global de carga contaminante y metas individuales y grupales.</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smtClean="0">
                          <a:effectLst/>
                        </a:rPr>
                        <a:t>31  De enero de 2019</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11"/>
                  </a:ext>
                </a:extLst>
              </a:tr>
              <a:tr h="345491">
                <a:tc>
                  <a:txBody>
                    <a:bodyPr/>
                    <a:lstStyle/>
                    <a:p>
                      <a:pPr algn="just">
                        <a:lnSpc>
                          <a:spcPct val="115000"/>
                        </a:lnSpc>
                        <a:spcAft>
                          <a:spcPts val="0"/>
                        </a:spcAft>
                      </a:pPr>
                      <a:r>
                        <a:rPr lang="es-CO" sz="900" dirty="0">
                          <a:solidFill>
                            <a:schemeClr val="tx1">
                              <a:lumMod val="95000"/>
                              <a:lumOff val="5000"/>
                            </a:schemeClr>
                          </a:solidFill>
                          <a:effectLst/>
                        </a:rPr>
                        <a:t>Elaboración de la propuesta definitiva de meta global de carga contaminante y las metas individuales y </a:t>
                      </a:r>
                      <a:r>
                        <a:rPr lang="es-CO" sz="900" dirty="0" smtClean="0">
                          <a:solidFill>
                            <a:schemeClr val="tx1">
                              <a:lumMod val="95000"/>
                              <a:lumOff val="5000"/>
                            </a:schemeClr>
                          </a:solidFill>
                          <a:effectLst/>
                        </a:rPr>
                        <a:t>grupales- Director CAS presenta ante Consejo Directivo.</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smtClean="0">
                          <a:effectLst/>
                        </a:rPr>
                        <a:t>15</a:t>
                      </a:r>
                      <a:r>
                        <a:rPr lang="es-CO" sz="900" baseline="0" dirty="0" smtClean="0">
                          <a:effectLst/>
                        </a:rPr>
                        <a:t> de febrero de 2019</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xmlns="" val="10012"/>
                  </a:ext>
                </a:extLst>
              </a:tr>
            </a:tbl>
          </a:graphicData>
        </a:graphic>
      </p:graphicFrame>
      <p:pic>
        <p:nvPicPr>
          <p:cNvPr id="10"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142624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3"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3" name="Rectángulo 2"/>
          <p:cNvSpPr/>
          <p:nvPr/>
        </p:nvSpPr>
        <p:spPr>
          <a:xfrm>
            <a:off x="311150" y="1772816"/>
            <a:ext cx="8521699" cy="3447098"/>
          </a:xfrm>
          <a:prstGeom prst="rect">
            <a:avLst/>
          </a:prstGeom>
        </p:spPr>
        <p:txBody>
          <a:bodyPr wrap="square">
            <a:spAutoFit/>
          </a:bodyPr>
          <a:lstStyle/>
          <a:p>
            <a:pPr algn="ctr" fontAlgn="ctr"/>
            <a:r>
              <a:rPr lang="es-CO" sz="2000" b="1" dirty="0" smtClean="0"/>
              <a:t>PROPUESTA DE META DE CARGA CONTAMINANTE</a:t>
            </a:r>
            <a:endParaRPr lang="es-CO" sz="2000" b="1" dirty="0"/>
          </a:p>
          <a:p>
            <a:pPr fontAlgn="ctr"/>
            <a:endParaRPr lang="es-CO" dirty="0"/>
          </a:p>
          <a:p>
            <a:pPr lvl="0" algn="just" defTabSz="457200" fontAlgn="auto">
              <a:spcAft>
                <a:spcPts val="0"/>
              </a:spcAft>
              <a:defRPr/>
            </a:pPr>
            <a:r>
              <a:rPr lang="es-CO" dirty="0" smtClean="0"/>
              <a:t>El Usuario de TASA RETRIBUTIVA presentará a la Autoridad Ambiental la propuesta de meta individual de carga contaminante para el quinquenio 2019 – 2023, debidamente anualizada; la fecha limite para su presentación es el 30 de noviembre de 2019 y podrán hacer uso del FORMULARIO DE METAS DE CARGA CONTAMINANTE que se encuentra disponible en la página web de la CAS (</a:t>
            </a:r>
            <a:r>
              <a:rPr lang="es-CO" dirty="0" smtClean="0">
                <a:hlinkClick r:id="rId3"/>
              </a:rPr>
              <a:t>www.cas.gov.co</a:t>
            </a:r>
            <a:r>
              <a:rPr lang="es-CO" dirty="0" smtClean="0"/>
              <a:t> en el link TASA RETRIBUTIVA).</a:t>
            </a:r>
          </a:p>
          <a:p>
            <a:pPr lvl="0" algn="just" defTabSz="457200" fontAlgn="auto">
              <a:spcAft>
                <a:spcPts val="0"/>
              </a:spcAft>
              <a:defRPr/>
            </a:pPr>
            <a:endParaRPr lang="es-CO" dirty="0"/>
          </a:p>
          <a:p>
            <a:pPr lvl="0" algn="just" defTabSz="457200" fontAlgn="auto">
              <a:spcAft>
                <a:spcPts val="0"/>
              </a:spcAft>
              <a:defRPr/>
            </a:pPr>
            <a:r>
              <a:rPr lang="es-CO" dirty="0" smtClean="0"/>
              <a:t>Las propuestas serán presentadas en medio físico mediante radicado en las oficinas de la CAS en San Gil, o mediante correo electrónico al correo electrónico </a:t>
            </a:r>
            <a:r>
              <a:rPr lang="es-CO" dirty="0" smtClean="0">
                <a:hlinkClick r:id="rId4"/>
              </a:rPr>
              <a:t>tasa.retributiva@cas.gov.co</a:t>
            </a:r>
            <a:r>
              <a:rPr lang="es-CO" dirty="0" smtClean="0"/>
              <a:t>, adjuntado el formulario escaneado y en medio magnético, autorizando el envío de información del proceso de tasa retributiva por el mismo medio.</a:t>
            </a:r>
          </a:p>
        </p:txBody>
      </p:sp>
      <p:pic>
        <p:nvPicPr>
          <p:cNvPr id="10" name="9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1319417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3"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3" name="Rectángulo 2"/>
          <p:cNvSpPr/>
          <p:nvPr/>
        </p:nvSpPr>
        <p:spPr>
          <a:xfrm>
            <a:off x="323528" y="2120950"/>
            <a:ext cx="8521699" cy="2339102"/>
          </a:xfrm>
          <a:prstGeom prst="rect">
            <a:avLst/>
          </a:prstGeom>
        </p:spPr>
        <p:txBody>
          <a:bodyPr wrap="square">
            <a:spAutoFit/>
          </a:bodyPr>
          <a:lstStyle/>
          <a:p>
            <a:pPr algn="ctr" fontAlgn="ctr"/>
            <a:r>
              <a:rPr lang="es-CO" sz="2000" b="1" dirty="0" smtClean="0"/>
              <a:t>EVALUACIÓN DE LAS PROPUESTAS DE METAS</a:t>
            </a:r>
            <a:endParaRPr lang="es-CO" sz="2000" b="1" dirty="0"/>
          </a:p>
          <a:p>
            <a:pPr fontAlgn="ctr"/>
            <a:endParaRPr lang="es-CO" dirty="0"/>
          </a:p>
          <a:p>
            <a:pPr lvl="0" algn="just" defTabSz="457200" fontAlgn="auto">
              <a:spcAft>
                <a:spcPts val="0"/>
              </a:spcAft>
              <a:defRPr/>
            </a:pPr>
            <a:r>
              <a:rPr lang="es-CO" dirty="0" smtClean="0"/>
              <a:t>Las PROPUESTAS DE METAS DE CARGA CONTAMINANTE presentadas por los usuarios de tasa retributiva (definidos en la línea base), serán evaluadas por la Autoridad Ambiental, de acuerdo con los lineamientos definidos en el documento de </a:t>
            </a:r>
            <a:r>
              <a:rPr lang="es-CO" b="1" u="sng" dirty="0" smtClean="0"/>
              <a:t>Metodología de evaluación de propuestas</a:t>
            </a:r>
            <a:r>
              <a:rPr lang="es-CO" dirty="0" smtClean="0"/>
              <a:t> disponible en la página Web de las CAS (</a:t>
            </a:r>
            <a:r>
              <a:rPr lang="es-CO" dirty="0" smtClean="0">
                <a:hlinkClick r:id="rId3"/>
              </a:rPr>
              <a:t>www.cas.gov-co</a:t>
            </a:r>
            <a:r>
              <a:rPr lang="es-CO" dirty="0" smtClean="0"/>
              <a:t> link Tasa Retributiva); para la elaboración de la propuesta de meta global que será presentada a los usuarios de tasa retributiva y la comunidad, para su consulta y presentación de observaciones.</a:t>
            </a:r>
          </a:p>
        </p:txBody>
      </p:sp>
      <p:pic>
        <p:nvPicPr>
          <p:cNvPr id="10" name="9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2079336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3389</TotalTime>
  <Words>1156</Words>
  <Application>Microsoft Office PowerPoint</Application>
  <PresentationFormat>Presentación en pantalla (4:3)</PresentationFormat>
  <Paragraphs>68</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 de metas de carga contaminante CAS</dc:title>
  <dc:creator/>
  <cp:lastModifiedBy>Usuario de Windows</cp:lastModifiedBy>
  <cp:revision>79</cp:revision>
  <dcterms:created xsi:type="dcterms:W3CDTF">2018-03-12T18:36:39Z</dcterms:created>
  <dcterms:modified xsi:type="dcterms:W3CDTF">2018-11-14T00:36:16Z</dcterms:modified>
  <cp:category>Establecimiento tasa retributiva CAS 2018</cp:category>
</cp:coreProperties>
</file>