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5" r:id="rId4"/>
    <p:sldId id="278" r:id="rId5"/>
    <p:sldId id="279" r:id="rId6"/>
    <p:sldId id="280" r:id="rId7"/>
    <p:sldId id="286" r:id="rId8"/>
    <p:sldId id="287" r:id="rId9"/>
    <p:sldId id="275" r:id="rId10"/>
  </p:sldIdLst>
  <p:sldSz cx="12192000" cy="6858000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A10"/>
    <a:srgbClr val="246911"/>
    <a:srgbClr val="C6DBF8"/>
    <a:srgbClr val="11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2083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8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ormato%20Proyectos%20OCAD.doc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GuiaUsoEficienteRecursos-SGR%20(2)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9130" y="2650434"/>
            <a:ext cx="8441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117703"/>
                </a:solidFill>
              </a:rPr>
              <a:t>CONVOCATORIA PARA LA PRESENTACIÓN DE PROYECTOS DE INVERSION FINANCIADOS POR EL SGR OCAD-CAS</a:t>
            </a:r>
          </a:p>
          <a:p>
            <a:pPr algn="ctr"/>
            <a:r>
              <a:rPr lang="es-MX" sz="2800" b="1" dirty="0" smtClean="0">
                <a:solidFill>
                  <a:srgbClr val="117703"/>
                </a:solidFill>
              </a:rPr>
              <a:t>2016</a:t>
            </a:r>
            <a:endParaRPr lang="es-CO" sz="2800" b="1" dirty="0">
              <a:solidFill>
                <a:srgbClr val="1177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Resultado de imagen para person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5173" r="12442" b="9052"/>
          <a:stretch/>
        </p:blipFill>
        <p:spPr bwMode="auto">
          <a:xfrm>
            <a:off x="6873996" y="1337366"/>
            <a:ext cx="392821" cy="470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 33" descr="Resultado de imagen para comunida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85" y="1539287"/>
            <a:ext cx="557950" cy="55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spaininsulation.com/wp-content/uploads/2013/07/viabilidad-economi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83795" y="4298189"/>
            <a:ext cx="868005" cy="87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774595" y="751424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b="1" dirty="0">
              <a:solidFill>
                <a:srgbClr val="24691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74595" y="508311"/>
            <a:ext cx="981165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b="1" i="1" dirty="0" smtClean="0">
                <a:solidFill>
                  <a:srgbClr val="246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</a:t>
            </a:r>
            <a:r>
              <a:rPr lang="es-CO" b="1" i="1" dirty="0">
                <a:solidFill>
                  <a:srgbClr val="246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</a:t>
            </a:r>
            <a:r>
              <a:rPr lang="es-CO" b="1" i="1" dirty="0" smtClean="0">
                <a:solidFill>
                  <a:srgbClr val="246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 para acceder a los recursos del SGR?</a:t>
            </a:r>
            <a:endParaRPr lang="es-CO" sz="1600" b="1" i="1" dirty="0" smtClean="0">
              <a:solidFill>
                <a:srgbClr val="2469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solidFill>
                  <a:srgbClr val="246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32913" y="1334452"/>
            <a:ext cx="1361848" cy="2857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100" b="1">
                <a:ln>
                  <a:noFill/>
                </a:ln>
                <a:solidFill>
                  <a:srgbClr val="2F5597"/>
                </a:soli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RECURSOS DEL SGR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4432913" y="1771145"/>
            <a:ext cx="1361848" cy="2857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PROYECTOS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391977" y="2221485"/>
            <a:ext cx="1428512" cy="3428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REPRESENTANTE LEGAL DE LA ENTIDAD TERRITORIAL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3"/>
          <p:cNvSpPr txBox="1">
            <a:spLocks noChangeArrowheads="1"/>
          </p:cNvSpPr>
          <p:nvPr/>
        </p:nvSpPr>
        <p:spPr bwMode="auto">
          <a:xfrm>
            <a:off x="4405623" y="2780998"/>
            <a:ext cx="1361848" cy="3809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SECRETARIA TECNICA DEL RESPECTIVO OCAD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4"/>
          <p:cNvSpPr txBox="1">
            <a:spLocks noChangeArrowheads="1"/>
          </p:cNvSpPr>
          <p:nvPr/>
        </p:nvSpPr>
        <p:spPr bwMode="auto">
          <a:xfrm>
            <a:off x="4419267" y="3340511"/>
            <a:ext cx="1361848" cy="3428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VERIFICACIÓN DEL PROYECTO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 de texto 5"/>
          <p:cNvSpPr txBox="1">
            <a:spLocks noChangeArrowheads="1"/>
          </p:cNvSpPr>
          <p:nvPr/>
        </p:nvSpPr>
        <p:spPr bwMode="auto">
          <a:xfrm>
            <a:off x="4432913" y="3886378"/>
            <a:ext cx="1361848" cy="3523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SEC. TECNICA CONVOCA AL OCAD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6110822" y="1650457"/>
            <a:ext cx="1438035" cy="352397"/>
          </a:xfrm>
          <a:prstGeom prst="rect">
            <a:avLst/>
          </a:prstGeom>
          <a:noFill/>
          <a:ln w="12700"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 o comunidad étnica minotaria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 de texto 7"/>
          <p:cNvSpPr txBox="1">
            <a:spLocks noChangeArrowheads="1"/>
          </p:cNvSpPr>
          <p:nvPr/>
        </p:nvSpPr>
        <p:spPr bwMode="auto">
          <a:xfrm>
            <a:off x="6152245" y="2112311"/>
            <a:ext cx="1361848" cy="3460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Entidad verifica los requisitos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8"/>
          <p:cNvSpPr txBox="1">
            <a:spLocks noChangeArrowheads="1"/>
          </p:cNvSpPr>
          <p:nvPr/>
        </p:nvSpPr>
        <p:spPr bwMode="auto">
          <a:xfrm>
            <a:off x="6152245" y="2562651"/>
            <a:ext cx="1361848" cy="3523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Comité consultivo para concepto no vinculante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9"/>
          <p:cNvSpPr txBox="1">
            <a:spLocks noChangeArrowheads="1"/>
          </p:cNvSpPr>
          <p:nvPr/>
        </p:nvSpPr>
        <p:spPr bwMode="auto">
          <a:xfrm>
            <a:off x="6124953" y="3340511"/>
            <a:ext cx="1361848" cy="3333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DNP-COLCIENCIAS O LA ENTIDAD TERRITORIAL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10"/>
          <p:cNvSpPr txBox="1">
            <a:spLocks noChangeArrowheads="1"/>
          </p:cNvSpPr>
          <p:nvPr/>
        </p:nvSpPr>
        <p:spPr bwMode="auto">
          <a:xfrm>
            <a:off x="6124953" y="3900025"/>
            <a:ext cx="1361848" cy="3428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Viabilidad, prioridad y aprobación del proyecto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 de texto 11"/>
          <p:cNvSpPr txBox="1">
            <a:spLocks noChangeArrowheads="1"/>
          </p:cNvSpPr>
          <p:nvPr/>
        </p:nvSpPr>
        <p:spPr bwMode="auto">
          <a:xfrm>
            <a:off x="6138599" y="4404951"/>
            <a:ext cx="1361848" cy="3619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Sec. Técnica OCAD verifica los requisitos de ejecución.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 de texto 12"/>
          <p:cNvSpPr txBox="1">
            <a:spLocks noChangeArrowheads="1"/>
          </p:cNvSpPr>
          <p:nvPr/>
        </p:nvSpPr>
        <p:spPr bwMode="auto">
          <a:xfrm>
            <a:off x="6165890" y="4923524"/>
            <a:ext cx="1361848" cy="6000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Min. Hacienda y Crédito público y a la entidad ejecutora y responsable del sistema de MSC&amp;E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5006024" y="1648325"/>
            <a:ext cx="95234" cy="1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0" name="Flecha abajo 19"/>
          <p:cNvSpPr/>
          <p:nvPr/>
        </p:nvSpPr>
        <p:spPr>
          <a:xfrm>
            <a:off x="5006024" y="2098665"/>
            <a:ext cx="95234" cy="1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1" name="Flecha abajo 20"/>
          <p:cNvSpPr/>
          <p:nvPr/>
        </p:nvSpPr>
        <p:spPr>
          <a:xfrm>
            <a:off x="5006024" y="2644532"/>
            <a:ext cx="95234" cy="1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2" name="Flecha abajo 21"/>
          <p:cNvSpPr/>
          <p:nvPr/>
        </p:nvSpPr>
        <p:spPr>
          <a:xfrm>
            <a:off x="5006024" y="3217691"/>
            <a:ext cx="95234" cy="1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3" name="Flecha abajo 22"/>
          <p:cNvSpPr/>
          <p:nvPr/>
        </p:nvSpPr>
        <p:spPr>
          <a:xfrm>
            <a:off x="5006024" y="3749911"/>
            <a:ext cx="95234" cy="1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4" name="Flecha abajo 23"/>
          <p:cNvSpPr/>
          <p:nvPr/>
        </p:nvSpPr>
        <p:spPr>
          <a:xfrm>
            <a:off x="6779937" y="4268484"/>
            <a:ext cx="95234" cy="1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5" name="Flecha abajo 24"/>
          <p:cNvSpPr/>
          <p:nvPr/>
        </p:nvSpPr>
        <p:spPr>
          <a:xfrm>
            <a:off x="6793583" y="4800704"/>
            <a:ext cx="95234" cy="1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Flecha derecha 25"/>
          <p:cNvSpPr/>
          <p:nvPr/>
        </p:nvSpPr>
        <p:spPr>
          <a:xfrm>
            <a:off x="5879335" y="1853024"/>
            <a:ext cx="114281" cy="952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7" name="Flecha derecha 26"/>
          <p:cNvSpPr/>
          <p:nvPr/>
        </p:nvSpPr>
        <p:spPr>
          <a:xfrm>
            <a:off x="6012614" y="2218310"/>
            <a:ext cx="114281" cy="952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8" name="Flecha derecha 27"/>
          <p:cNvSpPr/>
          <p:nvPr/>
        </p:nvSpPr>
        <p:spPr>
          <a:xfrm>
            <a:off x="5906625" y="3422391"/>
            <a:ext cx="114281" cy="952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9" name="Flecha derecha 28"/>
          <p:cNvSpPr/>
          <p:nvPr/>
        </p:nvSpPr>
        <p:spPr>
          <a:xfrm>
            <a:off x="5906625" y="4022845"/>
            <a:ext cx="114281" cy="952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cxnSp>
        <p:nvCxnSpPr>
          <p:cNvPr id="30" name="Conector recto 29"/>
          <p:cNvCxnSpPr/>
          <p:nvPr/>
        </p:nvCxnSpPr>
        <p:spPr>
          <a:xfrm flipV="1">
            <a:off x="5988499" y="2235132"/>
            <a:ext cx="0" cy="514309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5824753" y="2426184"/>
            <a:ext cx="190468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Flecha derecha 34"/>
          <p:cNvSpPr/>
          <p:nvPr/>
        </p:nvSpPr>
        <p:spPr>
          <a:xfrm>
            <a:off x="6007497" y="2669099"/>
            <a:ext cx="114281" cy="952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1733134" y="5524800"/>
            <a:ext cx="10145485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CO" sz="1600" dirty="0">
              <a:solidFill>
                <a:srgbClr val="2469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rgbClr val="246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Arts. 9 a 25, Decreto 1949 de 2012, Ciclo de los proyectos</a:t>
            </a:r>
            <a:endParaRPr lang="es-CO" sz="1600" b="1" dirty="0">
              <a:solidFill>
                <a:srgbClr val="2469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hlinkClick r:id="rId5" action="ppaction://hlinkfile"/>
          </p:cNvPr>
          <p:cNvSpPr txBox="1"/>
          <p:nvPr/>
        </p:nvSpPr>
        <p:spPr>
          <a:xfrm>
            <a:off x="8431702" y="1610559"/>
            <a:ext cx="188031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Formato presentación de proyectos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1694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51" y="2133911"/>
            <a:ext cx="2318542" cy="3362075"/>
          </a:xfrm>
          <a:prstGeom prst="rect">
            <a:avLst/>
          </a:prstGeom>
        </p:spPr>
      </p:pic>
      <p:sp>
        <p:nvSpPr>
          <p:cNvPr id="2" name="Cuadro de texto 5"/>
          <p:cNvSpPr txBox="1">
            <a:spLocks noChangeArrowheads="1"/>
          </p:cNvSpPr>
          <p:nvPr/>
        </p:nvSpPr>
        <p:spPr bwMode="auto">
          <a:xfrm>
            <a:off x="5253815" y="708982"/>
            <a:ext cx="3945507" cy="4597370"/>
          </a:xfrm>
          <a:prstGeom prst="rect">
            <a:avLst/>
          </a:prstGeom>
          <a:pattFill prst="ltHorz">
            <a:fgClr>
              <a:schemeClr val="accent6"/>
            </a:fgClr>
            <a:bgClr>
              <a:schemeClr val="bg1"/>
            </a:bgClr>
          </a:patt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SECTORES PROPUESTOS PRIORIZADOS DEL OCAD</a:t>
            </a:r>
            <a:r>
              <a:rPr lang="es-MX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AMBIENTE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EDUCATIVO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AGROPECUARIO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TECNOLOGÍAS DE LA INFORMACIÓN Y TELECOMUNICACIONES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AGUA POTABLE</a:t>
            </a:r>
            <a:endParaRPr lang="es-CO" sz="2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632442" y="1434619"/>
            <a:ext cx="1484649" cy="144922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6DBF8"/>
              </a:solidFill>
            </a:endParaRPr>
          </a:p>
        </p:txBody>
      </p:sp>
      <p:sp>
        <p:nvSpPr>
          <p:cNvPr id="4" name="Triángulo isósceles 3"/>
          <p:cNvSpPr/>
          <p:nvPr/>
        </p:nvSpPr>
        <p:spPr>
          <a:xfrm rot="2148729">
            <a:off x="4553433" y="2232007"/>
            <a:ext cx="353480" cy="1633987"/>
          </a:xfrm>
          <a:prstGeom prst="triangle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/>
          <p:cNvCxnSpPr>
            <a:endCxn id="2" idx="1"/>
          </p:cNvCxnSpPr>
          <p:nvPr/>
        </p:nvCxnSpPr>
        <p:spPr>
          <a:xfrm>
            <a:off x="5253815" y="1558438"/>
            <a:ext cx="0" cy="144922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curvado 7"/>
          <p:cNvCxnSpPr/>
          <p:nvPr/>
        </p:nvCxnSpPr>
        <p:spPr>
          <a:xfrm rot="16200000" flipH="1">
            <a:off x="5359888" y="1816588"/>
            <a:ext cx="736600" cy="55782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curvado 10"/>
          <p:cNvCxnSpPr/>
          <p:nvPr/>
        </p:nvCxnSpPr>
        <p:spPr>
          <a:xfrm rot="16200000" flipV="1">
            <a:off x="5080780" y="1727004"/>
            <a:ext cx="431217" cy="30577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4657704" y="1447611"/>
            <a:ext cx="1434124" cy="1409450"/>
          </a:xfrm>
          <a:prstGeom prst="ellipse">
            <a:avLst/>
          </a:prstGeom>
          <a:pattFill prst="wdDn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Conector recto 13"/>
          <p:cNvCxnSpPr/>
          <p:nvPr/>
        </p:nvCxnSpPr>
        <p:spPr>
          <a:xfrm>
            <a:off x="5351546" y="1727200"/>
            <a:ext cx="376642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143500" y="1727200"/>
            <a:ext cx="396367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22500" y="367122"/>
            <a:ext cx="9425368" cy="623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rgbClr val="166A1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información requiere un OCAD para viabilizar un proyecto?</a:t>
            </a:r>
            <a:r>
              <a:rPr lang="es-CO" sz="2000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Acuerdo 14 de 2013 de la Comisión Rectora definió la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viabilización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proyectos de inversión por parte de los miembros del OCAD como: "el cumplimiento de los requisitos de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viabilización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aprobación establecidos en el Acuerdo 13 de 2012 la Comisión Rectora".  Dicho acuerdo señala los requisitos generales y los requisitos específicos al sector definido para el proyecto y es la principal guía para realizar la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viabilización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Adicionalmente, el OCAD podrá apoyarse en dictámenes de personas jurídicas públicas o privadas o personas naturales con experiencia y reconocida trayectoria e idoneidad sobre algún aspecto </a:t>
            </a:r>
            <a:r>
              <a:rPr lang="es-CO" dirty="0" smtClean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pertinente 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CO" dirty="0" smtClean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 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viabilidad de un proyecto sometido a consideración del OCAD.  Estos dictámenes podrán ser financiados con cargo a los recursos de funcionamiento asignados a las secretarías técnicas por la </a:t>
            </a:r>
            <a:r>
              <a:rPr lang="es-CO" dirty="0" smtClean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Comisión 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Rectora. (Acuerdo 05 de 2012)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28, Ley 1530 de 2012, Viabilidad de los proyectos de inversión</a:t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Art. 10, Acuerdo 014 de 2013 de la Comisión Rectora </a:t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Acuerdo 05 de 2012 de la Comisión Rectora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82084" y="832352"/>
            <a:ext cx="8864958" cy="465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Cuáles son los requisitos que debe cumplir el ejecutor de un proyecto de inversión, antes del inicio de la etapa contractual?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Acuerdo 17 de 2013 de la Comisión Rectora define los requisitos para las etapas de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viabilización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aprobación, los de ejecución y los requisitos previos al acto administrativo de apertura del proceso de selección.</a:t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requisitos generales están definidos en el Título IV del Acuerdo y los sectoriales en el anexo técnico del mismo.  La Secretaría técnica del OCAD que aprobó el proyecto debe revisar y certificar el cumplimiento de dichos requisitos para que el ejecutor pueda iniciar los procesos de contratación requeridos para realizar el proyecto.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Acuerdo 017 de 2013 de la Comisión Rectora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6956" y="3424518"/>
            <a:ext cx="1649558" cy="22550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09" y="128789"/>
            <a:ext cx="5506842" cy="6233373"/>
          </a:xfrm>
          <a:prstGeom prst="rect">
            <a:avLst/>
          </a:prstGeom>
        </p:spPr>
      </p:pic>
      <p:sp>
        <p:nvSpPr>
          <p:cNvPr id="4" name="CuadroTexto 3">
            <a:hlinkClick r:id="rId4" action="ppaction://hlinkfile"/>
          </p:cNvPr>
          <p:cNvSpPr txBox="1"/>
          <p:nvPr/>
        </p:nvSpPr>
        <p:spPr>
          <a:xfrm>
            <a:off x="9730783" y="3905720"/>
            <a:ext cx="14419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PDF Completo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0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30" y="2163913"/>
            <a:ext cx="2566219" cy="372122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292352" y="457242"/>
            <a:ext cx="897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Los recursos disponibles para la ejecución de su proyecto son de:</a:t>
            </a:r>
          </a:p>
          <a:p>
            <a:endParaRPr lang="es-MX" sz="2800" dirty="0"/>
          </a:p>
          <a:p>
            <a:pPr algn="ctr"/>
            <a:r>
              <a:rPr lang="es-MX" sz="2800" b="1" dirty="0" smtClean="0">
                <a:solidFill>
                  <a:srgbClr val="166A10"/>
                </a:solidFill>
              </a:rPr>
              <a:t>VEINTIUN MILLONES OCHOCIENTOS CUARENTA Y SEIS MIL CIENTO TREINTA Y TRES PESOS Mc/te</a:t>
            </a:r>
          </a:p>
          <a:p>
            <a:endParaRPr lang="es-MX" dirty="0"/>
          </a:p>
          <a:p>
            <a:endParaRPr lang="es-CO" dirty="0"/>
          </a:p>
        </p:txBody>
      </p:sp>
      <p:sp>
        <p:nvSpPr>
          <p:cNvPr id="4" name="Cinta hacia abajo 3"/>
          <p:cNvSpPr/>
          <p:nvPr/>
        </p:nvSpPr>
        <p:spPr>
          <a:xfrm>
            <a:off x="4758656" y="2992383"/>
            <a:ext cx="4127768" cy="639459"/>
          </a:xfrm>
          <a:prstGeom prst="ribbon">
            <a:avLst>
              <a:gd name="adj1" fmla="val 33333"/>
              <a:gd name="adj2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$ 21´846.133,00</a:t>
            </a:r>
          </a:p>
        </p:txBody>
      </p:sp>
    </p:spTree>
    <p:extLst>
      <p:ext uri="{BB962C8B-B14F-4D97-AF65-F5344CB8AC3E}">
        <p14:creationId xmlns:p14="http://schemas.microsoft.com/office/powerpoint/2010/main" val="347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7746" y="502275"/>
            <a:ext cx="72765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 smtClean="0">
              <a:solidFill>
                <a:srgbClr val="166A10"/>
              </a:solidFill>
            </a:endParaRPr>
          </a:p>
          <a:p>
            <a:pPr algn="ctr"/>
            <a:r>
              <a:rPr lang="es-MX" sz="2400" b="1" dirty="0" smtClean="0">
                <a:solidFill>
                  <a:srgbClr val="166A1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FECHAS CONVOCATORIA</a:t>
            </a:r>
            <a:endParaRPr lang="es-MX" sz="2400" b="1" dirty="0">
              <a:solidFill>
                <a:srgbClr val="166A1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s-MX" sz="2400" b="1" dirty="0" smtClean="0">
              <a:solidFill>
                <a:srgbClr val="166A10"/>
              </a:solidFill>
            </a:endParaRPr>
          </a:p>
          <a:p>
            <a:r>
              <a:rPr lang="es-MX" sz="2400" b="1" dirty="0" smtClean="0">
                <a:solidFill>
                  <a:srgbClr val="166A1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Apertura :</a:t>
            </a:r>
          </a:p>
          <a:p>
            <a:endParaRPr lang="es-MX" sz="2400" b="1" dirty="0">
              <a:solidFill>
                <a:srgbClr val="166A10"/>
              </a:solidFill>
            </a:endParaRPr>
          </a:p>
          <a:p>
            <a:endParaRPr lang="es-MX" sz="2400" b="1" dirty="0" smtClean="0">
              <a:solidFill>
                <a:srgbClr val="166A10"/>
              </a:solidFill>
            </a:endParaRPr>
          </a:p>
          <a:p>
            <a:endParaRPr lang="es-MX" sz="2400" b="1" dirty="0">
              <a:solidFill>
                <a:srgbClr val="166A10"/>
              </a:solidFill>
            </a:endParaRPr>
          </a:p>
          <a:p>
            <a:r>
              <a:rPr lang="es-MX" sz="2400" b="1" dirty="0" smtClean="0">
                <a:solidFill>
                  <a:srgbClr val="166A1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Cierre :</a:t>
            </a:r>
            <a:endParaRPr lang="es-CO" sz="2400" b="1" dirty="0">
              <a:solidFill>
                <a:srgbClr val="166A1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85645" y="2336014"/>
            <a:ext cx="3181082" cy="4616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ABRIL 27 DE 2016</a:t>
            </a:r>
            <a:endParaRPr lang="es-CO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85645" y="3808201"/>
            <a:ext cx="3181082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MAYO 16  DE 2016</a:t>
            </a:r>
            <a:endParaRPr lang="es-CO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1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0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202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Noel Bautista</dc:creator>
  <cp:lastModifiedBy>Caren Lorena Palacios</cp:lastModifiedBy>
  <cp:revision>69</cp:revision>
  <cp:lastPrinted>2016-02-18T15:53:44Z</cp:lastPrinted>
  <dcterms:created xsi:type="dcterms:W3CDTF">2016-02-17T21:52:58Z</dcterms:created>
  <dcterms:modified xsi:type="dcterms:W3CDTF">2016-04-27T13:51:19Z</dcterms:modified>
</cp:coreProperties>
</file>